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6" r:id="rId14"/>
    <p:sldId id="289" r:id="rId15"/>
    <p:sldId id="290" r:id="rId16"/>
    <p:sldId id="291" r:id="rId17"/>
    <p:sldId id="295" r:id="rId18"/>
    <p:sldId id="297" r:id="rId19"/>
    <p:sldId id="292" r:id="rId20"/>
    <p:sldId id="29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CC3300"/>
    <a:srgbClr val="040E08"/>
    <a:srgbClr val="B92D14"/>
    <a:srgbClr val="35759D"/>
    <a:srgbClr val="35B19D"/>
    <a:srgbClr val="000000"/>
    <a:srgbClr val="491403"/>
    <a:srgbClr val="3A10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5596" autoAdjust="0"/>
  </p:normalViewPr>
  <p:slideViewPr>
    <p:cSldViewPr>
      <p:cViewPr>
        <p:scale>
          <a:sx n="100" d="100"/>
          <a:sy n="100" d="100"/>
        </p:scale>
        <p:origin x="-111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8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3FBE55-DE51-4FA4-8490-AD9A9FB940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8B0EA-DB9E-40BA-9617-89B4169362BA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F6517-81C8-4B2F-85E2-A065B2ED7D0E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2B10-C446-4510-8A9E-3D4C41C83FA3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0" y="2895600"/>
            <a:ext cx="4876800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962400"/>
            <a:ext cx="4876800" cy="6858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1350" y="350838"/>
            <a:ext cx="192405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50838"/>
            <a:ext cx="561975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35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35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50838"/>
            <a:ext cx="7543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6858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779912" y="620688"/>
            <a:ext cx="4876800" cy="324036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РАЗВИТИЕ ЛОГИЧЕСКОГО МЫШЛЕНИЯ НА УРОКАХ МАТЕМАТИКИ</a:t>
            </a: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4797152"/>
            <a:ext cx="4876800" cy="1008112"/>
          </a:xfrm>
        </p:spPr>
        <p:txBody>
          <a:bodyPr/>
          <a:lstStyle/>
          <a:p>
            <a:r>
              <a:rPr lang="ru-RU" sz="1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Филиал МАОУ «Киёвская СОШ» «</a:t>
            </a:r>
            <a:r>
              <a:rPr lang="ru-RU" sz="14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Памятнинская</a:t>
            </a:r>
            <a:r>
              <a:rPr lang="ru-RU" sz="1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средняя общеобразовательная школа</a:t>
            </a:r>
            <a:r>
              <a:rPr lang="ru-RU" sz="1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Учитель математики </a:t>
            </a:r>
            <a:r>
              <a:rPr lang="ru-RU" sz="1400" dirty="0" err="1" smtClean="0">
                <a:solidFill>
                  <a:srgbClr val="FF0000"/>
                </a:solidFill>
              </a:rPr>
              <a:t>Гречушкина</a:t>
            </a:r>
            <a:r>
              <a:rPr lang="ru-RU" sz="1400" dirty="0" smtClean="0">
                <a:solidFill>
                  <a:srgbClr val="FF0000"/>
                </a:solidFill>
              </a:rPr>
              <a:t> Т. В.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33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33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33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33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ЧИСЛОВЫЕ ПОСЛЕДОВАТЕЛЬНОСТИ</a:t>
            </a:r>
            <a:r>
              <a:rPr lang="ru-RU" sz="2000" b="1" dirty="0" smtClean="0">
                <a:solidFill>
                  <a:srgbClr val="FF3300"/>
                </a:solidFill>
              </a:rPr>
              <a:t> </a:t>
            </a:r>
            <a:br>
              <a:rPr lang="ru-RU" sz="2000" b="1" dirty="0" smtClean="0">
                <a:solidFill>
                  <a:srgbClr val="FF3300"/>
                </a:solidFill>
              </a:rPr>
            </a:br>
            <a:r>
              <a:rPr lang="ru-RU" sz="2000" b="1" dirty="0" smtClean="0">
                <a:solidFill>
                  <a:srgbClr val="FF3300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rgbClr val="FF33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3300"/>
                </a:solidFill>
                <a:latin typeface="+mn-lt"/>
              </a:rPr>
              <a:t> </a:t>
            </a:r>
            <a:endParaRPr lang="en-US" sz="20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124744"/>
            <a:ext cx="6934200" cy="2160240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2400" dirty="0">
              <a:solidFill>
                <a:schemeClr val="tx1"/>
              </a:solidFill>
              <a:latin typeface="18"/>
              <a:ea typeface="굴림" charset="-127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FF3300"/>
                </a:solidFill>
              </a:rPr>
              <a:t>   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Это ряд чисел, каждый элемент, которой, находится с помощью логических рассуждений и математических вычислений, зависящих от закономерности самой последовательности.</a:t>
            </a:r>
          </a:p>
          <a:p>
            <a:pPr algn="just"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861048"/>
            <a:ext cx="62464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Дан следующий ряд чисел: </a:t>
            </a:r>
            <a:b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-2, 4, -12, 48, -240, ... </a:t>
            </a:r>
            <a:b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Найдите закономерность по которой составлен данный числовой ряд и продолжите его.</a:t>
            </a:r>
          </a:p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Ответ: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Первое число умножили на -2, полученный результат умножили на -3, далее умножили на -4 и т.д</a:t>
            </a:r>
            <a:r>
              <a:rPr lang="ru-RU" sz="1600" dirty="0" smtClean="0"/>
              <a:t>.</a:t>
            </a:r>
            <a:r>
              <a:rPr lang="ru-RU" sz="1800" dirty="0" smtClean="0"/>
              <a:t> 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ГЕОМЕТРИЧЕСКИЕ ЗАДАЧИ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52737"/>
            <a:ext cx="6934200" cy="2376264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2400" dirty="0">
              <a:solidFill>
                <a:schemeClr val="tx1"/>
              </a:solidFill>
              <a:latin typeface="18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   Геометрия в целом, как и её основные составляющие- фигуры, логика и практическая применимость- позволяют учителю гармонично развивать образное и логическое мышление ребёнка любого возраста, прививать ему навыки практической деятельности.</a:t>
            </a: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365104"/>
            <a:ext cx="5112568" cy="194421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ДВИЖЕНИЯ НА КАРТИНАХ М. ЭШЕРА 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412777"/>
            <a:ext cx="6934200" cy="2736303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2400" dirty="0">
              <a:solidFill>
                <a:schemeClr val="tx1"/>
              </a:solidFill>
              <a:latin typeface="18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  <p:pic>
        <p:nvPicPr>
          <p:cNvPr id="4" name="Picture 17" descr="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700808"/>
            <a:ext cx="6532339" cy="488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ДВИЖЕНИЯ НА КАРТИНАХ М. ЭШЕРА 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412777"/>
            <a:ext cx="6934200" cy="2736303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2400" dirty="0">
              <a:solidFill>
                <a:schemeClr val="tx1"/>
              </a:solidFill>
              <a:latin typeface="18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  <p:pic>
        <p:nvPicPr>
          <p:cNvPr id="53250" name="Picture 2" descr="http://ua.inter-pix.com/db/art/surrealism/escher/b-s_rept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12776"/>
            <a:ext cx="6585148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МАТЕМАТИЧЕСКИЕ ИГРЫ И ФОКУСЫ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412777"/>
            <a:ext cx="6934200" cy="2736303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2400" dirty="0" smtClean="0">
              <a:solidFill>
                <a:schemeClr val="tx1"/>
              </a:solidFill>
              <a:latin typeface="18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   Математические фокусы способствуют концентрации внимания и активизации учащихся на уроках математики. Магия фокуса способна разбудить сонных, растормошить ленивых, заставить думать тугодумов. Ведь не разгадав секрета фокуса, невозможно понять и оценить всей его прелести. А секрет фокуса чаще всего имеет математическую природу. “Гимнастика ума” полезна в любом возрасте, она тренируют память, обостряют сообразительность, вырабатывают настойчивость, способность логически мыслить, анализировать и сопоставлять.</a:t>
            </a:r>
          </a:p>
          <a:p>
            <a:pPr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981200" y="620689"/>
            <a:ext cx="6934200" cy="65112"/>
          </a:xfrm>
        </p:spPr>
        <p:txBody>
          <a:bodyPr/>
          <a:lstStyle/>
          <a:p>
            <a:pPr algn="ctr"/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980729"/>
            <a:ext cx="6934200" cy="3168352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2400" dirty="0" smtClean="0">
              <a:solidFill>
                <a:schemeClr val="tx1"/>
              </a:solidFill>
              <a:latin typeface="18"/>
              <a:ea typeface="굴림" charset="-127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</a:rPr>
              <a:t>  Я умею отгадывать задуманные вами числа.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Задумайте число от 1 до 20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Прибавьте к нему 5.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Результат умножьте на 3.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От того, что получилось, отнимите 15 и запомните ответ.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Если вы назовете мне ответ, я скажу какое число вы загадали.</a:t>
            </a:r>
          </a:p>
          <a:p>
            <a:pPr algn="just">
              <a:lnSpc>
                <a:spcPct val="80000"/>
              </a:lnSpc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(Для этого названный ответ нужно разделить на 3) 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981200" y="332657"/>
            <a:ext cx="6934200" cy="115212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 РЕБУСЫ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988839"/>
            <a:ext cx="6934200" cy="2160241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2400" dirty="0" smtClean="0">
              <a:solidFill>
                <a:schemeClr val="tx1"/>
              </a:solidFill>
              <a:latin typeface="18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  <p:pic>
        <p:nvPicPr>
          <p:cNvPr id="5" name="Рисунок 4" descr="31374_9ca3d31a1b5a4a8e62a6ce7c0a666f3d.p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4365104"/>
            <a:ext cx="5976664" cy="1440160"/>
          </a:xfrm>
          <a:prstGeom prst="rect">
            <a:avLst/>
          </a:prstGeom>
        </p:spPr>
      </p:pic>
      <p:pic>
        <p:nvPicPr>
          <p:cNvPr id="6" name="Рисунок 5" descr="31374_b19748a3510ac8d6d77152faa2ef520a.png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700808"/>
            <a:ext cx="5715000" cy="17907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981200" y="332657"/>
            <a:ext cx="6934200" cy="115212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Головоломки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988839"/>
            <a:ext cx="6934200" cy="2160241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2400" dirty="0" smtClean="0">
              <a:solidFill>
                <a:schemeClr val="tx1"/>
              </a:solidFill>
              <a:latin typeface="18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  <p:pic>
        <p:nvPicPr>
          <p:cNvPr id="2050" name="Picture 2" descr="http://ppt4web.ru/images/8/18929/640/img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268760"/>
            <a:ext cx="6096000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981200" y="332656"/>
            <a:ext cx="6934200" cy="4824536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«Химия - правая рука физики, математика - её глаз»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988839"/>
            <a:ext cx="6934200" cy="2160241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2400" dirty="0" smtClean="0">
              <a:solidFill>
                <a:schemeClr val="tx1"/>
              </a:solidFill>
              <a:latin typeface="18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  <a:p>
            <a:pPr algn="just">
              <a:lnSpc>
                <a:spcPct val="80000"/>
              </a:lnSpc>
              <a:buNone/>
            </a:pPr>
            <a:endParaRPr lang="ru-RU" sz="2400" b="1" dirty="0" smtClean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981200" y="620688"/>
            <a:ext cx="6934200" cy="720079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3300"/>
                </a:solidFill>
                <a:latin typeface="+mn-lt"/>
              </a:rPr>
              <a:t>РЕШАЯ ЛОГИЧЕСКИЕ ЗАДАЧИ НА РАЗЛИЧНЫХ ЭТАПАХ УРОКА, РАЗВИВАЕТСЯ ЛОГИЧЕСКОЕ МЫШЛЕНИЕ УЧАЩИХСЯ.</a:t>
            </a:r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FF3300"/>
                </a:solidFill>
                <a:latin typeface="+mn-lt"/>
              </a:rPr>
            </a:b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620688"/>
            <a:ext cx="6934200" cy="3528393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2400" dirty="0" smtClean="0">
              <a:solidFill>
                <a:schemeClr val="tx1"/>
              </a:solidFill>
              <a:latin typeface="18"/>
              <a:ea typeface="굴림" charset="-127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Этап мотивации – решение логических задач, используемых для осуществления связи математики с языковым развитием учащихся;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 Этап постановки учебной задачи – решение логических задач, используемых в процессе введения новых математических понятий;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 Этап изучения нового материала – решение логических задач, используемых в процессе введения новых математических понятий и усвоения математической терминологии;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 Этап закрепления знаний – решение логических задач, используемых для формирования умения и навыков применение теоретического материала для решения задач.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1371600" y="350838"/>
            <a:ext cx="7543800" cy="197842"/>
          </a:xfrm>
        </p:spPr>
        <p:txBody>
          <a:bodyPr/>
          <a:lstStyle/>
          <a:p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19200" y="908720"/>
            <a:ext cx="6858000" cy="5263480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rgbClr val="040E08"/>
                </a:solidFill>
              </a:rPr>
              <a:t>«Математику уже, зачем учить следует, что она ум в порядок приводит, она – школа мышления».</a:t>
            </a:r>
          </a:p>
          <a:p>
            <a:pPr>
              <a:buNone/>
            </a:pPr>
            <a:endParaRPr lang="ru-RU" sz="4000" b="1" i="1" dirty="0" smtClean="0">
              <a:solidFill>
                <a:srgbClr val="040E08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040E08"/>
                </a:solidFill>
              </a:rPr>
              <a:t>                    М.В. Ломоносов </a:t>
            </a:r>
            <a:endParaRPr lang="ru-RU" sz="4000" b="1" i="1" dirty="0">
              <a:solidFill>
                <a:srgbClr val="040E08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2060848"/>
            <a:ext cx="6858000" cy="4111352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>
                <a:solidFill>
                  <a:schemeClr val="tx1">
                    <a:lumMod val="50000"/>
                  </a:schemeClr>
                </a:solidFill>
              </a:rPr>
              <a:t>СПАСИБО ЗА ВНИМАНИЕ!!!</a:t>
            </a:r>
            <a:endParaRPr lang="ru-RU" sz="6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18"/>
              </a:rPr>
              <a:t> </a:t>
            </a:r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К заданиям на развитие логического мышления можно отнести: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+mn-lt"/>
              </a:rPr>
            </a:br>
            <a:endParaRPr lang="en-US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31975"/>
            <a:ext cx="6934200" cy="4081463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800" dirty="0">
              <a:solidFill>
                <a:schemeClr val="tx1"/>
              </a:solidFill>
              <a:latin typeface="18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1.Дидактические игры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2. Задачи на смекалку   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3. Задачи шутки   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4. Числовые последовательности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5. Геометрические задачи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6. Математические игры и фокусы   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7. Ребусы, головоломки и кроссворды.</a:t>
            </a: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ДИДАКТИЧЕСКИЕ ИГРЫ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700808"/>
            <a:ext cx="6934200" cy="4081463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800" dirty="0" smtClean="0">
              <a:solidFill>
                <a:schemeClr val="tx1"/>
              </a:solidFill>
              <a:latin typeface="18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18"/>
              </a:rPr>
              <a:t>      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В игре всегда содержится элемент неожиданности и необычности, решается какая-либо задача, проблема, т. е. игра выполняет на уроке те же функции, что и занимательная задача. Очень часто здесь присутствует соревновательный элемент и возможности для создания игровых ситуаций чрезвычайно велики.</a:t>
            </a:r>
          </a:p>
          <a:p>
            <a:pPr algn="just">
              <a:lnSpc>
                <a:spcPct val="80000"/>
              </a:lnSpc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ИГРА В - 66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412777"/>
            <a:ext cx="6934200" cy="2736303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2400" dirty="0">
              <a:solidFill>
                <a:schemeClr val="tx1"/>
              </a:solidFill>
              <a:latin typeface="18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     Играют двое. Первый записывает любое целое отрицательное число, большее -10, второй, устно прибавив к нему целое отрицательное число, большее -10, записывает сумму, первый к этой сумме устно прибавляет целое отрицательное число, большее -10, и записывает сумму и т. д. Побеждает тот, кто запишет число -66.</a:t>
            </a: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  <p:pic>
        <p:nvPicPr>
          <p:cNvPr id="6" name="Рисунок 5" descr="0016-011-Istorija-pojavlenija-matemati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653136"/>
            <a:ext cx="2880320" cy="18238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ЗАДАЧИ НА СМЕКАЛКУ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484785"/>
            <a:ext cx="6934200" cy="2376264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2400" dirty="0">
              <a:solidFill>
                <a:schemeClr val="tx1"/>
              </a:solidFill>
              <a:latin typeface="18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268760"/>
            <a:ext cx="38164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Для решения таких задач не нужно иметь абсолютно никаких математических знаний, достаточно просто обладать некоторой сообразительностью и простым здравым смыслом.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Рисунок 6" descr="thinking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700808"/>
            <a:ext cx="2376264" cy="4752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FF3300"/>
                </a:solidFill>
                <a:latin typeface="+mn-lt"/>
              </a:rPr>
              <a:t>Дошкольники решают эту задачу за 5-10 минут. У некоторых программистов уходит на неё до часа. </a:t>
            </a:r>
            <a:br>
              <a:rPr lang="ru-RU" sz="2000" b="1" dirty="0" smtClean="0">
                <a:solidFill>
                  <a:srgbClr val="FF330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FF3300"/>
                </a:solidFill>
                <a:latin typeface="+mn-lt"/>
              </a:rPr>
              <a:t>Но многие люди, исписав несколько листов бумаги, сдаются..</a:t>
            </a:r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FF3300"/>
                </a:solidFill>
                <a:latin typeface="+mn-lt"/>
              </a:rPr>
            </a:b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412777"/>
            <a:ext cx="6934200" cy="2736303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2400" dirty="0">
              <a:solidFill>
                <a:schemeClr val="tx1"/>
              </a:solidFill>
              <a:latin typeface="18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     </a:t>
            </a: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  <p:pic>
        <p:nvPicPr>
          <p:cNvPr id="7" name="Рисунок 6" descr="2015-08-20_16-07-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500" y="1700808"/>
            <a:ext cx="6364932" cy="453650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+mn-lt"/>
              </a:rPr>
              <a:t>ЗАДАЧИ –ШУТКИ</a:t>
            </a:r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764704"/>
            <a:ext cx="6934200" cy="2160241"/>
          </a:xfrm>
        </p:spPr>
        <p:txBody>
          <a:bodyPr/>
          <a:lstStyle/>
          <a:p>
            <a:pPr lvl="8">
              <a:lnSpc>
                <a:spcPct val="80000"/>
              </a:lnSpc>
              <a:buNone/>
            </a:pPr>
            <a:endParaRPr lang="en-US" altLang="ko-KR" sz="2400" dirty="0">
              <a:solidFill>
                <a:schemeClr val="tx1"/>
              </a:solidFill>
              <a:latin typeface="18"/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     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    На первый взгляд эти задачи очень простые, но нельзя спешить быстро дать ответ- он может оказаться неверным. Правильное решение таких задач чаще всего не требует никаких дополнительных знаний,- главное внимательно читать условие задачи и постараться миновать расставленные ловушки.</a:t>
            </a:r>
          </a:p>
          <a:p>
            <a:pPr>
              <a:lnSpc>
                <a:spcPct val="80000"/>
              </a:lnSpc>
              <a:buNone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algn="ctr"/>
            <a:endParaRPr lang="en-US" sz="28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692697"/>
            <a:ext cx="6934200" cy="5544616"/>
          </a:xfrm>
        </p:spPr>
        <p:txBody>
          <a:bodyPr/>
          <a:lstStyle/>
          <a:p>
            <a:pPr lvl="8">
              <a:lnSpc>
                <a:spcPct val="80000"/>
              </a:lnSpc>
            </a:pPr>
            <a:endParaRPr lang="en-US" altLang="ko-KR" sz="2400" dirty="0" smtClean="0">
              <a:solidFill>
                <a:schemeClr val="tx1"/>
              </a:solidFill>
              <a:latin typeface="18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 В комнате горело 50 свечей, 20 из них задули. Сколько останется?</a:t>
            </a:r>
            <a:b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Когда черной кошке лучше всего пробраться в дом?</a:t>
            </a:r>
            <a:b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 С какой скоростью должна бежать собака, чтобы не слышать звона сковородки, привязанной к ее хвосту?</a:t>
            </a:r>
            <a:b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  <a:latin typeface="1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витие логического мышления на уроках математики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DD6705"/>
      </a:lt2>
      <a:accent1>
        <a:srgbClr val="EB8B09"/>
      </a:accent1>
      <a:accent2>
        <a:srgbClr val="F5A437"/>
      </a:accent2>
      <a:accent3>
        <a:srgbClr val="FFFFFF"/>
      </a:accent3>
      <a:accent4>
        <a:srgbClr val="404040"/>
      </a:accent4>
      <a:accent5>
        <a:srgbClr val="F3C4AA"/>
      </a:accent5>
      <a:accent6>
        <a:srgbClr val="DE9431"/>
      </a:accent6>
      <a:hlink>
        <a:srgbClr val="FAB55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42C9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E90D0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1099D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B7ED2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Развитие логического мышления на уроках математики</Template>
  <TotalTime>327</TotalTime>
  <Words>624</Words>
  <Application>Microsoft Office PowerPoint</Application>
  <PresentationFormat>Экран (4:3)</PresentationFormat>
  <Paragraphs>119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Развитие логического мышления на уроках математики</vt:lpstr>
      <vt:lpstr>РАЗВИТИЕ ЛОГИЧЕСКОГО МЫШЛЕНИЯ НА УРОКАХ МАТЕМАТИКИ</vt:lpstr>
      <vt:lpstr>Слайд 2</vt:lpstr>
      <vt:lpstr> К заданиям на развитие логического мышления можно отнести: </vt:lpstr>
      <vt:lpstr>ДИДАКТИЧЕСКИЕ ИГРЫ</vt:lpstr>
      <vt:lpstr>ИГРА В - 66</vt:lpstr>
      <vt:lpstr>ЗАДАЧИ НА СМЕКАЛКУ</vt:lpstr>
      <vt:lpstr>Дошкольники решают эту задачу за 5-10 минут. У некоторых программистов уходит на неё до часа.  Но многие люди, исписав несколько листов бумаги, сдаются.. </vt:lpstr>
      <vt:lpstr>ЗАДАЧИ –ШУТКИ</vt:lpstr>
      <vt:lpstr>Слайд 9</vt:lpstr>
      <vt:lpstr>  ЧИСЛОВЫЕ ПОСЛЕДОВАТЕЛЬНОСТИ    </vt:lpstr>
      <vt:lpstr>ГЕОМЕТРИЧЕСКИЕ ЗАДАЧИ</vt:lpstr>
      <vt:lpstr>ДВИЖЕНИЯ НА КАРТИНАХ М. ЭШЕРА </vt:lpstr>
      <vt:lpstr>ДВИЖЕНИЯ НА КАРТИНАХ М. ЭШЕРА </vt:lpstr>
      <vt:lpstr>МАТЕМАТИЧЕСКИЕ ИГРЫ И ФОКУСЫ</vt:lpstr>
      <vt:lpstr>Слайд 15</vt:lpstr>
      <vt:lpstr> РЕБУСЫ</vt:lpstr>
      <vt:lpstr>Головоломки</vt:lpstr>
      <vt:lpstr>«Химия - правая рука физики, математика - её глаз»</vt:lpstr>
      <vt:lpstr>РЕШАЯ ЛОГИЧЕСКИЕ ЗАДАЧИ НА РАЗЛИЧНЫХ ЭТАПАХ УРОКА, РАЗВИВАЕТСЯ ЛОГИЧЕСКОЕ МЫШЛЕНИЕ УЧАЩИХСЯ. 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ЛОГИЧЕСКОГО МЫШЛЕНИЯ НА УРОКАХ МАТЕМАТИКИ</dc:title>
  <dc:creator>Татьяна</dc:creator>
  <cp:lastModifiedBy>Татьяна</cp:lastModifiedBy>
  <cp:revision>38</cp:revision>
  <dcterms:created xsi:type="dcterms:W3CDTF">2016-03-26T14:32:04Z</dcterms:created>
  <dcterms:modified xsi:type="dcterms:W3CDTF">2016-04-07T16:05:44Z</dcterms:modified>
</cp:coreProperties>
</file>