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308" r:id="rId3"/>
    <p:sldId id="335" r:id="rId4"/>
    <p:sldId id="324" r:id="rId5"/>
    <p:sldId id="325" r:id="rId6"/>
    <p:sldId id="326" r:id="rId7"/>
    <p:sldId id="337" r:id="rId8"/>
    <p:sldId id="338" r:id="rId9"/>
    <p:sldId id="303" r:id="rId10"/>
    <p:sldId id="297" r:id="rId11"/>
    <p:sldId id="309" r:id="rId12"/>
    <p:sldId id="305" r:id="rId13"/>
    <p:sldId id="306" r:id="rId14"/>
    <p:sldId id="310" r:id="rId15"/>
    <p:sldId id="315" r:id="rId16"/>
    <p:sldId id="323" r:id="rId17"/>
    <p:sldId id="321" r:id="rId18"/>
    <p:sldId id="334" r:id="rId19"/>
    <p:sldId id="317" r:id="rId20"/>
    <p:sldId id="318" r:id="rId21"/>
    <p:sldId id="330" r:id="rId22"/>
    <p:sldId id="331" r:id="rId23"/>
    <p:sldId id="332" r:id="rId24"/>
    <p:sldId id="333" r:id="rId25"/>
    <p:sldId id="32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8B1"/>
    <a:srgbClr val="00BBD4"/>
    <a:srgbClr val="1A237E"/>
    <a:srgbClr val="3F51B5"/>
    <a:srgbClr val="CDDC39"/>
    <a:srgbClr val="2196F3"/>
    <a:srgbClr val="E91D62"/>
    <a:srgbClr val="F54337"/>
    <a:srgbClr val="7E542A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71" autoAdjust="0"/>
    <p:restoredTop sz="94629" autoAdjust="0"/>
  </p:normalViewPr>
  <p:slideViewPr>
    <p:cSldViewPr snapToGrid="0">
      <p:cViewPr varScale="1">
        <p:scale>
          <a:sx n="115" d="100"/>
          <a:sy n="115" d="100"/>
        </p:scale>
        <p:origin x="-33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3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DAD2-1565-425C-8904-02120E4B2D01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17D5A-5A86-4146-8DC5-4F922D739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44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7D5A-5A86-4146-8DC5-4F922D739E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376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7D5A-5A86-4146-8DC5-4F922D739E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28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7D5A-5A86-4146-8DC5-4F922D739E3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959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7D5A-5A86-4146-8DC5-4F922D739E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224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6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12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72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858" y="1857"/>
          <a:ext cx="1856" cy="1855"/>
        </p:xfrm>
        <a:graphic>
          <a:graphicData uri="http://schemas.openxmlformats.org/presentationml/2006/ole">
            <p:oleObj spid="_x0000_s1080" name="think-cell Slide" r:id="rId4" imgW="360" imgH="360" progId="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04778" y="7120680"/>
            <a:ext cx="3855498" cy="1354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67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358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87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90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22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6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908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28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15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F4F1-DBE4-460B-9594-8BF5FD9D1CE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F3EBE-FE34-4014-B45D-7FCF462C9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23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jpe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13.wdp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.xml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9269" name="think-cell Slide" r:id="rId4" imgW="360" imgH="36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12186638" cy="6858002"/>
          </a:xfrm>
          <a:prstGeom prst="rect">
            <a:avLst/>
          </a:prstGeom>
          <a:gradFill>
            <a:gsLst>
              <a:gs pos="97000">
                <a:srgbClr val="2196F3"/>
              </a:gs>
              <a:gs pos="0">
                <a:srgbClr val="0E47A1"/>
              </a:gs>
            </a:gsLst>
            <a:lin ang="7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625" y="5768516"/>
            <a:ext cx="11478752" cy="62733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637" spc="234" dirty="0" smtClean="0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- 2019 г.</a:t>
            </a:r>
            <a:endParaRPr lang="ru-RU" sz="1637" spc="234" dirty="0">
              <a:solidFill>
                <a:prstClr val="white">
                  <a:lumMod val="8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226292" y="-2"/>
            <a:ext cx="7609085" cy="6858002"/>
          </a:xfrm>
          <a:prstGeom prst="parallelogram">
            <a:avLst/>
          </a:prstGeom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97258" y="2530611"/>
            <a:ext cx="11594742" cy="1570649"/>
          </a:xfrm>
          <a:prstGeom prst="rect">
            <a:avLst/>
          </a:prstGeom>
          <a:noFill/>
          <a:ln w="12700"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1600" spc="1403" dirty="0" smtClean="0">
                <a:solidFill>
                  <a:schemeClr val="bg1">
                    <a:lumMod val="95000"/>
                  </a:schemeClr>
                </a:solidFill>
                <a:latin typeface="Franklin Gothic Heavy" panose="020B0903020102020204" pitchFamily="34" charset="0"/>
                <a:cs typeface="David" panose="020E0502060401010101" pitchFamily="34" charset="-79"/>
              </a:rPr>
              <a:t>СПЕЦИАЛЬНОСТЬ</a:t>
            </a:r>
            <a:r>
              <a:rPr lang="ru-RU" sz="4400" b="1" kern="1600" spc="1403" dirty="0">
                <a:solidFill>
                  <a:schemeClr val="bg1">
                    <a:lumMod val="95000"/>
                  </a:schemeClr>
                </a:solidFill>
                <a:latin typeface="Franklin Gothic Heavy" panose="020B0903020102020204" pitchFamily="34" charset="0"/>
                <a:cs typeface="David" panose="020E0502060401010101" pitchFamily="34" charset="-79"/>
              </a:rPr>
              <a:t/>
            </a:r>
            <a:br>
              <a:rPr lang="ru-RU" sz="4400" b="1" kern="1600" spc="1403" dirty="0">
                <a:solidFill>
                  <a:schemeClr val="bg1">
                    <a:lumMod val="95000"/>
                  </a:schemeClr>
                </a:solidFill>
                <a:latin typeface="Franklin Gothic Heavy" panose="020B0903020102020204" pitchFamily="34" charset="0"/>
                <a:cs typeface="David" panose="020E0502060401010101" pitchFamily="34" charset="-79"/>
              </a:rPr>
            </a:br>
            <a:r>
              <a:rPr lang="ru-RU" sz="8800" b="1" kern="1600" spc="1403" dirty="0" smtClean="0">
                <a:solidFill>
                  <a:schemeClr val="bg1">
                    <a:lumMod val="95000"/>
                  </a:schemeClr>
                </a:solidFill>
                <a:latin typeface="Franklin Gothic Heavy" panose="020B0903020102020204" pitchFamily="34" charset="0"/>
                <a:cs typeface="David" panose="020E0502060401010101" pitchFamily="34" charset="-79"/>
              </a:rPr>
              <a:t>ВОЕННАЯ ЖУРНАЛИСТИКА</a:t>
            </a:r>
            <a:endParaRPr lang="ru-RU" sz="5400" b="1" kern="1600" spc="1403" dirty="0" smtClean="0">
              <a:solidFill>
                <a:schemeClr val="bg1">
                  <a:lumMod val="95000"/>
                </a:schemeClr>
              </a:solidFill>
              <a:latin typeface="Franklin Gothic Heavy" panose="020B0903020102020204" pitchFamily="34" charset="0"/>
              <a:cs typeface="David" panose="020E0502060401010101" pitchFamily="34" charset="-79"/>
            </a:endParaRPr>
          </a:p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kern="1600" spc="1403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351263" y="5248553"/>
            <a:ext cx="8479535" cy="103992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kern="1600" spc="1403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1600" spc="4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Военный университет Министерства обороны РФ</a:t>
            </a:r>
          </a:p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1600" spc="4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Факультет военно-политической работы и журналистики</a:t>
            </a:r>
            <a:endParaRPr lang="en-US" sz="1400" b="1" kern="1600" spc="400" dirty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5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178" y="1759539"/>
            <a:ext cx="5149517" cy="459214"/>
          </a:xfrm>
          <a:prstGeom prst="rect">
            <a:avLst/>
          </a:prstGeom>
          <a:solidFill>
            <a:srgbClr val="F7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/>
              <a:t>1. </a:t>
            </a:r>
            <a:r>
              <a:rPr lang="ru-RU" sz="2400" b="1" dirty="0" err="1"/>
              <a:t>Общевоенные</a:t>
            </a:r>
            <a:r>
              <a:rPr lang="ru-RU" sz="2400" b="1" dirty="0"/>
              <a:t> </a:t>
            </a:r>
            <a:r>
              <a:rPr lang="ru-RU" sz="2400" b="1" dirty="0" smtClean="0"/>
              <a:t>дисциплины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179" y="224589"/>
            <a:ext cx="5149516" cy="1315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/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Учебная программа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«Военная журналистика»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рассчитана на 5 лет и </a:t>
            </a: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78" y="1989147"/>
            <a:ext cx="5149517" cy="19891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актика // связь </a:t>
            </a:r>
            <a:r>
              <a:rPr lang="ru-RU" dirty="0"/>
              <a:t>// РХБЗ 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военная топография 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медицинская подготовка  </a:t>
            </a:r>
          </a:p>
          <a:p>
            <a:pPr marL="0" indent="0">
              <a:buNone/>
            </a:pPr>
            <a:r>
              <a:rPr lang="ru-RU" dirty="0" smtClean="0"/>
              <a:t>огневая подготовка // изучение уставов </a:t>
            </a:r>
          </a:p>
          <a:p>
            <a:pPr marL="0" indent="0">
              <a:buNone/>
            </a:pPr>
            <a:r>
              <a:rPr lang="ru-RU" dirty="0" smtClean="0"/>
              <a:t>строевая подготовка и пр.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/>
          </a:p>
          <a:p>
            <a:pPr marL="0" indent="0"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spcBef>
                <a:spcPts val="0"/>
              </a:spcBef>
              <a:buNone/>
            </a:pPr>
            <a:endParaRPr lang="ru-RU" sz="1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3136" y="4139013"/>
            <a:ext cx="5149517" cy="561473"/>
          </a:xfrm>
          <a:prstGeom prst="rect">
            <a:avLst/>
          </a:prstGeom>
          <a:gradFill>
            <a:gsLst>
              <a:gs pos="97000">
                <a:schemeClr val="bg1"/>
              </a:gs>
              <a:gs pos="0">
                <a:srgbClr val="C00000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БОЛЕЕ 1 ТЫС. ЧАСОВ ЗАНЯТИЙ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spc="150" dirty="0">
                <a:latin typeface="Arial" panose="020B0604020202020204" pitchFamily="34" charset="0"/>
                <a:cs typeface="Arial" panose="020B0604020202020204" pitchFamily="34" charset="0"/>
              </a:rPr>
              <a:t>за весь период </a:t>
            </a:r>
            <a:r>
              <a:rPr lang="ru-RU" sz="1400" spc="15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</a:t>
            </a:r>
            <a:endParaRPr lang="ru-RU" sz="1400" spc="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178" y="4882341"/>
            <a:ext cx="5181600" cy="1975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spc="150" dirty="0" smtClean="0">
                <a:solidFill>
                  <a:schemeClr val="tx1"/>
                </a:solidFill>
              </a:rPr>
              <a:t>по </a:t>
            </a:r>
            <a:r>
              <a:rPr lang="ru-RU" sz="2000" spc="150" dirty="0">
                <a:solidFill>
                  <a:schemeClr val="tx1"/>
                </a:solidFill>
              </a:rPr>
              <a:t>стрельбе</a:t>
            </a:r>
            <a:r>
              <a:rPr lang="ru-RU" spc="150" dirty="0">
                <a:solidFill>
                  <a:schemeClr val="tx1"/>
                </a:solidFill>
              </a:rPr>
              <a:t>:</a:t>
            </a:r>
          </a:p>
          <a:p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ru-RU" sz="1600" dirty="0">
                <a:solidFill>
                  <a:schemeClr val="tx1"/>
                </a:solidFill>
              </a:rPr>
              <a:t>автомат Калашникова АК74М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ru-RU" sz="1600" dirty="0">
                <a:solidFill>
                  <a:schemeClr val="tx1"/>
                </a:solidFill>
              </a:rPr>
              <a:t>гранатомет РПГ-7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ru-RU" sz="1600" dirty="0">
                <a:solidFill>
                  <a:schemeClr val="tx1"/>
                </a:solidFill>
              </a:rPr>
              <a:t>пулемет Калашникова РПК</a:t>
            </a:r>
            <a:r>
              <a:rPr lang="en-US" sz="1600" dirty="0">
                <a:solidFill>
                  <a:schemeClr val="tx1"/>
                </a:solidFill>
              </a:rPr>
              <a:t>][</a:t>
            </a:r>
            <a:r>
              <a:rPr lang="ru-RU" sz="1600" dirty="0">
                <a:solidFill>
                  <a:schemeClr val="tx1"/>
                </a:solidFill>
              </a:rPr>
              <a:t>танковый пулемет ПКТ</a:t>
            </a:r>
            <a:r>
              <a:rPr lang="en-US" sz="1600" dirty="0">
                <a:solidFill>
                  <a:schemeClr val="tx1"/>
                </a:solidFill>
              </a:rPr>
              <a:t>]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ru-RU" sz="1600" dirty="0">
                <a:solidFill>
                  <a:schemeClr val="tx1"/>
                </a:solidFill>
              </a:rPr>
              <a:t>снайперская винтовка СВД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ru-RU" sz="1600" dirty="0">
                <a:solidFill>
                  <a:schemeClr val="tx1"/>
                </a:solidFill>
              </a:rPr>
              <a:t>пистолет Макарова ПМ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2000" spc="150" dirty="0">
                <a:solidFill>
                  <a:schemeClr val="tx1"/>
                </a:solidFill>
              </a:rPr>
              <a:t>по метанию гранат</a:t>
            </a:r>
          </a:p>
          <a:p>
            <a:r>
              <a:rPr lang="ru-RU" sz="2000" spc="150" dirty="0">
                <a:solidFill>
                  <a:schemeClr val="tx1"/>
                </a:solidFill>
              </a:rPr>
              <a:t>по вождению боевой техники</a:t>
            </a:r>
            <a:endParaRPr lang="ru-RU" spc="150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организованы выезды на полигоны и стрельбища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4061"/>
          <a:stretch/>
        </p:blipFill>
        <p:spPr>
          <a:xfrm>
            <a:off x="4919440" y="-285008"/>
            <a:ext cx="7887649" cy="7143008"/>
          </a:xfrm>
          <a:prstGeom prst="parallelogram">
            <a:avLst/>
          </a:prstGeom>
          <a:effectLst>
            <a:outerShdw blurRad="152400" dist="38100" dir="10800000" algn="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067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178" y="1759539"/>
            <a:ext cx="5149517" cy="4592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2. </a:t>
            </a:r>
            <a:r>
              <a:rPr lang="ru-RU" sz="2400" b="1" dirty="0" err="1" smtClean="0"/>
              <a:t>Автоподготовка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179" y="224589"/>
            <a:ext cx="5149516" cy="1315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/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Учебная программа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«Военная журналистика»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рассчитана на 5 лет и </a:t>
            </a: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79" y="2887579"/>
            <a:ext cx="4459706" cy="299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курсантов в рамках занятий обучают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вождению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легкового автомобиля.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завершении обучения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сдачи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экзаменов они получают права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(кат. «С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700337" y="0"/>
            <a:ext cx="8149389" cy="6978316"/>
          </a:xfrm>
          <a:prstGeom prst="parallelogram">
            <a:avLst/>
          </a:prstGeom>
          <a:effectLst>
            <a:outerShdw blurRad="152400" dist="38100" dir="10800000" algn="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410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178" y="1759539"/>
            <a:ext cx="5149517" cy="807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820E0E"/>
                </a:solidFill>
              </a:rPr>
              <a:t>3. Общегуманитарные и </a:t>
            </a:r>
            <a:r>
              <a:rPr lang="ru-RU" sz="2400" b="1" dirty="0" smtClean="0">
                <a:solidFill>
                  <a:srgbClr val="820E0E"/>
                </a:solidFill>
              </a:rPr>
              <a:t>социально- </a:t>
            </a:r>
          </a:p>
          <a:p>
            <a:r>
              <a:rPr lang="ru-RU" sz="2400" b="1" dirty="0">
                <a:solidFill>
                  <a:srgbClr val="820E0E"/>
                </a:solidFill>
              </a:rPr>
              <a:t> </a:t>
            </a:r>
            <a:r>
              <a:rPr lang="ru-RU" sz="2400" b="1" dirty="0" smtClean="0">
                <a:solidFill>
                  <a:srgbClr val="820E0E"/>
                </a:solidFill>
              </a:rPr>
              <a:t>    экономические дисциплины</a:t>
            </a:r>
            <a:endParaRPr lang="ru-RU" sz="2400" b="1" dirty="0">
              <a:solidFill>
                <a:srgbClr val="820E0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179" y="224589"/>
            <a:ext cx="5149516" cy="1315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/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Учебная программа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«Военная журналистика»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рассчитана на 5 лет и </a:t>
            </a: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включает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177" y="5935729"/>
            <a:ext cx="5149517" cy="561473"/>
          </a:xfrm>
          <a:prstGeom prst="rect">
            <a:avLst/>
          </a:prstGeom>
          <a:gradFill>
            <a:gsLst>
              <a:gs pos="97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многим предметам проводятся межуниверситетские олимпиады</a:t>
            </a:r>
            <a:endParaRPr lang="ru-RU" sz="1400" spc="1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49177" y="1985210"/>
            <a:ext cx="5082653" cy="272715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smtClean="0"/>
              <a:t> </a:t>
            </a:r>
            <a:endParaRPr lang="en-US" sz="36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история России // философия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 // психология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яз. (англ., нем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математика // экономика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endParaRPr lang="ru-RU" sz="16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 smtClean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905" r="-4157"/>
          <a:stretch/>
        </p:blipFill>
        <p:spPr>
          <a:xfrm>
            <a:off x="4654905" y="-148390"/>
            <a:ext cx="8242947" cy="7154779"/>
          </a:xfrm>
          <a:prstGeom prst="parallelogram">
            <a:avLst/>
          </a:prstGeom>
          <a:effectLst>
            <a:outerShdw blurRad="152400" dist="38100" dir="10800000" algn="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080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178" y="1759539"/>
            <a:ext cx="5149517" cy="4463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4. Физическая подготовка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179" y="224589"/>
            <a:ext cx="5149516" cy="1315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/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Учебная программа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«Военная журналистика»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рассчитана на 5 лет и </a:t>
            </a: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включает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178" y="5871411"/>
            <a:ext cx="5149517" cy="834190"/>
          </a:xfrm>
          <a:prstGeom prst="rect">
            <a:avLst/>
          </a:prstGeom>
          <a:gradFill>
            <a:gsLst>
              <a:gs pos="97000">
                <a:schemeClr val="bg1"/>
              </a:gs>
              <a:gs pos="0">
                <a:schemeClr val="accent1">
                  <a:lumMod val="5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 различные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межуниверситетские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соревнования</a:t>
            </a:r>
            <a:endParaRPr lang="ru-RU" sz="1400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49177" y="1759538"/>
            <a:ext cx="5082653" cy="39594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0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1000" dirty="0"/>
          </a:p>
          <a:p>
            <a:pPr marL="0" indent="0">
              <a:lnSpc>
                <a:spcPct val="150000"/>
              </a:lnSpc>
              <a:buNone/>
            </a:pPr>
            <a:endParaRPr lang="en-US" sz="1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индивидуальных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упражнений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спорта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военно-прикладные виды спорта</a:t>
            </a:r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037221" y="-24063"/>
            <a:ext cx="7716254" cy="6882063"/>
          </a:xfrm>
          <a:prstGeom prst="parallelogram">
            <a:avLst/>
          </a:prstGeom>
          <a:effectLst>
            <a:outerShdw blurRad="152400" dist="38100" dir="10800000" algn="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846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9178" y="1759539"/>
            <a:ext cx="5149517" cy="446399"/>
          </a:xfrm>
          <a:prstGeom prst="rect">
            <a:avLst/>
          </a:prstGeom>
          <a:solidFill>
            <a:srgbClr val="008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Специальные </a:t>
            </a:r>
            <a:r>
              <a:rPr lang="ru-RU" sz="2400" b="1" dirty="0" smtClean="0">
                <a:solidFill>
                  <a:schemeClr val="bg1"/>
                </a:solidFill>
              </a:rPr>
              <a:t>дисциплины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179" y="224589"/>
            <a:ext cx="5149516" cy="13154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/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Учебная программа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«Военная журналистика» </a:t>
            </a:r>
            <a: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рассчитана на 5 лет и </a:t>
            </a: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включает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49178" y="2885180"/>
            <a:ext cx="5082653" cy="329357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sz="2400" spc="12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spc="120" dirty="0" smtClean="0">
                <a:latin typeface="Arial" panose="020B0604020202020204" pitchFamily="34" charset="0"/>
                <a:cs typeface="Arial" panose="020B0604020202020204" pitchFamily="34" charset="0"/>
              </a:rPr>
              <a:t>ишущая журналистика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spc="12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spc="120" dirty="0" smtClean="0">
                <a:latin typeface="Arial" panose="020B0604020202020204" pitchFamily="34" charset="0"/>
                <a:cs typeface="Arial" panose="020B0604020202020204" pitchFamily="34" charset="0"/>
              </a:rPr>
              <a:t>абота с фото и видео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spc="12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spc="120" dirty="0" smtClean="0">
                <a:latin typeface="Arial" panose="020B0604020202020204" pitchFamily="34" charset="0"/>
                <a:cs typeface="Arial" panose="020B0604020202020204" pitchFamily="34" charset="0"/>
              </a:rPr>
              <a:t>роизводство газет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spc="12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со СМИ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spc="12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spc="120" dirty="0" smtClean="0">
                <a:latin typeface="Arial" panose="020B0604020202020204" pitchFamily="34" charset="0"/>
                <a:cs typeface="Arial" panose="020B0604020202020204" pitchFamily="34" charset="0"/>
              </a:rPr>
              <a:t>вязи с общественностью</a:t>
            </a:r>
            <a:endParaRPr lang="ru-RU" sz="1600" spc="12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 l="-226"/>
          <a:stretch/>
        </p:blipFill>
        <p:spPr>
          <a:xfrm>
            <a:off x="5069307" y="-12031"/>
            <a:ext cx="7956882" cy="6882062"/>
          </a:xfrm>
          <a:prstGeom prst="parallelogram">
            <a:avLst/>
          </a:prstGeom>
          <a:effectLst>
            <a:outerShdw blurRad="152400" dist="38100" dir="10800000" algn="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878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35754"/>
            <a:ext cx="12192000" cy="5600700"/>
          </a:xfrm>
          <a:prstGeom prst="rect">
            <a:avLst/>
          </a:prstGeom>
          <a:blipFill dpi="0" rotWithShape="1">
            <a:blip r:embed="rId2" cstate="email">
              <a:alphaModFix amt="3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0394" y="543895"/>
            <a:ext cx="10447815" cy="446399"/>
          </a:xfrm>
          <a:prstGeom prst="rect">
            <a:avLst/>
          </a:prstGeom>
          <a:gradFill>
            <a:gsLst>
              <a:gs pos="97000">
                <a:schemeClr val="bg1"/>
              </a:gs>
              <a:gs pos="0">
                <a:srgbClr val="008B9E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5. </a:t>
            </a:r>
            <a:r>
              <a:rPr lang="ru-RU" sz="2400" b="1" dirty="0">
                <a:solidFill>
                  <a:schemeClr val="bg1"/>
                </a:solidFill>
              </a:rPr>
              <a:t>Специальные </a:t>
            </a:r>
            <a:r>
              <a:rPr lang="ru-RU" sz="2400" b="1" dirty="0" smtClean="0">
                <a:solidFill>
                  <a:schemeClr val="bg1"/>
                </a:solidFill>
              </a:rPr>
              <a:t>дисциплины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74984" y="1676931"/>
            <a:ext cx="11661202" cy="4758343"/>
            <a:chOff x="274984" y="1676931"/>
            <a:chExt cx="11661202" cy="475834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74984" y="1676931"/>
              <a:ext cx="5724405" cy="658054"/>
              <a:chOff x="346113" y="1676931"/>
              <a:chExt cx="5607264" cy="65805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346113" y="1676931"/>
                <a:ext cx="5607264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Современные информационные технологии</a:t>
                </a:r>
              </a:p>
            </p:txBody>
          </p:sp>
          <p:sp>
            <p:nvSpPr>
              <p:cNvPr id="8" name="Freeform 53"/>
              <p:cNvSpPr>
                <a:spLocks/>
              </p:cNvSpPr>
              <p:nvPr/>
            </p:nvSpPr>
            <p:spPr bwMode="auto">
              <a:xfrm>
                <a:off x="549969" y="1819200"/>
                <a:ext cx="619124" cy="373516"/>
              </a:xfrm>
              <a:custGeom>
                <a:avLst/>
                <a:gdLst>
                  <a:gd name="T0" fmla="*/ 160 w 192"/>
                  <a:gd name="T1" fmla="*/ 64 h 128"/>
                  <a:gd name="T2" fmla="*/ 96 w 192"/>
                  <a:gd name="T3" fmla="*/ 0 h 128"/>
                  <a:gd name="T4" fmla="*/ 34 w 192"/>
                  <a:gd name="T5" fmla="*/ 48 h 128"/>
                  <a:gd name="T6" fmla="*/ 0 w 192"/>
                  <a:gd name="T7" fmla="*/ 88 h 128"/>
                  <a:gd name="T8" fmla="*/ 40 w 192"/>
                  <a:gd name="T9" fmla="*/ 128 h 128"/>
                  <a:gd name="T10" fmla="*/ 72 w 192"/>
                  <a:gd name="T11" fmla="*/ 128 h 128"/>
                  <a:gd name="T12" fmla="*/ 80 w 192"/>
                  <a:gd name="T13" fmla="*/ 120 h 128"/>
                  <a:gd name="T14" fmla="*/ 80 w 192"/>
                  <a:gd name="T15" fmla="*/ 98 h 128"/>
                  <a:gd name="T16" fmla="*/ 74 w 192"/>
                  <a:gd name="T17" fmla="*/ 92 h 128"/>
                  <a:gd name="T18" fmla="*/ 62 w 192"/>
                  <a:gd name="T19" fmla="*/ 92 h 128"/>
                  <a:gd name="T20" fmla="*/ 58 w 192"/>
                  <a:gd name="T21" fmla="*/ 83 h 128"/>
                  <a:gd name="T22" fmla="*/ 89 w 192"/>
                  <a:gd name="T23" fmla="*/ 44 h 128"/>
                  <a:gd name="T24" fmla="*/ 103 w 192"/>
                  <a:gd name="T25" fmla="*/ 44 h 128"/>
                  <a:gd name="T26" fmla="*/ 134 w 192"/>
                  <a:gd name="T27" fmla="*/ 83 h 128"/>
                  <a:gd name="T28" fmla="*/ 131 w 192"/>
                  <a:gd name="T29" fmla="*/ 92 h 128"/>
                  <a:gd name="T30" fmla="*/ 118 w 192"/>
                  <a:gd name="T31" fmla="*/ 92 h 128"/>
                  <a:gd name="T32" fmla="*/ 112 w 192"/>
                  <a:gd name="T33" fmla="*/ 98 h 128"/>
                  <a:gd name="T34" fmla="*/ 112 w 192"/>
                  <a:gd name="T35" fmla="*/ 120 h 128"/>
                  <a:gd name="T36" fmla="*/ 120 w 192"/>
                  <a:gd name="T37" fmla="*/ 128 h 128"/>
                  <a:gd name="T38" fmla="*/ 160 w 192"/>
                  <a:gd name="T39" fmla="*/ 128 h 128"/>
                  <a:gd name="T40" fmla="*/ 192 w 192"/>
                  <a:gd name="T41" fmla="*/ 96 h 128"/>
                  <a:gd name="T42" fmla="*/ 160 w 192"/>
                  <a:gd name="T4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2" h="128">
                    <a:moveTo>
                      <a:pt x="160" y="64"/>
                    </a:moveTo>
                    <a:cubicBezTo>
                      <a:pt x="160" y="28"/>
                      <a:pt x="132" y="0"/>
                      <a:pt x="96" y="0"/>
                    </a:cubicBezTo>
                    <a:cubicBezTo>
                      <a:pt x="66" y="0"/>
                      <a:pt x="41" y="20"/>
                      <a:pt x="34" y="48"/>
                    </a:cubicBezTo>
                    <a:cubicBezTo>
                      <a:pt x="15" y="51"/>
                      <a:pt x="0" y="68"/>
                      <a:pt x="0" y="88"/>
                    </a:cubicBezTo>
                    <a:cubicBezTo>
                      <a:pt x="0" y="110"/>
                      <a:pt x="18" y="128"/>
                      <a:pt x="40" y="128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7" y="128"/>
                      <a:pt x="80" y="124"/>
                      <a:pt x="80" y="120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0" y="95"/>
                      <a:pt x="78" y="92"/>
                      <a:pt x="74" y="92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56" y="92"/>
                      <a:pt x="55" y="88"/>
                      <a:pt x="58" y="83"/>
                    </a:cubicBezTo>
                    <a:cubicBezTo>
                      <a:pt x="89" y="44"/>
                      <a:pt x="89" y="44"/>
                      <a:pt x="89" y="44"/>
                    </a:cubicBezTo>
                    <a:cubicBezTo>
                      <a:pt x="93" y="39"/>
                      <a:pt x="100" y="39"/>
                      <a:pt x="103" y="44"/>
                    </a:cubicBezTo>
                    <a:cubicBezTo>
                      <a:pt x="134" y="83"/>
                      <a:pt x="134" y="83"/>
                      <a:pt x="134" y="83"/>
                    </a:cubicBezTo>
                    <a:cubicBezTo>
                      <a:pt x="138" y="88"/>
                      <a:pt x="137" y="92"/>
                      <a:pt x="131" y="92"/>
                    </a:cubicBezTo>
                    <a:cubicBezTo>
                      <a:pt x="118" y="92"/>
                      <a:pt x="118" y="92"/>
                      <a:pt x="118" y="92"/>
                    </a:cubicBezTo>
                    <a:cubicBezTo>
                      <a:pt x="115" y="92"/>
                      <a:pt x="112" y="95"/>
                      <a:pt x="112" y="98"/>
                    </a:cubicBezTo>
                    <a:cubicBezTo>
                      <a:pt x="112" y="120"/>
                      <a:pt x="112" y="120"/>
                      <a:pt x="112" y="120"/>
                    </a:cubicBezTo>
                    <a:cubicBezTo>
                      <a:pt x="112" y="124"/>
                      <a:pt x="116" y="128"/>
                      <a:pt x="120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78" y="128"/>
                      <a:pt x="192" y="114"/>
                      <a:pt x="192" y="96"/>
                    </a:cubicBezTo>
                    <a:cubicBezTo>
                      <a:pt x="192" y="78"/>
                      <a:pt x="178" y="64"/>
                      <a:pt x="160" y="64"/>
                    </a:cubicBezTo>
                    <a:close/>
                  </a:path>
                </a:pathLst>
              </a:custGeom>
              <a:solidFill>
                <a:srgbClr val="038D9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6157233" y="1676931"/>
              <a:ext cx="5778953" cy="658054"/>
              <a:chOff x="6157233" y="1676931"/>
              <a:chExt cx="5778953" cy="65805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6157233" y="1676931"/>
                <a:ext cx="5778953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Теория и практика связей с общественностью</a:t>
                </a:r>
              </a:p>
            </p:txBody>
          </p:sp>
          <p:sp>
            <p:nvSpPr>
              <p:cNvPr id="55" name="Freeform 135"/>
              <p:cNvSpPr>
                <a:spLocks/>
              </p:cNvSpPr>
              <p:nvPr/>
            </p:nvSpPr>
            <p:spPr bwMode="auto">
              <a:xfrm>
                <a:off x="6500467" y="1819200"/>
                <a:ext cx="371807" cy="404838"/>
              </a:xfrm>
              <a:custGeom>
                <a:avLst/>
                <a:gdLst>
                  <a:gd name="T0" fmla="*/ 103 w 157"/>
                  <a:gd name="T1" fmla="*/ 124 h 192"/>
                  <a:gd name="T2" fmla="*/ 128 w 157"/>
                  <a:gd name="T3" fmla="*/ 86 h 192"/>
                  <a:gd name="T4" fmla="*/ 136 w 157"/>
                  <a:gd name="T5" fmla="*/ 67 h 192"/>
                  <a:gd name="T6" fmla="*/ 132 w 157"/>
                  <a:gd name="T7" fmla="*/ 59 h 192"/>
                  <a:gd name="T8" fmla="*/ 80 w 157"/>
                  <a:gd name="T9" fmla="*/ 0 h 192"/>
                  <a:gd name="T10" fmla="*/ 79 w 157"/>
                  <a:gd name="T11" fmla="*/ 0 h 192"/>
                  <a:gd name="T12" fmla="*/ 79 w 157"/>
                  <a:gd name="T13" fmla="*/ 0 h 192"/>
                  <a:gd name="T14" fmla="*/ 26 w 157"/>
                  <a:gd name="T15" fmla="*/ 57 h 192"/>
                  <a:gd name="T16" fmla="*/ 21 w 157"/>
                  <a:gd name="T17" fmla="*/ 67 h 192"/>
                  <a:gd name="T18" fmla="*/ 32 w 157"/>
                  <a:gd name="T19" fmla="*/ 89 h 192"/>
                  <a:gd name="T20" fmla="*/ 54 w 157"/>
                  <a:gd name="T21" fmla="*/ 123 h 192"/>
                  <a:gd name="T22" fmla="*/ 31 w 157"/>
                  <a:gd name="T23" fmla="*/ 150 h 192"/>
                  <a:gd name="T24" fmla="*/ 0 w 157"/>
                  <a:gd name="T25" fmla="*/ 161 h 192"/>
                  <a:gd name="T26" fmla="*/ 78 w 157"/>
                  <a:gd name="T27" fmla="*/ 192 h 192"/>
                  <a:gd name="T28" fmla="*/ 78 w 157"/>
                  <a:gd name="T29" fmla="*/ 192 h 192"/>
                  <a:gd name="T30" fmla="*/ 78 w 157"/>
                  <a:gd name="T31" fmla="*/ 192 h 192"/>
                  <a:gd name="T32" fmla="*/ 157 w 157"/>
                  <a:gd name="T33" fmla="*/ 161 h 192"/>
                  <a:gd name="T34" fmla="*/ 126 w 157"/>
                  <a:gd name="T35" fmla="*/ 150 h 192"/>
                  <a:gd name="T36" fmla="*/ 103 w 157"/>
                  <a:gd name="T37" fmla="*/ 12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" h="192">
                    <a:moveTo>
                      <a:pt x="103" y="124"/>
                    </a:moveTo>
                    <a:cubicBezTo>
                      <a:pt x="114" y="115"/>
                      <a:pt x="123" y="101"/>
                      <a:pt x="128" y="86"/>
                    </a:cubicBezTo>
                    <a:cubicBezTo>
                      <a:pt x="133" y="80"/>
                      <a:pt x="136" y="73"/>
                      <a:pt x="136" y="67"/>
                    </a:cubicBezTo>
                    <a:cubicBezTo>
                      <a:pt x="136" y="64"/>
                      <a:pt x="134" y="61"/>
                      <a:pt x="132" y="59"/>
                    </a:cubicBezTo>
                    <a:cubicBezTo>
                      <a:pt x="131" y="26"/>
                      <a:pt x="108" y="0"/>
                      <a:pt x="80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1" y="0"/>
                      <a:pt x="28" y="25"/>
                      <a:pt x="26" y="57"/>
                    </a:cubicBezTo>
                    <a:cubicBezTo>
                      <a:pt x="23" y="60"/>
                      <a:pt x="21" y="63"/>
                      <a:pt x="21" y="67"/>
                    </a:cubicBezTo>
                    <a:cubicBezTo>
                      <a:pt x="21" y="74"/>
                      <a:pt x="25" y="82"/>
                      <a:pt x="32" y="89"/>
                    </a:cubicBezTo>
                    <a:cubicBezTo>
                      <a:pt x="36" y="102"/>
                      <a:pt x="44" y="115"/>
                      <a:pt x="54" y="123"/>
                    </a:cubicBezTo>
                    <a:cubicBezTo>
                      <a:pt x="52" y="132"/>
                      <a:pt x="47" y="143"/>
                      <a:pt x="31" y="150"/>
                    </a:cubicBezTo>
                    <a:cubicBezTo>
                      <a:pt x="22" y="154"/>
                      <a:pt x="6" y="157"/>
                      <a:pt x="0" y="161"/>
                    </a:cubicBezTo>
                    <a:cubicBezTo>
                      <a:pt x="17" y="180"/>
                      <a:pt x="50" y="192"/>
                      <a:pt x="78" y="192"/>
                    </a:cubicBezTo>
                    <a:cubicBezTo>
                      <a:pt x="78" y="192"/>
                      <a:pt x="78" y="192"/>
                      <a:pt x="78" y="192"/>
                    </a:cubicBezTo>
                    <a:cubicBezTo>
                      <a:pt x="78" y="192"/>
                      <a:pt x="78" y="192"/>
                      <a:pt x="78" y="192"/>
                    </a:cubicBezTo>
                    <a:cubicBezTo>
                      <a:pt x="106" y="192"/>
                      <a:pt x="140" y="180"/>
                      <a:pt x="157" y="161"/>
                    </a:cubicBezTo>
                    <a:cubicBezTo>
                      <a:pt x="150" y="157"/>
                      <a:pt x="135" y="154"/>
                      <a:pt x="126" y="150"/>
                    </a:cubicBezTo>
                    <a:cubicBezTo>
                      <a:pt x="111" y="143"/>
                      <a:pt x="105" y="133"/>
                      <a:pt x="103" y="124"/>
                    </a:cubicBezTo>
                    <a:close/>
                  </a:path>
                </a:pathLst>
              </a:custGeom>
              <a:solidFill>
                <a:srgbClr val="048D9F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274984" y="2477254"/>
              <a:ext cx="5724405" cy="658054"/>
              <a:chOff x="274984" y="2477254"/>
              <a:chExt cx="5724405" cy="65805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74984" y="2477254"/>
                <a:ext cx="5724405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Журналистское мастерство</a:t>
                </a:r>
              </a:p>
            </p:txBody>
          </p:sp>
          <p:grpSp>
            <p:nvGrpSpPr>
              <p:cNvPr id="57" name="Group 362"/>
              <p:cNvGrpSpPr/>
              <p:nvPr/>
            </p:nvGrpSpPr>
            <p:grpSpPr>
              <a:xfrm>
                <a:off x="510748" y="2590243"/>
                <a:ext cx="532800" cy="435600"/>
                <a:chOff x="4033838" y="4352925"/>
                <a:chExt cx="215901" cy="214313"/>
              </a:xfrm>
              <a:solidFill>
                <a:srgbClr val="058DA0"/>
              </a:solidFill>
            </p:grpSpPr>
            <p:sp>
              <p:nvSpPr>
                <p:cNvPr id="58" name="Freeform 255"/>
                <p:cNvSpPr>
                  <a:spLocks/>
                </p:cNvSpPr>
                <p:nvPr/>
              </p:nvSpPr>
              <p:spPr bwMode="auto">
                <a:xfrm>
                  <a:off x="4033838" y="4425950"/>
                  <a:ext cx="142875" cy="141288"/>
                </a:xfrm>
                <a:custGeom>
                  <a:avLst/>
                  <a:gdLst>
                    <a:gd name="T0" fmla="*/ 19 w 98"/>
                    <a:gd name="T1" fmla="*/ 87 h 97"/>
                    <a:gd name="T2" fmla="*/ 22 w 98"/>
                    <a:gd name="T3" fmla="*/ 89 h 97"/>
                    <a:gd name="T4" fmla="*/ 31 w 98"/>
                    <a:gd name="T5" fmla="*/ 89 h 97"/>
                    <a:gd name="T6" fmla="*/ 98 w 98"/>
                    <a:gd name="T7" fmla="*/ 34 h 97"/>
                    <a:gd name="T8" fmla="*/ 76 w 98"/>
                    <a:gd name="T9" fmla="*/ 22 h 97"/>
                    <a:gd name="T10" fmla="*/ 64 w 98"/>
                    <a:gd name="T11" fmla="*/ 0 h 97"/>
                    <a:gd name="T12" fmla="*/ 8 w 98"/>
                    <a:gd name="T13" fmla="*/ 66 h 97"/>
                    <a:gd name="T14" fmla="*/ 8 w 98"/>
                    <a:gd name="T15" fmla="*/ 75 h 97"/>
                    <a:gd name="T16" fmla="*/ 11 w 98"/>
                    <a:gd name="T17" fmla="*/ 78 h 97"/>
                    <a:gd name="T18" fmla="*/ 3 w 98"/>
                    <a:gd name="T19" fmla="*/ 87 h 97"/>
                    <a:gd name="T20" fmla="*/ 3 w 98"/>
                    <a:gd name="T21" fmla="*/ 95 h 97"/>
                    <a:gd name="T22" fmla="*/ 7 w 98"/>
                    <a:gd name="T23" fmla="*/ 97 h 97"/>
                    <a:gd name="T24" fmla="*/ 11 w 98"/>
                    <a:gd name="T25" fmla="*/ 95 h 97"/>
                    <a:gd name="T26" fmla="*/ 19 w 98"/>
                    <a:gd name="T27" fmla="*/ 8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97">
                      <a:moveTo>
                        <a:pt x="19" y="87"/>
                      </a:moveTo>
                      <a:cubicBezTo>
                        <a:pt x="22" y="89"/>
                        <a:pt x="22" y="89"/>
                        <a:pt x="22" y="89"/>
                      </a:cubicBezTo>
                      <a:cubicBezTo>
                        <a:pt x="24" y="92"/>
                        <a:pt x="29" y="92"/>
                        <a:pt x="31" y="89"/>
                      </a:cubicBezTo>
                      <a:cubicBezTo>
                        <a:pt x="98" y="34"/>
                        <a:pt x="98" y="34"/>
                        <a:pt x="98" y="34"/>
                      </a:cubicBezTo>
                      <a:cubicBezTo>
                        <a:pt x="90" y="32"/>
                        <a:pt x="82" y="28"/>
                        <a:pt x="76" y="22"/>
                      </a:cubicBezTo>
                      <a:cubicBezTo>
                        <a:pt x="70" y="15"/>
                        <a:pt x="66" y="8"/>
                        <a:pt x="64" y="0"/>
                      </a:cubicBezTo>
                      <a:cubicBezTo>
                        <a:pt x="8" y="66"/>
                        <a:pt x="8" y="66"/>
                        <a:pt x="8" y="66"/>
                      </a:cubicBezTo>
                      <a:cubicBezTo>
                        <a:pt x="5" y="68"/>
                        <a:pt x="5" y="73"/>
                        <a:pt x="8" y="75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3" y="87"/>
                        <a:pt x="3" y="87"/>
                        <a:pt x="3" y="87"/>
                      </a:cubicBezTo>
                      <a:cubicBezTo>
                        <a:pt x="0" y="89"/>
                        <a:pt x="0" y="93"/>
                        <a:pt x="3" y="95"/>
                      </a:cubicBezTo>
                      <a:cubicBezTo>
                        <a:pt x="4" y="96"/>
                        <a:pt x="5" y="97"/>
                        <a:pt x="7" y="97"/>
                      </a:cubicBezTo>
                      <a:cubicBezTo>
                        <a:pt x="8" y="97"/>
                        <a:pt x="10" y="96"/>
                        <a:pt x="11" y="95"/>
                      </a:cubicBezTo>
                      <a:lnTo>
                        <a:pt x="19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6"/>
                <p:cNvSpPr>
                  <a:spLocks/>
                </p:cNvSpPr>
                <p:nvPr/>
              </p:nvSpPr>
              <p:spPr bwMode="auto">
                <a:xfrm>
                  <a:off x="4143376" y="4370388"/>
                  <a:ext cx="85725" cy="88900"/>
                </a:xfrm>
                <a:custGeom>
                  <a:avLst/>
                  <a:gdLst>
                    <a:gd name="T0" fmla="*/ 10 w 60"/>
                    <a:gd name="T1" fmla="*/ 0 h 62"/>
                    <a:gd name="T2" fmla="*/ 10 w 60"/>
                    <a:gd name="T3" fmla="*/ 0 h 62"/>
                    <a:gd name="T4" fmla="*/ 9 w 60"/>
                    <a:gd name="T5" fmla="*/ 1 h 62"/>
                    <a:gd name="T6" fmla="*/ 8 w 60"/>
                    <a:gd name="T7" fmla="*/ 2 h 62"/>
                    <a:gd name="T8" fmla="*/ 7 w 60"/>
                    <a:gd name="T9" fmla="*/ 3 h 62"/>
                    <a:gd name="T10" fmla="*/ 6 w 60"/>
                    <a:gd name="T11" fmla="*/ 5 h 62"/>
                    <a:gd name="T12" fmla="*/ 5 w 60"/>
                    <a:gd name="T13" fmla="*/ 6 h 62"/>
                    <a:gd name="T14" fmla="*/ 4 w 60"/>
                    <a:gd name="T15" fmla="*/ 8 h 62"/>
                    <a:gd name="T16" fmla="*/ 4 w 60"/>
                    <a:gd name="T17" fmla="*/ 9 h 62"/>
                    <a:gd name="T18" fmla="*/ 3 w 60"/>
                    <a:gd name="T19" fmla="*/ 12 h 62"/>
                    <a:gd name="T20" fmla="*/ 2 w 60"/>
                    <a:gd name="T21" fmla="*/ 13 h 62"/>
                    <a:gd name="T22" fmla="*/ 1 w 60"/>
                    <a:gd name="T23" fmla="*/ 15 h 62"/>
                    <a:gd name="T24" fmla="*/ 1 w 60"/>
                    <a:gd name="T25" fmla="*/ 16 h 62"/>
                    <a:gd name="T26" fmla="*/ 1 w 60"/>
                    <a:gd name="T27" fmla="*/ 18 h 62"/>
                    <a:gd name="T28" fmla="*/ 0 w 60"/>
                    <a:gd name="T29" fmla="*/ 19 h 62"/>
                    <a:gd name="T30" fmla="*/ 0 w 60"/>
                    <a:gd name="T31" fmla="*/ 22 h 62"/>
                    <a:gd name="T32" fmla="*/ 0 w 60"/>
                    <a:gd name="T33" fmla="*/ 23 h 62"/>
                    <a:gd name="T34" fmla="*/ 0 w 60"/>
                    <a:gd name="T35" fmla="*/ 26 h 62"/>
                    <a:gd name="T36" fmla="*/ 0 w 60"/>
                    <a:gd name="T37" fmla="*/ 26 h 62"/>
                    <a:gd name="T38" fmla="*/ 3 w 60"/>
                    <a:gd name="T39" fmla="*/ 39 h 62"/>
                    <a:gd name="T40" fmla="*/ 3 w 60"/>
                    <a:gd name="T41" fmla="*/ 39 h 62"/>
                    <a:gd name="T42" fmla="*/ 4 w 60"/>
                    <a:gd name="T43" fmla="*/ 42 h 62"/>
                    <a:gd name="T44" fmla="*/ 4 w 60"/>
                    <a:gd name="T45" fmla="*/ 42 h 62"/>
                    <a:gd name="T46" fmla="*/ 6 w 60"/>
                    <a:gd name="T47" fmla="*/ 45 h 62"/>
                    <a:gd name="T48" fmla="*/ 6 w 60"/>
                    <a:gd name="T49" fmla="*/ 45 h 62"/>
                    <a:gd name="T50" fmla="*/ 11 w 60"/>
                    <a:gd name="T51" fmla="*/ 51 h 62"/>
                    <a:gd name="T52" fmla="*/ 13 w 60"/>
                    <a:gd name="T53" fmla="*/ 54 h 62"/>
                    <a:gd name="T54" fmla="*/ 13 w 60"/>
                    <a:gd name="T55" fmla="*/ 54 h 62"/>
                    <a:gd name="T56" fmla="*/ 16 w 60"/>
                    <a:gd name="T57" fmla="*/ 56 h 62"/>
                    <a:gd name="T58" fmla="*/ 17 w 60"/>
                    <a:gd name="T59" fmla="*/ 56 h 62"/>
                    <a:gd name="T60" fmla="*/ 19 w 60"/>
                    <a:gd name="T61" fmla="*/ 58 h 62"/>
                    <a:gd name="T62" fmla="*/ 20 w 60"/>
                    <a:gd name="T63" fmla="*/ 58 h 62"/>
                    <a:gd name="T64" fmla="*/ 23 w 60"/>
                    <a:gd name="T65" fmla="*/ 59 h 62"/>
                    <a:gd name="T66" fmla="*/ 24 w 60"/>
                    <a:gd name="T67" fmla="*/ 59 h 62"/>
                    <a:gd name="T68" fmla="*/ 26 w 60"/>
                    <a:gd name="T69" fmla="*/ 60 h 62"/>
                    <a:gd name="T70" fmla="*/ 27 w 60"/>
                    <a:gd name="T71" fmla="*/ 61 h 62"/>
                    <a:gd name="T72" fmla="*/ 29 w 60"/>
                    <a:gd name="T73" fmla="*/ 61 h 62"/>
                    <a:gd name="T74" fmla="*/ 31 w 60"/>
                    <a:gd name="T75" fmla="*/ 61 h 62"/>
                    <a:gd name="T76" fmla="*/ 33 w 60"/>
                    <a:gd name="T77" fmla="*/ 62 h 62"/>
                    <a:gd name="T78" fmla="*/ 36 w 60"/>
                    <a:gd name="T79" fmla="*/ 62 h 62"/>
                    <a:gd name="T80" fmla="*/ 37 w 60"/>
                    <a:gd name="T81" fmla="*/ 62 h 62"/>
                    <a:gd name="T82" fmla="*/ 37 w 60"/>
                    <a:gd name="T83" fmla="*/ 62 h 62"/>
                    <a:gd name="T84" fmla="*/ 40 w 60"/>
                    <a:gd name="T85" fmla="*/ 62 h 62"/>
                    <a:gd name="T86" fmla="*/ 41 w 60"/>
                    <a:gd name="T87" fmla="*/ 62 h 62"/>
                    <a:gd name="T88" fmla="*/ 43 w 60"/>
                    <a:gd name="T89" fmla="*/ 61 h 62"/>
                    <a:gd name="T90" fmla="*/ 45 w 60"/>
                    <a:gd name="T91" fmla="*/ 61 h 62"/>
                    <a:gd name="T92" fmla="*/ 47 w 60"/>
                    <a:gd name="T93" fmla="*/ 60 h 62"/>
                    <a:gd name="T94" fmla="*/ 48 w 60"/>
                    <a:gd name="T95" fmla="*/ 60 h 62"/>
                    <a:gd name="T96" fmla="*/ 50 w 60"/>
                    <a:gd name="T97" fmla="*/ 59 h 62"/>
                    <a:gd name="T98" fmla="*/ 51 w 60"/>
                    <a:gd name="T99" fmla="*/ 59 h 62"/>
                    <a:gd name="T100" fmla="*/ 53 w 60"/>
                    <a:gd name="T101" fmla="*/ 58 h 62"/>
                    <a:gd name="T102" fmla="*/ 54 w 60"/>
                    <a:gd name="T103" fmla="*/ 57 h 62"/>
                    <a:gd name="T104" fmla="*/ 56 w 60"/>
                    <a:gd name="T105" fmla="*/ 56 h 62"/>
                    <a:gd name="T106" fmla="*/ 57 w 60"/>
                    <a:gd name="T107" fmla="*/ 55 h 62"/>
                    <a:gd name="T108" fmla="*/ 60 w 60"/>
                    <a:gd name="T109" fmla="*/ 54 h 62"/>
                    <a:gd name="T110" fmla="*/ 60 w 60"/>
                    <a:gd name="T111" fmla="*/ 53 h 62"/>
                    <a:gd name="T112" fmla="*/ 60 w 60"/>
                    <a:gd name="T113" fmla="*/ 53 h 62"/>
                    <a:gd name="T114" fmla="*/ 60 w 60"/>
                    <a:gd name="T115" fmla="*/ 53 h 62"/>
                    <a:gd name="T116" fmla="*/ 30 w 60"/>
                    <a:gd name="T117" fmla="*/ 35 h 62"/>
                    <a:gd name="T118" fmla="*/ 10 w 60"/>
                    <a:gd name="T1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0" h="62"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9" y="1"/>
                      </a:cubicBezTo>
                      <a:cubicBezTo>
                        <a:pt x="9" y="1"/>
                        <a:pt x="8" y="2"/>
                        <a:pt x="8" y="2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7" y="4"/>
                        <a:pt x="6" y="5"/>
                        <a:pt x="6" y="5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7"/>
                        <a:pt x="4" y="8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3"/>
                        <a:pt x="2" y="14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9"/>
                        <a:pt x="0" y="19"/>
                        <a:pt x="0" y="19"/>
                      </a:cubicBezTo>
                      <a:cubicBezTo>
                        <a:pt x="0" y="20"/>
                        <a:pt x="0" y="21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30"/>
                        <a:pt x="1" y="35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40"/>
                        <a:pt x="4" y="41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5" y="43"/>
                        <a:pt x="5" y="44"/>
                        <a:pt x="6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7" y="47"/>
                        <a:pt x="9" y="49"/>
                        <a:pt x="11" y="51"/>
                      </a:cubicBezTo>
                      <a:cubicBezTo>
                        <a:pt x="12" y="52"/>
                        <a:pt x="13" y="53"/>
                        <a:pt x="13" y="54"/>
                      </a:cubicBezTo>
                      <a:cubicBezTo>
                        <a:pt x="13" y="54"/>
                        <a:pt x="13" y="54"/>
                        <a:pt x="13" y="54"/>
                      </a:cubicBezTo>
                      <a:cubicBezTo>
                        <a:pt x="14" y="54"/>
                        <a:pt x="15" y="55"/>
                        <a:pt x="16" y="56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cubicBezTo>
                        <a:pt x="18" y="57"/>
                        <a:pt x="19" y="57"/>
                        <a:pt x="19" y="58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3" y="59"/>
                      </a:cubicBezTo>
                      <a:cubicBezTo>
                        <a:pt x="23" y="59"/>
                        <a:pt x="23" y="59"/>
                        <a:pt x="24" y="59"/>
                      </a:cubicBezTo>
                      <a:cubicBezTo>
                        <a:pt x="24" y="60"/>
                        <a:pt x="25" y="60"/>
                        <a:pt x="26" y="60"/>
                      </a:cubicBezTo>
                      <a:cubicBezTo>
                        <a:pt x="26" y="60"/>
                        <a:pt x="27" y="60"/>
                        <a:pt x="27" y="61"/>
                      </a:cubicBezTo>
                      <a:cubicBezTo>
                        <a:pt x="28" y="61"/>
                        <a:pt x="29" y="61"/>
                        <a:pt x="29" y="61"/>
                      </a:cubicBezTo>
                      <a:cubicBezTo>
                        <a:pt x="30" y="61"/>
                        <a:pt x="30" y="61"/>
                        <a:pt x="31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4" y="62"/>
                        <a:pt x="35" y="62"/>
                        <a:pt x="36" y="62"/>
                      </a:cubicBezTo>
                      <a:cubicBezTo>
                        <a:pt x="36" y="62"/>
                        <a:pt x="36" y="62"/>
                        <a:pt x="37" y="62"/>
                      </a:cubicBezTo>
                      <a:cubicBezTo>
                        <a:pt x="37" y="62"/>
                        <a:pt x="37" y="62"/>
                        <a:pt x="37" y="62"/>
                      </a:cubicBezTo>
                      <a:cubicBezTo>
                        <a:pt x="38" y="62"/>
                        <a:pt x="39" y="62"/>
                        <a:pt x="40" y="62"/>
                      </a:cubicBezTo>
                      <a:cubicBezTo>
                        <a:pt x="40" y="62"/>
                        <a:pt x="41" y="62"/>
                        <a:pt x="41" y="62"/>
                      </a:cubicBezTo>
                      <a:cubicBezTo>
                        <a:pt x="42" y="61"/>
                        <a:pt x="43" y="61"/>
                        <a:pt x="43" y="61"/>
                      </a:cubicBezTo>
                      <a:cubicBezTo>
                        <a:pt x="44" y="61"/>
                        <a:pt x="44" y="61"/>
                        <a:pt x="45" y="61"/>
                      </a:cubicBezTo>
                      <a:cubicBezTo>
                        <a:pt x="45" y="61"/>
                        <a:pt x="46" y="61"/>
                        <a:pt x="47" y="60"/>
                      </a:cubicBezTo>
                      <a:cubicBezTo>
                        <a:pt x="47" y="60"/>
                        <a:pt x="48" y="60"/>
                        <a:pt x="48" y="60"/>
                      </a:cubicBezTo>
                      <a:cubicBezTo>
                        <a:pt x="49" y="60"/>
                        <a:pt x="49" y="60"/>
                        <a:pt x="50" y="59"/>
                      </a:cubicBezTo>
                      <a:cubicBezTo>
                        <a:pt x="50" y="59"/>
                        <a:pt x="51" y="59"/>
                        <a:pt x="51" y="59"/>
                      </a:cubicBezTo>
                      <a:cubicBezTo>
                        <a:pt x="52" y="58"/>
                        <a:pt x="53" y="58"/>
                        <a:pt x="53" y="58"/>
                      </a:cubicBezTo>
                      <a:cubicBezTo>
                        <a:pt x="54" y="58"/>
                        <a:pt x="54" y="57"/>
                        <a:pt x="54" y="57"/>
                      </a:cubicBezTo>
                      <a:cubicBezTo>
                        <a:pt x="55" y="57"/>
                        <a:pt x="56" y="56"/>
                        <a:pt x="56" y="56"/>
                      </a:cubicBezTo>
                      <a:cubicBezTo>
                        <a:pt x="57" y="56"/>
                        <a:pt x="57" y="56"/>
                        <a:pt x="57" y="55"/>
                      </a:cubicBezTo>
                      <a:cubicBezTo>
                        <a:pt x="58" y="55"/>
                        <a:pt x="59" y="54"/>
                        <a:pt x="60" y="54"/>
                      </a:cubicBezTo>
                      <a:cubicBezTo>
                        <a:pt x="60" y="54"/>
                        <a:pt x="60" y="54"/>
                        <a:pt x="60" y="53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49" y="50"/>
                        <a:pt x="39" y="43"/>
                        <a:pt x="30" y="35"/>
                      </a:cubicBezTo>
                      <a:cubicBezTo>
                        <a:pt x="20" y="25"/>
                        <a:pt x="13" y="13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7"/>
                <p:cNvSpPr>
                  <a:spLocks/>
                </p:cNvSpPr>
                <p:nvPr/>
              </p:nvSpPr>
              <p:spPr bwMode="auto">
                <a:xfrm>
                  <a:off x="4171951" y="4352925"/>
                  <a:ext cx="77788" cy="80963"/>
                </a:xfrm>
                <a:custGeom>
                  <a:avLst/>
                  <a:gdLst>
                    <a:gd name="T0" fmla="*/ 50 w 54"/>
                    <a:gd name="T1" fmla="*/ 52 h 56"/>
                    <a:gd name="T2" fmla="*/ 51 w 54"/>
                    <a:gd name="T3" fmla="*/ 51 h 56"/>
                    <a:gd name="T4" fmla="*/ 51 w 54"/>
                    <a:gd name="T5" fmla="*/ 49 h 56"/>
                    <a:gd name="T6" fmla="*/ 52 w 54"/>
                    <a:gd name="T7" fmla="*/ 48 h 56"/>
                    <a:gd name="T8" fmla="*/ 53 w 54"/>
                    <a:gd name="T9" fmla="*/ 41 h 56"/>
                    <a:gd name="T10" fmla="*/ 53 w 54"/>
                    <a:gd name="T11" fmla="*/ 41 h 56"/>
                    <a:gd name="T12" fmla="*/ 43 w 54"/>
                    <a:gd name="T13" fmla="*/ 11 h 56"/>
                    <a:gd name="T14" fmla="*/ 17 w 54"/>
                    <a:gd name="T15" fmla="*/ 0 h 56"/>
                    <a:gd name="T16" fmla="*/ 9 w 54"/>
                    <a:gd name="T17" fmla="*/ 1 h 56"/>
                    <a:gd name="T18" fmla="*/ 9 w 54"/>
                    <a:gd name="T19" fmla="*/ 1 h 56"/>
                    <a:gd name="T20" fmla="*/ 6 w 54"/>
                    <a:gd name="T21" fmla="*/ 2 h 56"/>
                    <a:gd name="T22" fmla="*/ 5 w 54"/>
                    <a:gd name="T23" fmla="*/ 2 h 56"/>
                    <a:gd name="T24" fmla="*/ 3 w 54"/>
                    <a:gd name="T25" fmla="*/ 3 h 56"/>
                    <a:gd name="T26" fmla="*/ 1 w 54"/>
                    <a:gd name="T27" fmla="*/ 4 h 56"/>
                    <a:gd name="T28" fmla="*/ 0 w 54"/>
                    <a:gd name="T29" fmla="*/ 4 h 56"/>
                    <a:gd name="T30" fmla="*/ 0 w 54"/>
                    <a:gd name="T31" fmla="*/ 5 h 56"/>
                    <a:gd name="T32" fmla="*/ 18 w 54"/>
                    <a:gd name="T33" fmla="*/ 39 h 56"/>
                    <a:gd name="T34" fmla="*/ 48 w 54"/>
                    <a:gd name="T35" fmla="*/ 56 h 56"/>
                    <a:gd name="T36" fmla="*/ 48 w 54"/>
                    <a:gd name="T37" fmla="*/ 56 h 56"/>
                    <a:gd name="T38" fmla="*/ 49 w 54"/>
                    <a:gd name="T39" fmla="*/ 55 h 56"/>
                    <a:gd name="T40" fmla="*/ 49 w 54"/>
                    <a:gd name="T41" fmla="*/ 54 h 56"/>
                    <a:gd name="T42" fmla="*/ 50 w 54"/>
                    <a:gd name="T43" fmla="*/ 52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4" h="56">
                      <a:moveTo>
                        <a:pt x="50" y="52"/>
                      </a:moveTo>
                      <a:cubicBezTo>
                        <a:pt x="50" y="52"/>
                        <a:pt x="50" y="51"/>
                        <a:pt x="51" y="51"/>
                      </a:cubicBezTo>
                      <a:cubicBezTo>
                        <a:pt x="51" y="50"/>
                        <a:pt x="51" y="49"/>
                        <a:pt x="51" y="49"/>
                      </a:cubicBezTo>
                      <a:cubicBezTo>
                        <a:pt x="51" y="48"/>
                        <a:pt x="52" y="48"/>
                        <a:pt x="52" y="48"/>
                      </a:cubicBezTo>
                      <a:cubicBezTo>
                        <a:pt x="52" y="46"/>
                        <a:pt x="53" y="43"/>
                        <a:pt x="53" y="41"/>
                      </a:cubicBezTo>
                      <a:cubicBezTo>
                        <a:pt x="53" y="41"/>
                        <a:pt x="53" y="41"/>
                        <a:pt x="53" y="41"/>
                      </a:cubicBezTo>
                      <a:cubicBezTo>
                        <a:pt x="54" y="30"/>
                        <a:pt x="51" y="19"/>
                        <a:pt x="43" y="11"/>
                      </a:cubicBezTo>
                      <a:cubicBezTo>
                        <a:pt x="35" y="4"/>
                        <a:pt x="26" y="0"/>
                        <a:pt x="17" y="0"/>
                      </a:cubicBezTo>
                      <a:cubicBezTo>
                        <a:pt x="14" y="0"/>
                        <a:pt x="12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2" y="3"/>
                        <a:pt x="2" y="4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2" y="17"/>
                        <a:pt x="8" y="29"/>
                        <a:pt x="18" y="39"/>
                      </a:cubicBezTo>
                      <a:cubicBezTo>
                        <a:pt x="27" y="48"/>
                        <a:pt x="37" y="53"/>
                        <a:pt x="48" y="56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cubicBezTo>
                        <a:pt x="48" y="56"/>
                        <a:pt x="48" y="55"/>
                        <a:pt x="49" y="55"/>
                      </a:cubicBezTo>
                      <a:cubicBezTo>
                        <a:pt x="49" y="55"/>
                        <a:pt x="49" y="54"/>
                        <a:pt x="49" y="54"/>
                      </a:cubicBezTo>
                      <a:cubicBezTo>
                        <a:pt x="49" y="53"/>
                        <a:pt x="50" y="53"/>
                        <a:pt x="50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1" name="Группа 80"/>
            <p:cNvGrpSpPr/>
            <p:nvPr/>
          </p:nvGrpSpPr>
          <p:grpSpPr>
            <a:xfrm>
              <a:off x="274984" y="5777220"/>
              <a:ext cx="5724405" cy="658054"/>
              <a:chOff x="274984" y="5777220"/>
              <a:chExt cx="5724405" cy="658054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274984" y="5777220"/>
                <a:ext cx="5724405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Аудиовидеозапись</a:t>
                </a:r>
              </a:p>
            </p:txBody>
          </p:sp>
          <p:grpSp>
            <p:nvGrpSpPr>
              <p:cNvPr id="61" name="Group 345"/>
              <p:cNvGrpSpPr/>
              <p:nvPr/>
            </p:nvGrpSpPr>
            <p:grpSpPr>
              <a:xfrm>
                <a:off x="528289" y="5863934"/>
                <a:ext cx="515259" cy="433338"/>
                <a:chOff x="5462589" y="1790700"/>
                <a:chExt cx="277813" cy="231776"/>
              </a:xfrm>
              <a:solidFill>
                <a:srgbClr val="048DA0"/>
              </a:solidFill>
            </p:grpSpPr>
            <p:sp>
              <p:nvSpPr>
                <p:cNvPr id="62" name="Freeform 188"/>
                <p:cNvSpPr>
                  <a:spLocks/>
                </p:cNvSpPr>
                <p:nvPr/>
              </p:nvSpPr>
              <p:spPr bwMode="auto">
                <a:xfrm>
                  <a:off x="5462589" y="1906588"/>
                  <a:ext cx="277813" cy="115888"/>
                </a:xfrm>
                <a:custGeom>
                  <a:avLst/>
                  <a:gdLst>
                    <a:gd name="T0" fmla="*/ 184 w 192"/>
                    <a:gd name="T1" fmla="*/ 8 h 80"/>
                    <a:gd name="T2" fmla="*/ 168 w 192"/>
                    <a:gd name="T3" fmla="*/ 16 h 80"/>
                    <a:gd name="T4" fmla="*/ 152 w 192"/>
                    <a:gd name="T5" fmla="*/ 16 h 80"/>
                    <a:gd name="T6" fmla="*/ 152 w 192"/>
                    <a:gd name="T7" fmla="*/ 8 h 80"/>
                    <a:gd name="T8" fmla="*/ 144 w 192"/>
                    <a:gd name="T9" fmla="*/ 0 h 80"/>
                    <a:gd name="T10" fmla="*/ 120 w 192"/>
                    <a:gd name="T11" fmla="*/ 0 h 80"/>
                    <a:gd name="T12" fmla="*/ 48 w 192"/>
                    <a:gd name="T13" fmla="*/ 0 h 80"/>
                    <a:gd name="T14" fmla="*/ 24 w 192"/>
                    <a:gd name="T15" fmla="*/ 0 h 80"/>
                    <a:gd name="T16" fmla="*/ 16 w 192"/>
                    <a:gd name="T17" fmla="*/ 8 h 80"/>
                    <a:gd name="T18" fmla="*/ 8 w 192"/>
                    <a:gd name="T19" fmla="*/ 8 h 80"/>
                    <a:gd name="T20" fmla="*/ 0 w 192"/>
                    <a:gd name="T21" fmla="*/ 16 h 80"/>
                    <a:gd name="T22" fmla="*/ 0 w 192"/>
                    <a:gd name="T23" fmla="*/ 40 h 80"/>
                    <a:gd name="T24" fmla="*/ 8 w 192"/>
                    <a:gd name="T25" fmla="*/ 48 h 80"/>
                    <a:gd name="T26" fmla="*/ 16 w 192"/>
                    <a:gd name="T27" fmla="*/ 48 h 80"/>
                    <a:gd name="T28" fmla="*/ 16 w 192"/>
                    <a:gd name="T29" fmla="*/ 72 h 80"/>
                    <a:gd name="T30" fmla="*/ 24 w 192"/>
                    <a:gd name="T31" fmla="*/ 80 h 80"/>
                    <a:gd name="T32" fmla="*/ 144 w 192"/>
                    <a:gd name="T33" fmla="*/ 80 h 80"/>
                    <a:gd name="T34" fmla="*/ 152 w 192"/>
                    <a:gd name="T35" fmla="*/ 72 h 80"/>
                    <a:gd name="T36" fmla="*/ 152 w 192"/>
                    <a:gd name="T37" fmla="*/ 56 h 80"/>
                    <a:gd name="T38" fmla="*/ 168 w 192"/>
                    <a:gd name="T39" fmla="*/ 56 h 80"/>
                    <a:gd name="T40" fmla="*/ 184 w 192"/>
                    <a:gd name="T41" fmla="*/ 64 h 80"/>
                    <a:gd name="T42" fmla="*/ 192 w 192"/>
                    <a:gd name="T43" fmla="*/ 56 h 80"/>
                    <a:gd name="T44" fmla="*/ 192 w 192"/>
                    <a:gd name="T45" fmla="*/ 16 h 80"/>
                    <a:gd name="T46" fmla="*/ 184 w 192"/>
                    <a:gd name="T47" fmla="*/ 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2" h="80">
                      <a:moveTo>
                        <a:pt x="184" y="8"/>
                      </a:moveTo>
                      <a:cubicBezTo>
                        <a:pt x="180" y="8"/>
                        <a:pt x="168" y="16"/>
                        <a:pt x="168" y="16"/>
                      </a:cubicBezTo>
                      <a:cubicBezTo>
                        <a:pt x="152" y="16"/>
                        <a:pt x="152" y="16"/>
                        <a:pt x="152" y="16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52" y="3"/>
                        <a:pt x="148" y="0"/>
                        <a:pt x="144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0" y="0"/>
                        <a:pt x="16" y="3"/>
                        <a:pt x="16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4" y="8"/>
                        <a:pt x="0" y="11"/>
                        <a:pt x="0" y="16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4"/>
                        <a:pt x="4" y="48"/>
                        <a:pt x="8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72"/>
                        <a:pt x="16" y="72"/>
                        <a:pt x="16" y="72"/>
                      </a:cubicBezTo>
                      <a:cubicBezTo>
                        <a:pt x="16" y="76"/>
                        <a:pt x="20" y="80"/>
                        <a:pt x="24" y="80"/>
                      </a:cubicBezTo>
                      <a:cubicBezTo>
                        <a:pt x="144" y="80"/>
                        <a:pt x="144" y="80"/>
                        <a:pt x="144" y="80"/>
                      </a:cubicBezTo>
                      <a:cubicBezTo>
                        <a:pt x="148" y="80"/>
                        <a:pt x="152" y="76"/>
                        <a:pt x="152" y="72"/>
                      </a:cubicBezTo>
                      <a:cubicBezTo>
                        <a:pt x="152" y="56"/>
                        <a:pt x="152" y="56"/>
                        <a:pt x="152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cubicBezTo>
                        <a:pt x="168" y="56"/>
                        <a:pt x="180" y="64"/>
                        <a:pt x="184" y="64"/>
                      </a:cubicBezTo>
                      <a:cubicBezTo>
                        <a:pt x="188" y="64"/>
                        <a:pt x="192" y="60"/>
                        <a:pt x="192" y="56"/>
                      </a:cubicBezTo>
                      <a:cubicBezTo>
                        <a:pt x="192" y="16"/>
                        <a:pt x="192" y="16"/>
                        <a:pt x="192" y="16"/>
                      </a:cubicBezTo>
                      <a:cubicBezTo>
                        <a:pt x="192" y="11"/>
                        <a:pt x="188" y="8"/>
                        <a:pt x="18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Oval 189"/>
                <p:cNvSpPr>
                  <a:spLocks noChangeArrowheads="1"/>
                </p:cNvSpPr>
                <p:nvPr/>
              </p:nvSpPr>
              <p:spPr bwMode="auto">
                <a:xfrm>
                  <a:off x="5473701" y="1790700"/>
                  <a:ext cx="115888" cy="1158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Oval 190"/>
                <p:cNvSpPr>
                  <a:spLocks noChangeArrowheads="1"/>
                </p:cNvSpPr>
                <p:nvPr/>
              </p:nvSpPr>
              <p:spPr bwMode="auto">
                <a:xfrm>
                  <a:off x="5589589" y="1814513"/>
                  <a:ext cx="92075" cy="920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4" name="Группа 73"/>
            <p:cNvGrpSpPr/>
            <p:nvPr/>
          </p:nvGrpSpPr>
          <p:grpSpPr>
            <a:xfrm>
              <a:off x="6157233" y="2477254"/>
              <a:ext cx="5778953" cy="658054"/>
              <a:chOff x="6157233" y="2477254"/>
              <a:chExt cx="5778953" cy="658054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157233" y="2477254"/>
                <a:ext cx="5778953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Военная фотожурналистика</a:t>
                </a:r>
              </a:p>
            </p:txBody>
          </p:sp>
          <p:sp>
            <p:nvSpPr>
              <p:cNvPr id="65" name="Freeform 72"/>
              <p:cNvSpPr>
                <a:spLocks noEditPoints="1"/>
              </p:cNvSpPr>
              <p:nvPr/>
            </p:nvSpPr>
            <p:spPr bwMode="auto">
              <a:xfrm>
                <a:off x="6430193" y="2610308"/>
                <a:ext cx="512353" cy="391946"/>
              </a:xfrm>
              <a:custGeom>
                <a:avLst/>
                <a:gdLst>
                  <a:gd name="T0" fmla="*/ 51 w 51"/>
                  <a:gd name="T1" fmla="*/ 14 h 44"/>
                  <a:gd name="T2" fmla="*/ 51 w 51"/>
                  <a:gd name="T3" fmla="*/ 38 h 44"/>
                  <a:gd name="T4" fmla="*/ 44 w 51"/>
                  <a:gd name="T5" fmla="*/ 44 h 44"/>
                  <a:gd name="T6" fmla="*/ 6 w 51"/>
                  <a:gd name="T7" fmla="*/ 44 h 44"/>
                  <a:gd name="T8" fmla="*/ 0 w 51"/>
                  <a:gd name="T9" fmla="*/ 38 h 44"/>
                  <a:gd name="T10" fmla="*/ 0 w 51"/>
                  <a:gd name="T11" fmla="*/ 14 h 44"/>
                  <a:gd name="T12" fmla="*/ 6 w 51"/>
                  <a:gd name="T13" fmla="*/ 7 h 44"/>
                  <a:gd name="T14" fmla="*/ 12 w 51"/>
                  <a:gd name="T15" fmla="*/ 7 h 44"/>
                  <a:gd name="T16" fmla="*/ 14 w 51"/>
                  <a:gd name="T17" fmla="*/ 3 h 44"/>
                  <a:gd name="T18" fmla="*/ 18 w 51"/>
                  <a:gd name="T19" fmla="*/ 0 h 44"/>
                  <a:gd name="T20" fmla="*/ 32 w 51"/>
                  <a:gd name="T21" fmla="*/ 0 h 44"/>
                  <a:gd name="T22" fmla="*/ 37 w 51"/>
                  <a:gd name="T23" fmla="*/ 3 h 44"/>
                  <a:gd name="T24" fmla="*/ 38 w 51"/>
                  <a:gd name="T25" fmla="*/ 7 h 44"/>
                  <a:gd name="T26" fmla="*/ 44 w 51"/>
                  <a:gd name="T27" fmla="*/ 7 h 44"/>
                  <a:gd name="T28" fmla="*/ 51 w 51"/>
                  <a:gd name="T29" fmla="*/ 14 h 44"/>
                  <a:gd name="T30" fmla="*/ 37 w 51"/>
                  <a:gd name="T31" fmla="*/ 26 h 44"/>
                  <a:gd name="T32" fmla="*/ 25 w 51"/>
                  <a:gd name="T33" fmla="*/ 14 h 44"/>
                  <a:gd name="T34" fmla="*/ 13 w 51"/>
                  <a:gd name="T35" fmla="*/ 26 h 44"/>
                  <a:gd name="T36" fmla="*/ 25 w 51"/>
                  <a:gd name="T37" fmla="*/ 38 h 44"/>
                  <a:gd name="T38" fmla="*/ 37 w 51"/>
                  <a:gd name="T39" fmla="*/ 26 h 44"/>
                  <a:gd name="T40" fmla="*/ 33 w 51"/>
                  <a:gd name="T41" fmla="*/ 26 h 44"/>
                  <a:gd name="T42" fmla="*/ 25 w 51"/>
                  <a:gd name="T43" fmla="*/ 33 h 44"/>
                  <a:gd name="T44" fmla="*/ 18 w 51"/>
                  <a:gd name="T45" fmla="*/ 26 h 44"/>
                  <a:gd name="T46" fmla="*/ 25 w 51"/>
                  <a:gd name="T47" fmla="*/ 18 h 44"/>
                  <a:gd name="T48" fmla="*/ 33 w 51"/>
                  <a:gd name="T4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1" h="44">
                    <a:moveTo>
                      <a:pt x="51" y="14"/>
                    </a:move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41"/>
                      <a:pt x="48" y="44"/>
                      <a:pt x="4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4"/>
                      <a:pt x="0" y="41"/>
                      <a:pt x="0" y="3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0"/>
                      <a:pt x="3" y="7"/>
                      <a:pt x="6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1"/>
                      <a:pt x="17" y="0"/>
                      <a:pt x="18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6" y="1"/>
                      <a:pt x="37" y="3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8" y="7"/>
                      <a:pt x="51" y="10"/>
                      <a:pt x="51" y="14"/>
                    </a:cubicBezTo>
                    <a:close/>
                    <a:moveTo>
                      <a:pt x="37" y="26"/>
                    </a:moveTo>
                    <a:cubicBezTo>
                      <a:pt x="37" y="19"/>
                      <a:pt x="32" y="14"/>
                      <a:pt x="25" y="14"/>
                    </a:cubicBezTo>
                    <a:cubicBezTo>
                      <a:pt x="19" y="14"/>
                      <a:pt x="13" y="19"/>
                      <a:pt x="13" y="26"/>
                    </a:cubicBezTo>
                    <a:cubicBezTo>
                      <a:pt x="13" y="32"/>
                      <a:pt x="19" y="38"/>
                      <a:pt x="25" y="38"/>
                    </a:cubicBezTo>
                    <a:cubicBezTo>
                      <a:pt x="32" y="38"/>
                      <a:pt x="37" y="32"/>
                      <a:pt x="37" y="26"/>
                    </a:cubicBezTo>
                    <a:close/>
                    <a:moveTo>
                      <a:pt x="33" y="26"/>
                    </a:moveTo>
                    <a:cubicBezTo>
                      <a:pt x="33" y="30"/>
                      <a:pt x="30" y="33"/>
                      <a:pt x="25" y="33"/>
                    </a:cubicBezTo>
                    <a:cubicBezTo>
                      <a:pt x="21" y="33"/>
                      <a:pt x="18" y="30"/>
                      <a:pt x="18" y="26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30" y="18"/>
                      <a:pt x="33" y="21"/>
                      <a:pt x="33" y="26"/>
                    </a:cubicBezTo>
                    <a:close/>
                  </a:path>
                </a:pathLst>
              </a:custGeom>
              <a:solidFill>
                <a:srgbClr val="088EA1"/>
              </a:solidFill>
              <a:ln>
                <a:noFill/>
              </a:ln>
              <a:extLst/>
            </p:spPr>
            <p:txBody>
              <a:bodyPr vert="horz" wrap="square" lIns="104235" tIns="52118" rIns="104235" bIns="521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>
              <a:off x="274984" y="4077900"/>
              <a:ext cx="5724405" cy="658054"/>
              <a:chOff x="274984" y="4077900"/>
              <a:chExt cx="5724405" cy="658054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74984" y="4077900"/>
                <a:ext cx="5724405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Компьютерный набор и верстка </a:t>
                </a:r>
                <a:r>
                  <a:rPr lang="ru-RU" sz="1400" b="1" spc="120" dirty="0" smtClean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газет</a:t>
                </a:r>
                <a:endParaRPr lang="ru-RU" sz="1400" b="1" spc="120" dirty="0">
                  <a:solidFill>
                    <a:srgbClr val="0A90A2"/>
                  </a:solidFill>
                  <a:latin typeface="Arial" panose="020B060402020202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66" name="Freeform 162"/>
              <p:cNvSpPr>
                <a:spLocks noEditPoints="1"/>
              </p:cNvSpPr>
              <p:nvPr/>
            </p:nvSpPr>
            <p:spPr bwMode="auto">
              <a:xfrm>
                <a:off x="507448" y="4228049"/>
                <a:ext cx="483548" cy="347668"/>
              </a:xfrm>
              <a:custGeom>
                <a:avLst/>
                <a:gdLst>
                  <a:gd name="T0" fmla="*/ 3 w 46"/>
                  <a:gd name="T1" fmla="*/ 12 h 40"/>
                  <a:gd name="T2" fmla="*/ 43 w 46"/>
                  <a:gd name="T3" fmla="*/ 12 h 40"/>
                  <a:gd name="T4" fmla="*/ 43 w 46"/>
                  <a:gd name="T5" fmla="*/ 10 h 40"/>
                  <a:gd name="T6" fmla="*/ 34 w 46"/>
                  <a:gd name="T7" fmla="*/ 7 h 40"/>
                  <a:gd name="T8" fmla="*/ 32 w 46"/>
                  <a:gd name="T9" fmla="*/ 7 h 40"/>
                  <a:gd name="T10" fmla="*/ 32 w 46"/>
                  <a:gd name="T11" fmla="*/ 0 h 40"/>
                  <a:gd name="T12" fmla="*/ 14 w 46"/>
                  <a:gd name="T13" fmla="*/ 0 h 40"/>
                  <a:gd name="T14" fmla="*/ 14 w 46"/>
                  <a:gd name="T15" fmla="*/ 7 h 40"/>
                  <a:gd name="T16" fmla="*/ 12 w 46"/>
                  <a:gd name="T17" fmla="*/ 7 h 40"/>
                  <a:gd name="T18" fmla="*/ 2 w 46"/>
                  <a:gd name="T19" fmla="*/ 10 h 40"/>
                  <a:gd name="T20" fmla="*/ 3 w 46"/>
                  <a:gd name="T21" fmla="*/ 12 h 40"/>
                  <a:gd name="T22" fmla="*/ 43 w 46"/>
                  <a:gd name="T23" fmla="*/ 14 h 40"/>
                  <a:gd name="T24" fmla="*/ 2 w 46"/>
                  <a:gd name="T25" fmla="*/ 14 h 40"/>
                  <a:gd name="T26" fmla="*/ 0 w 46"/>
                  <a:gd name="T27" fmla="*/ 17 h 40"/>
                  <a:gd name="T28" fmla="*/ 0 w 46"/>
                  <a:gd name="T29" fmla="*/ 25 h 40"/>
                  <a:gd name="T30" fmla="*/ 2 w 46"/>
                  <a:gd name="T31" fmla="*/ 28 h 40"/>
                  <a:gd name="T32" fmla="*/ 7 w 46"/>
                  <a:gd name="T33" fmla="*/ 28 h 40"/>
                  <a:gd name="T34" fmla="*/ 5 w 46"/>
                  <a:gd name="T35" fmla="*/ 40 h 40"/>
                  <a:gd name="T36" fmla="*/ 40 w 46"/>
                  <a:gd name="T37" fmla="*/ 40 h 40"/>
                  <a:gd name="T38" fmla="*/ 38 w 46"/>
                  <a:gd name="T39" fmla="*/ 28 h 40"/>
                  <a:gd name="T40" fmla="*/ 43 w 46"/>
                  <a:gd name="T41" fmla="*/ 28 h 40"/>
                  <a:gd name="T42" fmla="*/ 46 w 46"/>
                  <a:gd name="T43" fmla="*/ 25 h 40"/>
                  <a:gd name="T44" fmla="*/ 46 w 46"/>
                  <a:gd name="T45" fmla="*/ 17 h 40"/>
                  <a:gd name="T46" fmla="*/ 43 w 46"/>
                  <a:gd name="T47" fmla="*/ 14 h 40"/>
                  <a:gd name="T48" fmla="*/ 10 w 46"/>
                  <a:gd name="T49" fmla="*/ 35 h 40"/>
                  <a:gd name="T50" fmla="*/ 13 w 46"/>
                  <a:gd name="T51" fmla="*/ 20 h 40"/>
                  <a:gd name="T52" fmla="*/ 32 w 46"/>
                  <a:gd name="T53" fmla="*/ 20 h 40"/>
                  <a:gd name="T54" fmla="*/ 36 w 46"/>
                  <a:gd name="T55" fmla="*/ 35 h 40"/>
                  <a:gd name="T56" fmla="*/ 10 w 46"/>
                  <a:gd name="T5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" h="40">
                    <a:moveTo>
                      <a:pt x="3" y="12"/>
                    </a:moveTo>
                    <a:cubicBezTo>
                      <a:pt x="43" y="12"/>
                      <a:pt x="43" y="12"/>
                      <a:pt x="43" y="12"/>
                    </a:cubicBezTo>
                    <a:cubicBezTo>
                      <a:pt x="44" y="12"/>
                      <a:pt x="44" y="10"/>
                      <a:pt x="43" y="10"/>
                    </a:cubicBezTo>
                    <a:cubicBezTo>
                      <a:pt x="42" y="10"/>
                      <a:pt x="35" y="7"/>
                      <a:pt x="34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7"/>
                      <a:pt x="3" y="10"/>
                      <a:pt x="2" y="10"/>
                    </a:cubicBezTo>
                    <a:cubicBezTo>
                      <a:pt x="2" y="10"/>
                      <a:pt x="1" y="12"/>
                      <a:pt x="3" y="12"/>
                    </a:cubicBezTo>
                    <a:close/>
                    <a:moveTo>
                      <a:pt x="43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6"/>
                      <a:pt x="0" y="1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4" y="28"/>
                      <a:pt x="46" y="27"/>
                      <a:pt x="46" y="25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6"/>
                      <a:pt x="44" y="14"/>
                      <a:pt x="43" y="14"/>
                    </a:cubicBezTo>
                    <a:close/>
                    <a:moveTo>
                      <a:pt x="10" y="35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6" y="35"/>
                      <a:pt x="36" y="35"/>
                      <a:pt x="36" y="35"/>
                    </a:cubicBez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078EA1"/>
              </a:solidFill>
              <a:ln>
                <a:noFill/>
              </a:ln>
              <a:extLst/>
            </p:spPr>
            <p:txBody>
              <a:bodyPr vert="horz" wrap="square" lIns="104235" tIns="52118" rIns="104235" bIns="521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274984" y="3277577"/>
              <a:ext cx="5724405" cy="658054"/>
              <a:chOff x="274984" y="3277577"/>
              <a:chExt cx="5724405" cy="65805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274984" y="3277577"/>
                <a:ext cx="5724405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Военная теле- и радиожурналистика</a:t>
                </a:r>
              </a:p>
            </p:txBody>
          </p:sp>
          <p:sp>
            <p:nvSpPr>
              <p:cNvPr id="67" name="Freeform 189"/>
              <p:cNvSpPr>
                <a:spLocks noEditPoints="1"/>
              </p:cNvSpPr>
              <p:nvPr/>
            </p:nvSpPr>
            <p:spPr bwMode="auto">
              <a:xfrm>
                <a:off x="516972" y="3438753"/>
                <a:ext cx="463549" cy="406170"/>
              </a:xfrm>
              <a:custGeom>
                <a:avLst/>
                <a:gdLst>
                  <a:gd name="T0" fmla="*/ 43 w 47"/>
                  <a:gd name="T1" fmla="*/ 0 h 41"/>
                  <a:gd name="T2" fmla="*/ 5 w 47"/>
                  <a:gd name="T3" fmla="*/ 0 h 41"/>
                  <a:gd name="T4" fmla="*/ 0 w 47"/>
                  <a:gd name="T5" fmla="*/ 4 h 41"/>
                  <a:gd name="T6" fmla="*/ 0 w 47"/>
                  <a:gd name="T7" fmla="*/ 30 h 41"/>
                  <a:gd name="T8" fmla="*/ 5 w 47"/>
                  <a:gd name="T9" fmla="*/ 36 h 41"/>
                  <a:gd name="T10" fmla="*/ 15 w 47"/>
                  <a:gd name="T11" fmla="*/ 38 h 41"/>
                  <a:gd name="T12" fmla="*/ 12 w 47"/>
                  <a:gd name="T13" fmla="*/ 41 h 41"/>
                  <a:gd name="T14" fmla="*/ 36 w 47"/>
                  <a:gd name="T15" fmla="*/ 41 h 41"/>
                  <a:gd name="T16" fmla="*/ 33 w 47"/>
                  <a:gd name="T17" fmla="*/ 38 h 41"/>
                  <a:gd name="T18" fmla="*/ 43 w 47"/>
                  <a:gd name="T19" fmla="*/ 36 h 41"/>
                  <a:gd name="T20" fmla="*/ 47 w 47"/>
                  <a:gd name="T21" fmla="*/ 30 h 41"/>
                  <a:gd name="T22" fmla="*/ 47 w 47"/>
                  <a:gd name="T23" fmla="*/ 4 h 41"/>
                  <a:gd name="T24" fmla="*/ 43 w 47"/>
                  <a:gd name="T25" fmla="*/ 0 h 41"/>
                  <a:gd name="T26" fmla="*/ 43 w 47"/>
                  <a:gd name="T27" fmla="*/ 30 h 41"/>
                  <a:gd name="T28" fmla="*/ 5 w 47"/>
                  <a:gd name="T29" fmla="*/ 30 h 41"/>
                  <a:gd name="T30" fmla="*/ 5 w 47"/>
                  <a:gd name="T31" fmla="*/ 4 h 41"/>
                  <a:gd name="T32" fmla="*/ 43 w 47"/>
                  <a:gd name="T33" fmla="*/ 4 h 41"/>
                  <a:gd name="T34" fmla="*/ 43 w 47"/>
                  <a:gd name="T35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41">
                    <a:moveTo>
                      <a:pt x="4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3"/>
                      <a:pt x="3" y="35"/>
                      <a:pt x="5" y="36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7" y="41"/>
                      <a:pt x="12" y="41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41" y="41"/>
                      <a:pt x="33" y="38"/>
                      <a:pt x="33" y="38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5" y="35"/>
                      <a:pt x="47" y="33"/>
                      <a:pt x="47" y="30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2"/>
                      <a:pt x="45" y="0"/>
                      <a:pt x="43" y="0"/>
                    </a:cubicBezTo>
                    <a:close/>
                    <a:moveTo>
                      <a:pt x="43" y="30"/>
                    </a:moveTo>
                    <a:cubicBezTo>
                      <a:pt x="5" y="30"/>
                      <a:pt x="5" y="30"/>
                      <a:pt x="5" y="3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3" y="4"/>
                      <a:pt x="43" y="4"/>
                      <a:pt x="43" y="4"/>
                    </a:cubicBezTo>
                    <a:lnTo>
                      <a:pt x="43" y="30"/>
                    </a:lnTo>
                    <a:close/>
                  </a:path>
                </a:pathLst>
              </a:custGeom>
              <a:solidFill>
                <a:srgbClr val="038C9F"/>
              </a:solidFill>
              <a:ln>
                <a:noFill/>
              </a:ln>
              <a:extLst/>
            </p:spPr>
            <p:txBody>
              <a:bodyPr vert="horz" wrap="square" lIns="104235" tIns="52118" rIns="104235" bIns="521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274984" y="4976897"/>
              <a:ext cx="5724405" cy="658054"/>
              <a:chOff x="274984" y="4976897"/>
              <a:chExt cx="5724405" cy="658054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74984" y="4976897"/>
                <a:ext cx="5724405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Теория и практика </a:t>
                </a:r>
                <a:r>
                  <a:rPr lang="ru-RU" sz="1400" b="1" spc="120" dirty="0" smtClean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периодической </a:t>
                </a: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печати</a:t>
                </a:r>
              </a:p>
            </p:txBody>
          </p:sp>
          <p:sp>
            <p:nvSpPr>
              <p:cNvPr id="68" name="Freeform 306"/>
              <p:cNvSpPr>
                <a:spLocks noEditPoints="1"/>
              </p:cNvSpPr>
              <p:nvPr/>
            </p:nvSpPr>
            <p:spPr bwMode="auto">
              <a:xfrm>
                <a:off x="516972" y="5140502"/>
                <a:ext cx="474024" cy="386967"/>
              </a:xfrm>
              <a:custGeom>
                <a:avLst/>
                <a:gdLst>
                  <a:gd name="T0" fmla="*/ 16 w 42"/>
                  <a:gd name="T1" fmla="*/ 27 h 42"/>
                  <a:gd name="T2" fmla="*/ 7 w 42"/>
                  <a:gd name="T3" fmla="*/ 23 h 42"/>
                  <a:gd name="T4" fmla="*/ 7 w 42"/>
                  <a:gd name="T5" fmla="*/ 26 h 42"/>
                  <a:gd name="T6" fmla="*/ 16 w 42"/>
                  <a:gd name="T7" fmla="*/ 30 h 42"/>
                  <a:gd name="T8" fmla="*/ 16 w 42"/>
                  <a:gd name="T9" fmla="*/ 27 h 42"/>
                  <a:gd name="T10" fmla="*/ 16 w 42"/>
                  <a:gd name="T11" fmla="*/ 17 h 42"/>
                  <a:gd name="T12" fmla="*/ 7 w 42"/>
                  <a:gd name="T13" fmla="*/ 13 h 42"/>
                  <a:gd name="T14" fmla="*/ 7 w 42"/>
                  <a:gd name="T15" fmla="*/ 16 h 42"/>
                  <a:gd name="T16" fmla="*/ 16 w 42"/>
                  <a:gd name="T17" fmla="*/ 20 h 42"/>
                  <a:gd name="T18" fmla="*/ 16 w 42"/>
                  <a:gd name="T19" fmla="*/ 17 h 42"/>
                  <a:gd name="T20" fmla="*/ 41 w 42"/>
                  <a:gd name="T21" fmla="*/ 1 h 42"/>
                  <a:gd name="T22" fmla="*/ 39 w 42"/>
                  <a:gd name="T23" fmla="*/ 0 h 42"/>
                  <a:gd name="T24" fmla="*/ 21 w 42"/>
                  <a:gd name="T25" fmla="*/ 8 h 42"/>
                  <a:gd name="T26" fmla="*/ 3 w 42"/>
                  <a:gd name="T27" fmla="*/ 0 h 42"/>
                  <a:gd name="T28" fmla="*/ 1 w 42"/>
                  <a:gd name="T29" fmla="*/ 1 h 42"/>
                  <a:gd name="T30" fmla="*/ 0 w 42"/>
                  <a:gd name="T31" fmla="*/ 3 h 42"/>
                  <a:gd name="T32" fmla="*/ 0 w 42"/>
                  <a:gd name="T33" fmla="*/ 33 h 42"/>
                  <a:gd name="T34" fmla="*/ 2 w 42"/>
                  <a:gd name="T35" fmla="*/ 35 h 42"/>
                  <a:gd name="T36" fmla="*/ 20 w 42"/>
                  <a:gd name="T37" fmla="*/ 42 h 42"/>
                  <a:gd name="T38" fmla="*/ 21 w 42"/>
                  <a:gd name="T39" fmla="*/ 42 h 42"/>
                  <a:gd name="T40" fmla="*/ 21 w 42"/>
                  <a:gd name="T41" fmla="*/ 42 h 42"/>
                  <a:gd name="T42" fmla="*/ 22 w 42"/>
                  <a:gd name="T43" fmla="*/ 42 h 42"/>
                  <a:gd name="T44" fmla="*/ 22 w 42"/>
                  <a:gd name="T45" fmla="*/ 42 h 42"/>
                  <a:gd name="T46" fmla="*/ 41 w 42"/>
                  <a:gd name="T47" fmla="*/ 35 h 42"/>
                  <a:gd name="T48" fmla="*/ 42 w 42"/>
                  <a:gd name="T49" fmla="*/ 33 h 42"/>
                  <a:gd name="T50" fmla="*/ 42 w 42"/>
                  <a:gd name="T51" fmla="*/ 3 h 42"/>
                  <a:gd name="T52" fmla="*/ 41 w 42"/>
                  <a:gd name="T53" fmla="*/ 1 h 42"/>
                  <a:gd name="T54" fmla="*/ 19 w 42"/>
                  <a:gd name="T55" fmla="*/ 38 h 42"/>
                  <a:gd name="T56" fmla="*/ 4 w 42"/>
                  <a:gd name="T57" fmla="*/ 32 h 42"/>
                  <a:gd name="T58" fmla="*/ 4 w 42"/>
                  <a:gd name="T59" fmla="*/ 5 h 42"/>
                  <a:gd name="T60" fmla="*/ 19 w 42"/>
                  <a:gd name="T61" fmla="*/ 11 h 42"/>
                  <a:gd name="T62" fmla="*/ 19 w 42"/>
                  <a:gd name="T63" fmla="*/ 38 h 42"/>
                  <a:gd name="T64" fmla="*/ 39 w 42"/>
                  <a:gd name="T65" fmla="*/ 32 h 42"/>
                  <a:gd name="T66" fmla="*/ 24 w 42"/>
                  <a:gd name="T67" fmla="*/ 38 h 42"/>
                  <a:gd name="T68" fmla="*/ 24 w 42"/>
                  <a:gd name="T69" fmla="*/ 11 h 42"/>
                  <a:gd name="T70" fmla="*/ 39 w 42"/>
                  <a:gd name="T71" fmla="*/ 5 h 42"/>
                  <a:gd name="T72" fmla="*/ 39 w 42"/>
                  <a:gd name="T73" fmla="*/ 32 h 42"/>
                  <a:gd name="T74" fmla="*/ 36 w 42"/>
                  <a:gd name="T75" fmla="*/ 23 h 42"/>
                  <a:gd name="T76" fmla="*/ 26 w 42"/>
                  <a:gd name="T77" fmla="*/ 27 h 42"/>
                  <a:gd name="T78" fmla="*/ 26 w 42"/>
                  <a:gd name="T79" fmla="*/ 30 h 42"/>
                  <a:gd name="T80" fmla="*/ 36 w 42"/>
                  <a:gd name="T81" fmla="*/ 26 h 42"/>
                  <a:gd name="T82" fmla="*/ 36 w 42"/>
                  <a:gd name="T83" fmla="*/ 23 h 42"/>
                  <a:gd name="T84" fmla="*/ 36 w 42"/>
                  <a:gd name="T85" fmla="*/ 13 h 42"/>
                  <a:gd name="T86" fmla="*/ 26 w 42"/>
                  <a:gd name="T87" fmla="*/ 17 h 42"/>
                  <a:gd name="T88" fmla="*/ 26 w 42"/>
                  <a:gd name="T89" fmla="*/ 20 h 42"/>
                  <a:gd name="T90" fmla="*/ 36 w 42"/>
                  <a:gd name="T91" fmla="*/ 16 h 42"/>
                  <a:gd name="T92" fmla="*/ 36 w 42"/>
                  <a:gd name="T93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" h="42">
                    <a:moveTo>
                      <a:pt x="16" y="27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6" y="30"/>
                      <a:pt x="16" y="30"/>
                      <a:pt x="16" y="30"/>
                    </a:cubicBezTo>
                    <a:lnTo>
                      <a:pt x="16" y="27"/>
                    </a:lnTo>
                    <a:close/>
                    <a:moveTo>
                      <a:pt x="16" y="17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6" y="20"/>
                      <a:pt x="16" y="20"/>
                      <a:pt x="16" y="20"/>
                    </a:cubicBezTo>
                    <a:lnTo>
                      <a:pt x="16" y="17"/>
                    </a:lnTo>
                    <a:close/>
                    <a:moveTo>
                      <a:pt x="41" y="1"/>
                    </a:moveTo>
                    <a:cubicBezTo>
                      <a:pt x="41" y="0"/>
                      <a:pt x="40" y="0"/>
                      <a:pt x="39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1" y="34"/>
                      <a:pt x="2" y="35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1" y="42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2" y="42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2" y="34"/>
                      <a:pt x="42" y="34"/>
                      <a:pt x="42" y="3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1"/>
                      <a:pt x="41" y="1"/>
                    </a:cubicBezTo>
                    <a:close/>
                    <a:moveTo>
                      <a:pt x="19" y="38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9" y="11"/>
                      <a:pt x="19" y="11"/>
                      <a:pt x="19" y="11"/>
                    </a:cubicBezTo>
                    <a:lnTo>
                      <a:pt x="19" y="38"/>
                    </a:lnTo>
                    <a:close/>
                    <a:moveTo>
                      <a:pt x="39" y="32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9" y="5"/>
                      <a:pt x="39" y="5"/>
                      <a:pt x="39" y="5"/>
                    </a:cubicBezTo>
                    <a:lnTo>
                      <a:pt x="39" y="32"/>
                    </a:lnTo>
                    <a:close/>
                    <a:moveTo>
                      <a:pt x="36" y="23"/>
                    </a:move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6" y="26"/>
                      <a:pt x="36" y="26"/>
                      <a:pt x="36" y="26"/>
                    </a:cubicBezTo>
                    <a:lnTo>
                      <a:pt x="36" y="23"/>
                    </a:lnTo>
                    <a:close/>
                    <a:moveTo>
                      <a:pt x="36" y="13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6" y="16"/>
                      <a:pt x="36" y="16"/>
                      <a:pt x="36" y="16"/>
                    </a:cubicBez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078EA1"/>
              </a:solidFill>
              <a:ln>
                <a:noFill/>
              </a:ln>
              <a:extLst/>
            </p:spPr>
            <p:txBody>
              <a:bodyPr vert="horz" wrap="square" lIns="104235" tIns="52118" rIns="104235" bIns="521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6157233" y="5777220"/>
              <a:ext cx="5778953" cy="658054"/>
              <a:chOff x="6157233" y="5777220"/>
              <a:chExt cx="5778953" cy="65805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6157233" y="5777220"/>
                <a:ext cx="5778953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Стилистика и литературное редактирование</a:t>
                </a:r>
              </a:p>
            </p:txBody>
          </p:sp>
          <p:sp>
            <p:nvSpPr>
              <p:cNvPr id="69" name="Freeform 218"/>
              <p:cNvSpPr>
                <a:spLocks noEditPoints="1"/>
              </p:cNvSpPr>
              <p:nvPr/>
            </p:nvSpPr>
            <p:spPr bwMode="auto">
              <a:xfrm>
                <a:off x="6413772" y="5904189"/>
                <a:ext cx="528774" cy="404419"/>
              </a:xfrm>
              <a:custGeom>
                <a:avLst/>
                <a:gdLst>
                  <a:gd name="T0" fmla="*/ 7 w 48"/>
                  <a:gd name="T1" fmla="*/ 32 h 47"/>
                  <a:gd name="T2" fmla="*/ 2 w 48"/>
                  <a:gd name="T3" fmla="*/ 44 h 47"/>
                  <a:gd name="T4" fmla="*/ 16 w 48"/>
                  <a:gd name="T5" fmla="*/ 41 h 47"/>
                  <a:gd name="T6" fmla="*/ 15 w 48"/>
                  <a:gd name="T7" fmla="*/ 33 h 47"/>
                  <a:gd name="T8" fmla="*/ 7 w 48"/>
                  <a:gd name="T9" fmla="*/ 32 h 47"/>
                  <a:gd name="T10" fmla="*/ 46 w 48"/>
                  <a:gd name="T11" fmla="*/ 2 h 47"/>
                  <a:gd name="T12" fmla="*/ 18 w 48"/>
                  <a:gd name="T13" fmla="*/ 22 h 47"/>
                  <a:gd name="T14" fmla="*/ 13 w 48"/>
                  <a:gd name="T15" fmla="*/ 27 h 47"/>
                  <a:gd name="T16" fmla="*/ 14 w 48"/>
                  <a:gd name="T17" fmla="*/ 28 h 47"/>
                  <a:gd name="T18" fmla="*/ 17 w 48"/>
                  <a:gd name="T19" fmla="*/ 30 h 47"/>
                  <a:gd name="T20" fmla="*/ 19 w 48"/>
                  <a:gd name="T21" fmla="*/ 34 h 47"/>
                  <a:gd name="T22" fmla="*/ 20 w 48"/>
                  <a:gd name="T23" fmla="*/ 34 h 47"/>
                  <a:gd name="T24" fmla="*/ 26 w 48"/>
                  <a:gd name="T25" fmla="*/ 29 h 47"/>
                  <a:gd name="T26" fmla="*/ 46 w 48"/>
                  <a:gd name="T27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">
                    <a:moveTo>
                      <a:pt x="7" y="32"/>
                    </a:moveTo>
                    <a:cubicBezTo>
                      <a:pt x="3" y="35"/>
                      <a:pt x="6" y="39"/>
                      <a:pt x="2" y="44"/>
                    </a:cubicBezTo>
                    <a:cubicBezTo>
                      <a:pt x="0" y="47"/>
                      <a:pt x="10" y="46"/>
                      <a:pt x="16" y="41"/>
                    </a:cubicBezTo>
                    <a:cubicBezTo>
                      <a:pt x="18" y="38"/>
                      <a:pt x="18" y="35"/>
                      <a:pt x="15" y="33"/>
                    </a:cubicBezTo>
                    <a:cubicBezTo>
                      <a:pt x="13" y="30"/>
                      <a:pt x="9" y="30"/>
                      <a:pt x="7" y="32"/>
                    </a:cubicBezTo>
                    <a:close/>
                    <a:moveTo>
                      <a:pt x="46" y="2"/>
                    </a:moveTo>
                    <a:cubicBezTo>
                      <a:pt x="44" y="0"/>
                      <a:pt x="24" y="16"/>
                      <a:pt x="18" y="22"/>
                    </a:cubicBezTo>
                    <a:cubicBezTo>
                      <a:pt x="15" y="25"/>
                      <a:pt x="14" y="26"/>
                      <a:pt x="13" y="27"/>
                    </a:cubicBezTo>
                    <a:cubicBezTo>
                      <a:pt x="13" y="28"/>
                      <a:pt x="14" y="28"/>
                      <a:pt x="14" y="28"/>
                    </a:cubicBezTo>
                    <a:cubicBezTo>
                      <a:pt x="15" y="29"/>
                      <a:pt x="16" y="29"/>
                      <a:pt x="17" y="30"/>
                    </a:cubicBezTo>
                    <a:cubicBezTo>
                      <a:pt x="18" y="32"/>
                      <a:pt x="18" y="32"/>
                      <a:pt x="19" y="34"/>
                    </a:cubicBezTo>
                    <a:cubicBezTo>
                      <a:pt x="19" y="34"/>
                      <a:pt x="19" y="34"/>
                      <a:pt x="20" y="34"/>
                    </a:cubicBezTo>
                    <a:cubicBezTo>
                      <a:pt x="21" y="33"/>
                      <a:pt x="23" y="32"/>
                      <a:pt x="26" y="29"/>
                    </a:cubicBezTo>
                    <a:cubicBezTo>
                      <a:pt x="32" y="23"/>
                      <a:pt x="48" y="3"/>
                      <a:pt x="46" y="2"/>
                    </a:cubicBezTo>
                    <a:close/>
                  </a:path>
                </a:pathLst>
              </a:custGeom>
              <a:solidFill>
                <a:srgbClr val="038C9F"/>
              </a:solidFill>
              <a:ln>
                <a:noFill/>
              </a:ln>
              <a:extLst/>
            </p:spPr>
            <p:txBody>
              <a:bodyPr vert="horz" wrap="square" lIns="104235" tIns="52118" rIns="104235" bIns="521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6157233" y="3277577"/>
              <a:ext cx="5778953" cy="658054"/>
              <a:chOff x="6157233" y="3277577"/>
              <a:chExt cx="5778953" cy="658054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6157233" y="3277577"/>
                <a:ext cx="5778953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Интернет-журналистика</a:t>
                </a:r>
              </a:p>
            </p:txBody>
          </p:sp>
          <p:sp>
            <p:nvSpPr>
              <p:cNvPr id="70" name="Freeform 322"/>
              <p:cNvSpPr>
                <a:spLocks noEditPoints="1"/>
              </p:cNvSpPr>
              <p:nvPr/>
            </p:nvSpPr>
            <p:spPr bwMode="auto">
              <a:xfrm>
                <a:off x="6501026" y="3376251"/>
                <a:ext cx="371248" cy="457047"/>
              </a:xfrm>
              <a:custGeom>
                <a:avLst/>
                <a:gdLst>
                  <a:gd name="T0" fmla="*/ 104 w 120"/>
                  <a:gd name="T1" fmla="*/ 0 h 160"/>
                  <a:gd name="T2" fmla="*/ 16 w 120"/>
                  <a:gd name="T3" fmla="*/ 0 h 160"/>
                  <a:gd name="T4" fmla="*/ 0 w 120"/>
                  <a:gd name="T5" fmla="*/ 16 h 160"/>
                  <a:gd name="T6" fmla="*/ 0 w 120"/>
                  <a:gd name="T7" fmla="*/ 144 h 160"/>
                  <a:gd name="T8" fmla="*/ 16 w 120"/>
                  <a:gd name="T9" fmla="*/ 160 h 160"/>
                  <a:gd name="T10" fmla="*/ 104 w 120"/>
                  <a:gd name="T11" fmla="*/ 160 h 160"/>
                  <a:gd name="T12" fmla="*/ 120 w 120"/>
                  <a:gd name="T13" fmla="*/ 144 h 160"/>
                  <a:gd name="T14" fmla="*/ 120 w 120"/>
                  <a:gd name="T15" fmla="*/ 16 h 160"/>
                  <a:gd name="T16" fmla="*/ 104 w 120"/>
                  <a:gd name="T17" fmla="*/ 0 h 160"/>
                  <a:gd name="T18" fmla="*/ 16 w 120"/>
                  <a:gd name="T19" fmla="*/ 12 h 160"/>
                  <a:gd name="T20" fmla="*/ 104 w 120"/>
                  <a:gd name="T21" fmla="*/ 12 h 160"/>
                  <a:gd name="T22" fmla="*/ 108 w 120"/>
                  <a:gd name="T23" fmla="*/ 16 h 160"/>
                  <a:gd name="T24" fmla="*/ 108 w 120"/>
                  <a:gd name="T25" fmla="*/ 128 h 160"/>
                  <a:gd name="T26" fmla="*/ 12 w 120"/>
                  <a:gd name="T27" fmla="*/ 128 h 160"/>
                  <a:gd name="T28" fmla="*/ 12 w 120"/>
                  <a:gd name="T29" fmla="*/ 16 h 160"/>
                  <a:gd name="T30" fmla="*/ 16 w 120"/>
                  <a:gd name="T31" fmla="*/ 12 h 160"/>
                  <a:gd name="T32" fmla="*/ 52 w 120"/>
                  <a:gd name="T33" fmla="*/ 144 h 160"/>
                  <a:gd name="T34" fmla="*/ 60 w 120"/>
                  <a:gd name="T35" fmla="*/ 136 h 160"/>
                  <a:gd name="T36" fmla="*/ 68 w 120"/>
                  <a:gd name="T37" fmla="*/ 144 h 160"/>
                  <a:gd name="T38" fmla="*/ 60 w 120"/>
                  <a:gd name="T39" fmla="*/ 152 h 160"/>
                  <a:gd name="T40" fmla="*/ 52 w 120"/>
                  <a:gd name="T41" fmla="*/ 1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60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3"/>
                      <a:pt x="7" y="160"/>
                      <a:pt x="16" y="160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13" y="160"/>
                      <a:pt x="120" y="153"/>
                      <a:pt x="120" y="144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6" y="12"/>
                    </a:moveTo>
                    <a:cubicBezTo>
                      <a:pt x="104" y="12"/>
                      <a:pt x="104" y="12"/>
                      <a:pt x="104" y="12"/>
                    </a:cubicBezTo>
                    <a:cubicBezTo>
                      <a:pt x="106" y="12"/>
                      <a:pt x="108" y="14"/>
                      <a:pt x="108" y="16"/>
                    </a:cubicBezTo>
                    <a:cubicBezTo>
                      <a:pt x="108" y="128"/>
                      <a:pt x="108" y="128"/>
                      <a:pt x="108" y="128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4"/>
                      <a:pt x="14" y="12"/>
                      <a:pt x="16" y="12"/>
                    </a:cubicBezTo>
                    <a:close/>
                    <a:moveTo>
                      <a:pt x="52" y="144"/>
                    </a:moveTo>
                    <a:cubicBezTo>
                      <a:pt x="52" y="139"/>
                      <a:pt x="56" y="136"/>
                      <a:pt x="60" y="136"/>
                    </a:cubicBezTo>
                    <a:cubicBezTo>
                      <a:pt x="64" y="136"/>
                      <a:pt x="68" y="139"/>
                      <a:pt x="68" y="144"/>
                    </a:cubicBezTo>
                    <a:cubicBezTo>
                      <a:pt x="68" y="148"/>
                      <a:pt x="64" y="152"/>
                      <a:pt x="60" y="152"/>
                    </a:cubicBezTo>
                    <a:cubicBezTo>
                      <a:pt x="56" y="152"/>
                      <a:pt x="52" y="148"/>
                      <a:pt x="52" y="144"/>
                    </a:cubicBezTo>
                    <a:close/>
                  </a:path>
                </a:pathLst>
              </a:custGeom>
              <a:solidFill>
                <a:srgbClr val="078EA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6157233" y="4077900"/>
              <a:ext cx="5778953" cy="658054"/>
              <a:chOff x="6157233" y="4077900"/>
              <a:chExt cx="5778953" cy="658054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6157233" y="4077900"/>
                <a:ext cx="5778953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Техника и технология </a:t>
                </a:r>
                <a:r>
                  <a:rPr lang="ru-RU" sz="1400" b="1" spc="120" dirty="0" smtClean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СМИ</a:t>
                </a:r>
                <a:endParaRPr lang="ru-RU" sz="1400" b="1" spc="120" dirty="0">
                  <a:solidFill>
                    <a:srgbClr val="0A90A2"/>
                  </a:solidFill>
                  <a:latin typeface="Arial" panose="020B0604020202020204" pitchFamily="34" charset="0"/>
                  <a:cs typeface="Aharoni" panose="02010803020104030203" pitchFamily="2" charset="-79"/>
                </a:endParaRPr>
              </a:p>
            </p:txBody>
          </p:sp>
          <p:sp>
            <p:nvSpPr>
              <p:cNvPr id="71" name="Freeform 226"/>
              <p:cNvSpPr>
                <a:spLocks noEditPoints="1"/>
              </p:cNvSpPr>
              <p:nvPr/>
            </p:nvSpPr>
            <p:spPr bwMode="auto">
              <a:xfrm>
                <a:off x="6502489" y="4191852"/>
                <a:ext cx="440057" cy="431243"/>
              </a:xfrm>
              <a:custGeom>
                <a:avLst/>
                <a:gdLst>
                  <a:gd name="T0" fmla="*/ 41 w 42"/>
                  <a:gd name="T1" fmla="*/ 0 h 38"/>
                  <a:gd name="T2" fmla="*/ 1 w 42"/>
                  <a:gd name="T3" fmla="*/ 0 h 38"/>
                  <a:gd name="T4" fmla="*/ 0 w 42"/>
                  <a:gd name="T5" fmla="*/ 2 h 38"/>
                  <a:gd name="T6" fmla="*/ 0 w 42"/>
                  <a:gd name="T7" fmla="*/ 7 h 38"/>
                  <a:gd name="T8" fmla="*/ 42 w 42"/>
                  <a:gd name="T9" fmla="*/ 7 h 38"/>
                  <a:gd name="T10" fmla="*/ 42 w 42"/>
                  <a:gd name="T11" fmla="*/ 2 h 38"/>
                  <a:gd name="T12" fmla="*/ 41 w 42"/>
                  <a:gd name="T13" fmla="*/ 0 h 38"/>
                  <a:gd name="T14" fmla="*/ 2 w 42"/>
                  <a:gd name="T15" fmla="*/ 35 h 38"/>
                  <a:gd name="T16" fmla="*/ 5 w 42"/>
                  <a:gd name="T17" fmla="*/ 38 h 38"/>
                  <a:gd name="T18" fmla="*/ 36 w 42"/>
                  <a:gd name="T19" fmla="*/ 38 h 38"/>
                  <a:gd name="T20" fmla="*/ 40 w 42"/>
                  <a:gd name="T21" fmla="*/ 35 h 38"/>
                  <a:gd name="T22" fmla="*/ 40 w 42"/>
                  <a:gd name="T23" fmla="*/ 10 h 38"/>
                  <a:gd name="T24" fmla="*/ 2 w 42"/>
                  <a:gd name="T25" fmla="*/ 10 h 38"/>
                  <a:gd name="T26" fmla="*/ 2 w 42"/>
                  <a:gd name="T27" fmla="*/ 35 h 38"/>
                  <a:gd name="T28" fmla="*/ 14 w 42"/>
                  <a:gd name="T29" fmla="*/ 14 h 38"/>
                  <a:gd name="T30" fmla="*/ 28 w 42"/>
                  <a:gd name="T31" fmla="*/ 14 h 38"/>
                  <a:gd name="T32" fmla="*/ 28 w 42"/>
                  <a:gd name="T33" fmla="*/ 19 h 38"/>
                  <a:gd name="T34" fmla="*/ 14 w 42"/>
                  <a:gd name="T35" fmla="*/ 19 h 38"/>
                  <a:gd name="T36" fmla="*/ 14 w 42"/>
                  <a:gd name="T37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38">
                    <a:moveTo>
                      <a:pt x="4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1"/>
                      <a:pt x="41" y="0"/>
                      <a:pt x="41" y="0"/>
                    </a:cubicBezTo>
                    <a:close/>
                    <a:moveTo>
                      <a:pt x="2" y="35"/>
                    </a:moveTo>
                    <a:cubicBezTo>
                      <a:pt x="2" y="36"/>
                      <a:pt x="4" y="38"/>
                      <a:pt x="5" y="38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8" y="38"/>
                      <a:pt x="40" y="36"/>
                      <a:pt x="40" y="35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2" y="10"/>
                      <a:pt x="2" y="10"/>
                      <a:pt x="2" y="10"/>
                    </a:cubicBezTo>
                    <a:lnTo>
                      <a:pt x="2" y="35"/>
                    </a:lnTo>
                    <a:close/>
                    <a:moveTo>
                      <a:pt x="14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48D9F"/>
              </a:solidFill>
              <a:ln>
                <a:noFill/>
              </a:ln>
              <a:extLst/>
            </p:spPr>
            <p:txBody>
              <a:bodyPr vert="horz" wrap="square" lIns="104235" tIns="52118" rIns="104235" bIns="521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9" name="Группа 78"/>
            <p:cNvGrpSpPr/>
            <p:nvPr/>
          </p:nvGrpSpPr>
          <p:grpSpPr>
            <a:xfrm>
              <a:off x="6157233" y="4976897"/>
              <a:ext cx="5778953" cy="658054"/>
              <a:chOff x="6157233" y="4976897"/>
              <a:chExt cx="5778953" cy="658054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6157233" y="4976897"/>
                <a:ext cx="5778953" cy="658054"/>
              </a:xfrm>
              <a:prstGeom prst="rect">
                <a:avLst/>
              </a:prstGeom>
              <a:noFill/>
              <a:ln w="38100" cap="sq">
                <a:solidFill>
                  <a:srgbClr val="038D9F"/>
                </a:solidFill>
              </a:ln>
              <a:effectLst>
                <a:glow rad="38100">
                  <a:schemeClr val="accent1">
                    <a:satMod val="175000"/>
                    <a:alpha val="27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126000" rtlCol="0" anchor="ctr"/>
              <a:lstStyle/>
              <a:p>
                <a:pPr algn="r">
                  <a:lnSpc>
                    <a:spcPct val="107000"/>
                  </a:lnSpc>
                  <a:spcAft>
                    <a:spcPts val="750"/>
                  </a:spcAft>
                </a:pPr>
                <a:r>
                  <a:rPr lang="ru-RU" sz="1400" b="1" spc="120" dirty="0">
                    <a:solidFill>
                      <a:srgbClr val="0A90A2"/>
                    </a:solidFill>
                    <a:latin typeface="Arial" panose="020B0604020202020204" pitchFamily="34" charset="0"/>
                    <a:cs typeface="Aharoni" panose="02010803020104030203" pitchFamily="2" charset="-79"/>
                  </a:rPr>
                  <a:t>Дизайн военного издания</a:t>
                </a:r>
              </a:p>
            </p:txBody>
          </p:sp>
          <p:sp>
            <p:nvSpPr>
              <p:cNvPr id="72" name="Freeform 198"/>
              <p:cNvSpPr>
                <a:spLocks noEditPoints="1"/>
              </p:cNvSpPr>
              <p:nvPr/>
            </p:nvSpPr>
            <p:spPr bwMode="auto">
              <a:xfrm>
                <a:off x="6504495" y="5124248"/>
                <a:ext cx="436043" cy="380107"/>
              </a:xfrm>
              <a:custGeom>
                <a:avLst/>
                <a:gdLst>
                  <a:gd name="T0" fmla="*/ 46 w 48"/>
                  <a:gd name="T1" fmla="*/ 20 h 35"/>
                  <a:gd name="T2" fmla="*/ 35 w 48"/>
                  <a:gd name="T3" fmla="*/ 13 h 35"/>
                  <a:gd name="T4" fmla="*/ 35 w 48"/>
                  <a:gd name="T5" fmla="*/ 13 h 35"/>
                  <a:gd name="T6" fmla="*/ 35 w 48"/>
                  <a:gd name="T7" fmla="*/ 8 h 35"/>
                  <a:gd name="T8" fmla="*/ 43 w 48"/>
                  <a:gd name="T9" fmla="*/ 7 h 35"/>
                  <a:gd name="T10" fmla="*/ 43 w 48"/>
                  <a:gd name="T11" fmla="*/ 6 h 35"/>
                  <a:gd name="T12" fmla="*/ 43 w 48"/>
                  <a:gd name="T13" fmla="*/ 4 h 35"/>
                  <a:gd name="T14" fmla="*/ 42 w 48"/>
                  <a:gd name="T15" fmla="*/ 4 h 35"/>
                  <a:gd name="T16" fmla="*/ 35 w 48"/>
                  <a:gd name="T17" fmla="*/ 5 h 35"/>
                  <a:gd name="T18" fmla="*/ 35 w 48"/>
                  <a:gd name="T19" fmla="*/ 0 h 35"/>
                  <a:gd name="T20" fmla="*/ 34 w 48"/>
                  <a:gd name="T21" fmla="*/ 0 h 35"/>
                  <a:gd name="T22" fmla="*/ 32 w 48"/>
                  <a:gd name="T23" fmla="*/ 0 h 35"/>
                  <a:gd name="T24" fmla="*/ 31 w 48"/>
                  <a:gd name="T25" fmla="*/ 0 h 35"/>
                  <a:gd name="T26" fmla="*/ 31 w 48"/>
                  <a:gd name="T27" fmla="*/ 5 h 35"/>
                  <a:gd name="T28" fmla="*/ 24 w 48"/>
                  <a:gd name="T29" fmla="*/ 7 h 35"/>
                  <a:gd name="T30" fmla="*/ 24 w 48"/>
                  <a:gd name="T31" fmla="*/ 7 h 35"/>
                  <a:gd name="T32" fmla="*/ 24 w 48"/>
                  <a:gd name="T33" fmla="*/ 10 h 35"/>
                  <a:gd name="T34" fmla="*/ 25 w 48"/>
                  <a:gd name="T35" fmla="*/ 10 h 35"/>
                  <a:gd name="T36" fmla="*/ 31 w 48"/>
                  <a:gd name="T37" fmla="*/ 9 h 35"/>
                  <a:gd name="T38" fmla="*/ 31 w 48"/>
                  <a:gd name="T39" fmla="*/ 14 h 35"/>
                  <a:gd name="T40" fmla="*/ 26 w 48"/>
                  <a:gd name="T41" fmla="*/ 17 h 35"/>
                  <a:gd name="T42" fmla="*/ 23 w 48"/>
                  <a:gd name="T43" fmla="*/ 24 h 35"/>
                  <a:gd name="T44" fmla="*/ 29 w 48"/>
                  <a:gd name="T45" fmla="*/ 30 h 35"/>
                  <a:gd name="T46" fmla="*/ 42 w 48"/>
                  <a:gd name="T47" fmla="*/ 19 h 35"/>
                  <a:gd name="T48" fmla="*/ 37 w 48"/>
                  <a:gd name="T49" fmla="*/ 33 h 35"/>
                  <a:gd name="T50" fmla="*/ 37 w 48"/>
                  <a:gd name="T51" fmla="*/ 33 h 35"/>
                  <a:gd name="T52" fmla="*/ 39 w 48"/>
                  <a:gd name="T53" fmla="*/ 35 h 35"/>
                  <a:gd name="T54" fmla="*/ 39 w 48"/>
                  <a:gd name="T55" fmla="*/ 35 h 35"/>
                  <a:gd name="T56" fmla="*/ 46 w 48"/>
                  <a:gd name="T57" fmla="*/ 20 h 35"/>
                  <a:gd name="T58" fmla="*/ 29 w 48"/>
                  <a:gd name="T59" fmla="*/ 27 h 35"/>
                  <a:gd name="T60" fmla="*/ 27 w 48"/>
                  <a:gd name="T61" fmla="*/ 24 h 35"/>
                  <a:gd name="T62" fmla="*/ 29 w 48"/>
                  <a:gd name="T63" fmla="*/ 19 h 35"/>
                  <a:gd name="T64" fmla="*/ 32 w 48"/>
                  <a:gd name="T65" fmla="*/ 17 h 35"/>
                  <a:gd name="T66" fmla="*/ 32 w 48"/>
                  <a:gd name="T67" fmla="*/ 27 h 35"/>
                  <a:gd name="T68" fmla="*/ 29 w 48"/>
                  <a:gd name="T69" fmla="*/ 27 h 35"/>
                  <a:gd name="T70" fmla="*/ 35 w 48"/>
                  <a:gd name="T71" fmla="*/ 26 h 35"/>
                  <a:gd name="T72" fmla="*/ 35 w 48"/>
                  <a:gd name="T73" fmla="*/ 16 h 35"/>
                  <a:gd name="T74" fmla="*/ 35 w 48"/>
                  <a:gd name="T75" fmla="*/ 16 h 35"/>
                  <a:gd name="T76" fmla="*/ 40 w 48"/>
                  <a:gd name="T77" fmla="*/ 17 h 35"/>
                  <a:gd name="T78" fmla="*/ 35 w 48"/>
                  <a:gd name="T79" fmla="*/ 26 h 35"/>
                  <a:gd name="T80" fmla="*/ 14 w 48"/>
                  <a:gd name="T81" fmla="*/ 8 h 35"/>
                  <a:gd name="T82" fmla="*/ 13 w 48"/>
                  <a:gd name="T83" fmla="*/ 7 h 35"/>
                  <a:gd name="T84" fmla="*/ 8 w 48"/>
                  <a:gd name="T85" fmla="*/ 7 h 35"/>
                  <a:gd name="T86" fmla="*/ 8 w 48"/>
                  <a:gd name="T87" fmla="*/ 8 h 35"/>
                  <a:gd name="T88" fmla="*/ 0 w 48"/>
                  <a:gd name="T89" fmla="*/ 34 h 35"/>
                  <a:gd name="T90" fmla="*/ 0 w 48"/>
                  <a:gd name="T91" fmla="*/ 34 h 35"/>
                  <a:gd name="T92" fmla="*/ 4 w 48"/>
                  <a:gd name="T93" fmla="*/ 34 h 35"/>
                  <a:gd name="T94" fmla="*/ 4 w 48"/>
                  <a:gd name="T95" fmla="*/ 34 h 35"/>
                  <a:gd name="T96" fmla="*/ 7 w 48"/>
                  <a:gd name="T97" fmla="*/ 26 h 35"/>
                  <a:gd name="T98" fmla="*/ 15 w 48"/>
                  <a:gd name="T99" fmla="*/ 26 h 35"/>
                  <a:gd name="T100" fmla="*/ 17 w 48"/>
                  <a:gd name="T101" fmla="*/ 34 h 35"/>
                  <a:gd name="T102" fmla="*/ 18 w 48"/>
                  <a:gd name="T103" fmla="*/ 34 h 35"/>
                  <a:gd name="T104" fmla="*/ 22 w 48"/>
                  <a:gd name="T105" fmla="*/ 34 h 35"/>
                  <a:gd name="T106" fmla="*/ 22 w 48"/>
                  <a:gd name="T107" fmla="*/ 34 h 35"/>
                  <a:gd name="T108" fmla="*/ 14 w 48"/>
                  <a:gd name="T109" fmla="*/ 8 h 35"/>
                  <a:gd name="T110" fmla="*/ 7 w 48"/>
                  <a:gd name="T111" fmla="*/ 23 h 35"/>
                  <a:gd name="T112" fmla="*/ 11 w 48"/>
                  <a:gd name="T113" fmla="*/ 10 h 35"/>
                  <a:gd name="T114" fmla="*/ 14 w 48"/>
                  <a:gd name="T115" fmla="*/ 23 h 35"/>
                  <a:gd name="T116" fmla="*/ 7 w 48"/>
                  <a:gd name="T117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" h="35">
                    <a:moveTo>
                      <a:pt x="46" y="20"/>
                    </a:moveTo>
                    <a:cubicBezTo>
                      <a:pt x="45" y="16"/>
                      <a:pt x="41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43" y="7"/>
                      <a:pt x="43" y="7"/>
                    </a:cubicBezTo>
                    <a:cubicBezTo>
                      <a:pt x="43" y="7"/>
                      <a:pt x="43" y="7"/>
                      <a:pt x="43" y="6"/>
                    </a:cubicBezTo>
                    <a:cubicBezTo>
                      <a:pt x="43" y="6"/>
                      <a:pt x="43" y="4"/>
                      <a:pt x="43" y="4"/>
                    </a:cubicBezTo>
                    <a:cubicBezTo>
                      <a:pt x="43" y="4"/>
                      <a:pt x="42" y="4"/>
                      <a:pt x="42" y="4"/>
                    </a:cubicBezTo>
                    <a:cubicBezTo>
                      <a:pt x="42" y="4"/>
                      <a:pt x="35" y="5"/>
                      <a:pt x="35" y="5"/>
                    </a:cubicBezTo>
                    <a:cubicBezTo>
                      <a:pt x="35" y="5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5"/>
                      <a:pt x="31" y="5"/>
                    </a:cubicBezTo>
                    <a:cubicBezTo>
                      <a:pt x="31" y="5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5" y="10"/>
                    </a:cubicBezTo>
                    <a:cubicBezTo>
                      <a:pt x="25" y="10"/>
                      <a:pt x="31" y="9"/>
                      <a:pt x="31" y="9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9" y="14"/>
                      <a:pt x="27" y="16"/>
                      <a:pt x="26" y="17"/>
                    </a:cubicBezTo>
                    <a:cubicBezTo>
                      <a:pt x="24" y="19"/>
                      <a:pt x="23" y="21"/>
                      <a:pt x="23" y="24"/>
                    </a:cubicBezTo>
                    <a:cubicBezTo>
                      <a:pt x="23" y="27"/>
                      <a:pt x="26" y="30"/>
                      <a:pt x="29" y="30"/>
                    </a:cubicBezTo>
                    <a:cubicBezTo>
                      <a:pt x="36" y="31"/>
                      <a:pt x="41" y="23"/>
                      <a:pt x="42" y="19"/>
                    </a:cubicBezTo>
                    <a:cubicBezTo>
                      <a:pt x="45" y="22"/>
                      <a:pt x="43" y="29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8" y="34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5" y="31"/>
                      <a:pt x="48" y="25"/>
                      <a:pt x="46" y="20"/>
                    </a:cubicBezTo>
                    <a:close/>
                    <a:moveTo>
                      <a:pt x="29" y="27"/>
                    </a:moveTo>
                    <a:cubicBezTo>
                      <a:pt x="27" y="27"/>
                      <a:pt x="27" y="25"/>
                      <a:pt x="27" y="24"/>
                    </a:cubicBezTo>
                    <a:cubicBezTo>
                      <a:pt x="27" y="22"/>
                      <a:pt x="27" y="20"/>
                      <a:pt x="29" y="19"/>
                    </a:cubicBezTo>
                    <a:cubicBezTo>
                      <a:pt x="29" y="18"/>
                      <a:pt x="30" y="17"/>
                      <a:pt x="32" y="1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0" y="27"/>
                      <a:pt x="29" y="27"/>
                    </a:cubicBezTo>
                    <a:close/>
                    <a:moveTo>
                      <a:pt x="35" y="26"/>
                    </a:move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7" y="16"/>
                      <a:pt x="39" y="16"/>
                      <a:pt x="40" y="17"/>
                    </a:cubicBezTo>
                    <a:cubicBezTo>
                      <a:pt x="41" y="17"/>
                      <a:pt x="37" y="23"/>
                      <a:pt x="35" y="26"/>
                    </a:cubicBezTo>
                    <a:close/>
                    <a:moveTo>
                      <a:pt x="14" y="8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7" y="11"/>
                      <a:pt x="0" y="33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3"/>
                      <a:pt x="7" y="26"/>
                      <a:pt x="7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7" y="33"/>
                      <a:pt x="17" y="34"/>
                    </a:cubicBezTo>
                    <a:cubicBezTo>
                      <a:pt x="17" y="34"/>
                      <a:pt x="17" y="34"/>
                      <a:pt x="18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3"/>
                      <a:pt x="14" y="11"/>
                      <a:pt x="14" y="8"/>
                    </a:cubicBezTo>
                    <a:close/>
                    <a:moveTo>
                      <a:pt x="7" y="23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4" y="23"/>
                      <a:pt x="14" y="23"/>
                      <a:pt x="14" y="23"/>
                    </a:cubicBez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88FA1"/>
              </a:solidFill>
              <a:ln>
                <a:noFill/>
              </a:ln>
              <a:extLst/>
            </p:spPr>
            <p:txBody>
              <a:bodyPr vert="horz" wrap="square" lIns="104235" tIns="52118" rIns="104235" bIns="52118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3033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2961618" y="0"/>
            <a:ext cx="3475133" cy="3902518"/>
          </a:xfrm>
          <a:prstGeom prst="parallelogram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28706" name="think-cell Slide" r:id="rId5" imgW="360" imgH="360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0156" y="536128"/>
            <a:ext cx="2440372" cy="1872734"/>
          </a:xfrm>
          <a:prstGeom prst="rect">
            <a:avLst/>
          </a:prstGeom>
          <a:solidFill>
            <a:srgbClr val="00978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Практики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155" y="5984715"/>
            <a:ext cx="11851845" cy="561473"/>
          </a:xfrm>
          <a:prstGeom prst="rect">
            <a:avLst/>
          </a:prstGeom>
          <a:gradFill>
            <a:gsLst>
              <a:gs pos="100000">
                <a:schemeClr val="bg1"/>
              </a:gs>
              <a:gs pos="78000">
                <a:srgbClr val="009788"/>
              </a:gs>
            </a:gsLst>
            <a:lin ang="1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Курсанты участвуют в научно-исследовательских работах на базе кафедр и научных центров</a:t>
            </a:r>
            <a:endParaRPr lang="ru-RU" sz="1600" spc="15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1618" y="3902518"/>
            <a:ext cx="2596971" cy="1929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пресс-службах военных округов и флотов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С-Петербург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Екатеринбург, Хабаровск,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Ростов-на-Дону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Севастополь, Североморск, Калининград,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Владивосток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9679" y="3902518"/>
            <a:ext cx="2653207" cy="1929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72000" rtlCol="0" anchor="t" anchorCtr="0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редакции газеты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звезда» и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редакциях окружных (флотских) газет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С-Петербург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Екатеринбург, Хабаровск,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Ростов-на-Дону, Севастополь, Североморск, Калининград, Владивосток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17740" y="3902518"/>
            <a:ext cx="2686708" cy="1893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 anchorCtr="0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Минобороны России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других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специализированных 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0155" y="2944990"/>
            <a:ext cx="2440373" cy="2886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курсантов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«Военной журналистики» 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спланирована </a:t>
            </a:r>
          </a:p>
          <a:p>
            <a:pPr algn="ctr">
              <a:spcBef>
                <a:spcPts val="600"/>
              </a:spcBef>
            </a:pPr>
            <a:r>
              <a:rPr lang="ru-RU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4 и 5 </a:t>
            </a:r>
            <a:r>
              <a:rPr lang="ru-RU" sz="14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курсах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продолжительностью 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6-ти недель 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проходит в: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61618" y="0"/>
            <a:ext cx="3475133" cy="3481362"/>
          </a:xfrm>
          <a:prstGeom prst="parallelogram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12466" y="0"/>
            <a:ext cx="3529506" cy="3485347"/>
          </a:xfrm>
          <a:prstGeom prst="parallelogram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5789"/>
          <a:stretch/>
        </p:blipFill>
        <p:spPr>
          <a:xfrm>
            <a:off x="8516762" y="-15512"/>
            <a:ext cx="3455512" cy="3496874"/>
          </a:xfrm>
          <a:prstGeom prst="parallelogram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645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2961618" y="0"/>
            <a:ext cx="3475133" cy="3902518"/>
          </a:xfrm>
          <a:prstGeom prst="parallelogram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27689" name="think-cell Slide" r:id="rId5" imgW="360" imgH="360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252"/>
          <a:stretch/>
        </p:blipFill>
        <p:spPr>
          <a:xfrm>
            <a:off x="8553787" y="-12032"/>
            <a:ext cx="3418487" cy="3914561"/>
          </a:xfrm>
          <a:prstGeom prst="parallelogram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39679" y="-8"/>
            <a:ext cx="3493930" cy="3902527"/>
          </a:xfrm>
          <a:prstGeom prst="parallelogram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0155" y="536128"/>
            <a:ext cx="2440373" cy="1872734"/>
          </a:xfrm>
          <a:prstGeom prst="rect">
            <a:avLst/>
          </a:prstGeom>
          <a:solidFill>
            <a:srgbClr val="673BB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Стажировки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478"/>
          <a:stretch/>
        </p:blipFill>
        <p:spPr>
          <a:xfrm>
            <a:off x="3001013" y="-11"/>
            <a:ext cx="3396344" cy="3902529"/>
          </a:xfrm>
          <a:prstGeom prst="parallelogram">
            <a:avLst>
              <a:gd name="adj" fmla="val 24519"/>
            </a:avLst>
          </a:prstGeom>
          <a:effectLst>
            <a:outerShdw blurRad="1524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961618" y="4303800"/>
            <a:ext cx="2596971" cy="2260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Международный военно-технический форум «Армия»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 2019 г. - более 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участников, на выставке представлено более 27 тыс. экспонатов)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39679" y="4276232"/>
            <a:ext cx="2653207" cy="2287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«Московская конференция по международной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безопасности» 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 2019 г. - 35 министров обороны и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главнокомандующих ВС</a:t>
            </a: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 всего мира)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17740" y="4268084"/>
            <a:ext cx="2659645" cy="2296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Армейские международные </a:t>
            </a:r>
            <a:r>
              <a:rPr lang="ru-RU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игры</a:t>
            </a:r>
          </a:p>
          <a:p>
            <a:pPr algn="ctr"/>
            <a:endParaRPr lang="ru-RU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 2019 г. - 36 </a:t>
            </a:r>
            <a:r>
              <a:rPr lang="ru-RU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государств-участников, свыше 5 тыс. военнослужащих-участников)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0155" y="2944990"/>
            <a:ext cx="2440373" cy="3619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старших курсах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курсанты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привлекаются к информационному обеспечению крупных международных мероприятий, проводимых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Минобороны России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качестве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стажеров) </a:t>
            </a:r>
          </a:p>
        </p:txBody>
      </p:sp>
    </p:spTree>
    <p:extLst>
      <p:ext uri="{BB962C8B-B14F-4D97-AF65-F5344CB8AC3E}">
        <p14:creationId xmlns="" xmlns:p14="http://schemas.microsoft.com/office/powerpoint/2010/main" val="19762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5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2"/>
          <a:stretch/>
        </p:blipFill>
        <p:spPr>
          <a:xfrm>
            <a:off x="2961618" y="0"/>
            <a:ext cx="3475133" cy="3902518"/>
          </a:xfrm>
          <a:prstGeom prst="parallelogram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33815" name="think-cell Slide" r:id="rId5" imgW="360" imgH="360" progId="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12192000" cy="52088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0155" y="536128"/>
            <a:ext cx="2843916" cy="2725619"/>
          </a:xfrm>
          <a:prstGeom prst="rect">
            <a:avLst/>
          </a:prstGeom>
          <a:solidFill>
            <a:srgbClr val="7E54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Государственная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итоговая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аттестация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3722" y="5523232"/>
            <a:ext cx="757805" cy="423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813722" y="4057751"/>
            <a:ext cx="11119757" cy="2616544"/>
            <a:chOff x="767443" y="4029185"/>
            <a:chExt cx="11119757" cy="261654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67443" y="4029185"/>
              <a:ext cx="11119757" cy="26165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20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endPara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b="1" spc="13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spc="13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  <a:endPara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60000"/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endParaRPr lang="ru-RU" sz="1600" b="1" spc="13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pPr marL="360000"/>
              <a:r>
                <a:rPr lang="ru-RU" sz="2400" b="1" spc="13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        </a:t>
              </a:r>
              <a:endParaRPr lang="ru-RU" sz="2400" b="1" spc="16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pPr marL="360000"/>
              <a:endParaRPr lang="en-US" sz="2400" b="1" spc="16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943535" y="4488459"/>
              <a:ext cx="6564085" cy="4239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16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ru-RU" sz="2400" b="1" spc="160" dirty="0" smtClean="0">
                  <a:solidFill>
                    <a:srgbClr val="00BBD4"/>
                  </a:solidFill>
                  <a:latin typeface="+mj-lt"/>
                  <a:cs typeface="Arial" panose="020B0604020202020204" pitchFamily="34" charset="0"/>
                </a:rPr>
                <a:t>сдача </a:t>
              </a:r>
              <a:r>
                <a:rPr lang="ru-RU" sz="2400" b="1" spc="160" dirty="0">
                  <a:solidFill>
                    <a:srgbClr val="00BBD4"/>
                  </a:solidFill>
                  <a:latin typeface="+mj-lt"/>
                  <a:cs typeface="Arial" panose="020B0604020202020204" pitchFamily="34" charset="0"/>
                </a:rPr>
                <a:t>экзамена по физической подготовке</a:t>
              </a:r>
            </a:p>
            <a:p>
              <a:pPr algn="ctr"/>
              <a:endParaRPr lang="ru-RU" sz="2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820812" y="5329179"/>
              <a:ext cx="7745184" cy="4239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160" dirty="0">
                  <a:solidFill>
                    <a:srgbClr val="00BBD4"/>
                  </a:solidFill>
                  <a:latin typeface="+mj-lt"/>
                  <a:cs typeface="Arial" panose="020B0604020202020204" pitchFamily="34" charset="0"/>
                </a:rPr>
                <a:t>сдача комплексного экзамена по специальности</a:t>
              </a:r>
            </a:p>
            <a:p>
              <a:pPr algn="ctr"/>
              <a:endParaRPr lang="ru-RU" sz="2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43535" y="5930092"/>
              <a:ext cx="9843382" cy="4239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160" dirty="0">
                  <a:solidFill>
                    <a:srgbClr val="00BBD4"/>
                  </a:solidFill>
                  <a:latin typeface="+mj-lt"/>
                  <a:cs typeface="Arial" panose="020B0604020202020204" pitchFamily="34" charset="0"/>
                </a:rPr>
                <a:t>выполнение индивидуального (группового) дипломного проекта</a:t>
              </a:r>
            </a:p>
          </p:txBody>
        </p:sp>
        <p:sp>
          <p:nvSpPr>
            <p:cNvPr id="25" name="Freeform 188"/>
            <p:cNvSpPr>
              <a:spLocks noEditPoints="1"/>
            </p:cNvSpPr>
            <p:nvPr/>
          </p:nvSpPr>
          <p:spPr bwMode="auto">
            <a:xfrm>
              <a:off x="1280839" y="4351341"/>
              <a:ext cx="487152" cy="377752"/>
            </a:xfrm>
            <a:custGeom>
              <a:avLst/>
              <a:gdLst>
                <a:gd name="T0" fmla="*/ 25 w 44"/>
                <a:gd name="T1" fmla="*/ 0 h 39"/>
                <a:gd name="T2" fmla="*/ 5 w 44"/>
                <a:gd name="T3" fmla="*/ 19 h 39"/>
                <a:gd name="T4" fmla="*/ 0 w 44"/>
                <a:gd name="T5" fmla="*/ 19 h 39"/>
                <a:gd name="T6" fmla="*/ 8 w 44"/>
                <a:gd name="T7" fmla="*/ 29 h 39"/>
                <a:gd name="T8" fmla="*/ 17 w 44"/>
                <a:gd name="T9" fmla="*/ 19 h 39"/>
                <a:gd name="T10" fmla="*/ 10 w 44"/>
                <a:gd name="T11" fmla="*/ 19 h 39"/>
                <a:gd name="T12" fmla="*/ 25 w 44"/>
                <a:gd name="T13" fmla="*/ 5 h 39"/>
                <a:gd name="T14" fmla="*/ 39 w 44"/>
                <a:gd name="T15" fmla="*/ 20 h 39"/>
                <a:gd name="T16" fmla="*/ 25 w 44"/>
                <a:gd name="T17" fmla="*/ 34 h 39"/>
                <a:gd name="T18" fmla="*/ 16 w 44"/>
                <a:gd name="T19" fmla="*/ 31 h 39"/>
                <a:gd name="T20" fmla="*/ 13 w 44"/>
                <a:gd name="T21" fmla="*/ 35 h 39"/>
                <a:gd name="T22" fmla="*/ 25 w 44"/>
                <a:gd name="T23" fmla="*/ 39 h 39"/>
                <a:gd name="T24" fmla="*/ 44 w 44"/>
                <a:gd name="T25" fmla="*/ 20 h 39"/>
                <a:gd name="T26" fmla="*/ 25 w 44"/>
                <a:gd name="T27" fmla="*/ 0 h 39"/>
                <a:gd name="T28" fmla="*/ 23 w 44"/>
                <a:gd name="T29" fmla="*/ 9 h 39"/>
                <a:gd name="T30" fmla="*/ 23 w 44"/>
                <a:gd name="T31" fmla="*/ 20 h 39"/>
                <a:gd name="T32" fmla="*/ 30 w 44"/>
                <a:gd name="T33" fmla="*/ 27 h 39"/>
                <a:gd name="T34" fmla="*/ 32 w 44"/>
                <a:gd name="T35" fmla="*/ 25 h 39"/>
                <a:gd name="T36" fmla="*/ 26 w 44"/>
                <a:gd name="T37" fmla="*/ 19 h 39"/>
                <a:gd name="T38" fmla="*/ 26 w 44"/>
                <a:gd name="T39" fmla="*/ 9 h 39"/>
                <a:gd name="T40" fmla="*/ 23 w 44"/>
                <a:gd name="T41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9">
                  <a:moveTo>
                    <a:pt x="25" y="0"/>
                  </a:moveTo>
                  <a:cubicBezTo>
                    <a:pt x="14" y="0"/>
                    <a:pt x="6" y="9"/>
                    <a:pt x="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1"/>
                    <a:pt x="17" y="5"/>
                    <a:pt x="25" y="5"/>
                  </a:cubicBezTo>
                  <a:cubicBezTo>
                    <a:pt x="32" y="5"/>
                    <a:pt x="39" y="12"/>
                    <a:pt x="39" y="20"/>
                  </a:cubicBezTo>
                  <a:cubicBezTo>
                    <a:pt x="39" y="28"/>
                    <a:pt x="32" y="34"/>
                    <a:pt x="25" y="34"/>
                  </a:cubicBezTo>
                  <a:cubicBezTo>
                    <a:pt x="21" y="34"/>
                    <a:pt x="18" y="33"/>
                    <a:pt x="16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6" y="37"/>
                    <a:pt x="20" y="39"/>
                    <a:pt x="25" y="39"/>
                  </a:cubicBezTo>
                  <a:cubicBezTo>
                    <a:pt x="35" y="39"/>
                    <a:pt x="44" y="30"/>
                    <a:pt x="44" y="20"/>
                  </a:cubicBezTo>
                  <a:cubicBezTo>
                    <a:pt x="44" y="9"/>
                    <a:pt x="35" y="0"/>
                    <a:pt x="25" y="0"/>
                  </a:cubicBezTo>
                  <a:close/>
                  <a:moveTo>
                    <a:pt x="23" y="9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3" y="9"/>
                  </a:lnTo>
                  <a:close/>
                </a:path>
              </a:pathLst>
            </a:custGeom>
            <a:solidFill>
              <a:srgbClr val="00BBD4"/>
            </a:solidFill>
            <a:ln>
              <a:noFill/>
            </a:ln>
            <a:extLst/>
          </p:spPr>
          <p:txBody>
            <a:bodyPr vert="horz" wrap="square" lIns="104235" tIns="52118" rIns="104235" bIns="52118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301"/>
            <p:cNvSpPr>
              <a:spLocks noEditPoints="1"/>
            </p:cNvSpPr>
            <p:nvPr/>
          </p:nvSpPr>
          <p:spPr bwMode="auto">
            <a:xfrm>
              <a:off x="1280839" y="5982419"/>
              <a:ext cx="539973" cy="406860"/>
            </a:xfrm>
            <a:custGeom>
              <a:avLst/>
              <a:gdLst>
                <a:gd name="T0" fmla="*/ 61 w 62"/>
                <a:gd name="T1" fmla="*/ 11 h 41"/>
                <a:gd name="T2" fmla="*/ 31 w 62"/>
                <a:gd name="T3" fmla="*/ 21 h 41"/>
                <a:gd name="T4" fmla="*/ 31 w 62"/>
                <a:gd name="T5" fmla="*/ 21 h 41"/>
                <a:gd name="T6" fmla="*/ 31 w 62"/>
                <a:gd name="T7" fmla="*/ 21 h 41"/>
                <a:gd name="T8" fmla="*/ 13 w 62"/>
                <a:gd name="T9" fmla="*/ 15 h 41"/>
                <a:gd name="T10" fmla="*/ 11 w 62"/>
                <a:gd name="T11" fmla="*/ 23 h 41"/>
                <a:gd name="T12" fmla="*/ 12 w 62"/>
                <a:gd name="T13" fmla="*/ 26 h 41"/>
                <a:gd name="T14" fmla="*/ 11 w 62"/>
                <a:gd name="T15" fmla="*/ 29 h 41"/>
                <a:gd name="T16" fmla="*/ 12 w 62"/>
                <a:gd name="T17" fmla="*/ 40 h 41"/>
                <a:gd name="T18" fmla="*/ 12 w 62"/>
                <a:gd name="T19" fmla="*/ 41 h 41"/>
                <a:gd name="T20" fmla="*/ 11 w 62"/>
                <a:gd name="T21" fmla="*/ 41 h 41"/>
                <a:gd name="T22" fmla="*/ 6 w 62"/>
                <a:gd name="T23" fmla="*/ 41 h 41"/>
                <a:gd name="T24" fmla="*/ 6 w 62"/>
                <a:gd name="T25" fmla="*/ 41 h 41"/>
                <a:gd name="T26" fmla="*/ 5 w 62"/>
                <a:gd name="T27" fmla="*/ 40 h 41"/>
                <a:gd name="T28" fmla="*/ 7 w 62"/>
                <a:gd name="T29" fmla="*/ 29 h 41"/>
                <a:gd name="T30" fmla="*/ 5 w 62"/>
                <a:gd name="T31" fmla="*/ 26 h 41"/>
                <a:gd name="T32" fmla="*/ 7 w 62"/>
                <a:gd name="T33" fmla="*/ 23 h 41"/>
                <a:gd name="T34" fmla="*/ 10 w 62"/>
                <a:gd name="T35" fmla="*/ 14 h 41"/>
                <a:gd name="T36" fmla="*/ 1 w 62"/>
                <a:gd name="T37" fmla="*/ 11 h 41"/>
                <a:gd name="T38" fmla="*/ 0 w 62"/>
                <a:gd name="T39" fmla="*/ 10 h 41"/>
                <a:gd name="T40" fmla="*/ 1 w 62"/>
                <a:gd name="T41" fmla="*/ 10 h 41"/>
                <a:gd name="T42" fmla="*/ 31 w 62"/>
                <a:gd name="T43" fmla="*/ 0 h 41"/>
                <a:gd name="T44" fmla="*/ 31 w 62"/>
                <a:gd name="T45" fmla="*/ 0 h 41"/>
                <a:gd name="T46" fmla="*/ 31 w 62"/>
                <a:gd name="T47" fmla="*/ 0 h 41"/>
                <a:gd name="T48" fmla="*/ 61 w 62"/>
                <a:gd name="T49" fmla="*/ 10 h 41"/>
                <a:gd name="T50" fmla="*/ 62 w 62"/>
                <a:gd name="T51" fmla="*/ 10 h 41"/>
                <a:gd name="T52" fmla="*/ 61 w 62"/>
                <a:gd name="T53" fmla="*/ 11 h 41"/>
                <a:gd name="T54" fmla="*/ 48 w 62"/>
                <a:gd name="T55" fmla="*/ 28 h 41"/>
                <a:gd name="T56" fmla="*/ 31 w 62"/>
                <a:gd name="T57" fmla="*/ 34 h 41"/>
                <a:gd name="T58" fmla="*/ 14 w 62"/>
                <a:gd name="T59" fmla="*/ 28 h 41"/>
                <a:gd name="T60" fmla="*/ 14 w 62"/>
                <a:gd name="T61" fmla="*/ 19 h 41"/>
                <a:gd name="T62" fmla="*/ 30 w 62"/>
                <a:gd name="T63" fmla="*/ 24 h 41"/>
                <a:gd name="T64" fmla="*/ 31 w 62"/>
                <a:gd name="T65" fmla="*/ 24 h 41"/>
                <a:gd name="T66" fmla="*/ 32 w 62"/>
                <a:gd name="T67" fmla="*/ 24 h 41"/>
                <a:gd name="T68" fmla="*/ 48 w 62"/>
                <a:gd name="T69" fmla="*/ 19 h 41"/>
                <a:gd name="T70" fmla="*/ 48 w 62"/>
                <a:gd name="T7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41">
                  <a:moveTo>
                    <a:pt x="61" y="1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9"/>
                    <a:pt x="11" y="23"/>
                  </a:cubicBezTo>
                  <a:cubicBezTo>
                    <a:pt x="12" y="23"/>
                    <a:pt x="12" y="25"/>
                    <a:pt x="12" y="26"/>
                  </a:cubicBezTo>
                  <a:cubicBezTo>
                    <a:pt x="12" y="27"/>
                    <a:pt x="12" y="28"/>
                    <a:pt x="11" y="2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5" y="27"/>
                    <a:pt x="5" y="26"/>
                  </a:cubicBezTo>
                  <a:cubicBezTo>
                    <a:pt x="5" y="25"/>
                    <a:pt x="6" y="23"/>
                    <a:pt x="7" y="23"/>
                  </a:cubicBezTo>
                  <a:cubicBezTo>
                    <a:pt x="7" y="20"/>
                    <a:pt x="8" y="16"/>
                    <a:pt x="10" y="1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48" y="28"/>
                  </a:moveTo>
                  <a:cubicBezTo>
                    <a:pt x="48" y="31"/>
                    <a:pt x="41" y="34"/>
                    <a:pt x="31" y="34"/>
                  </a:cubicBezTo>
                  <a:cubicBezTo>
                    <a:pt x="22" y="34"/>
                    <a:pt x="14" y="31"/>
                    <a:pt x="14" y="2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8" y="19"/>
                    <a:pt x="48" y="19"/>
                    <a:pt x="48" y="19"/>
                  </a:cubicBezTo>
                  <a:lnTo>
                    <a:pt x="48" y="28"/>
                  </a:lnTo>
                  <a:close/>
                </a:path>
              </a:pathLst>
            </a:custGeom>
            <a:solidFill>
              <a:srgbClr val="00BBD4"/>
            </a:solidFill>
            <a:ln>
              <a:noFill/>
            </a:ln>
            <a:extLst/>
          </p:spPr>
          <p:txBody>
            <a:bodyPr vert="horz" wrap="square" lIns="104235" tIns="52118" rIns="104235" bIns="52118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09"/>
            <p:cNvSpPr>
              <a:spLocks/>
            </p:cNvSpPr>
            <p:nvPr/>
          </p:nvSpPr>
          <p:spPr bwMode="auto">
            <a:xfrm>
              <a:off x="1280840" y="5208814"/>
              <a:ext cx="483838" cy="356788"/>
            </a:xfrm>
            <a:custGeom>
              <a:avLst/>
              <a:gdLst>
                <a:gd name="T0" fmla="*/ 30 w 38"/>
                <a:gd name="T1" fmla="*/ 41 h 41"/>
                <a:gd name="T2" fmla="*/ 24 w 38"/>
                <a:gd name="T3" fmla="*/ 38 h 41"/>
                <a:gd name="T4" fmla="*/ 3 w 38"/>
                <a:gd name="T5" fmla="*/ 17 h 41"/>
                <a:gd name="T6" fmla="*/ 0 w 38"/>
                <a:gd name="T7" fmla="*/ 10 h 41"/>
                <a:gd name="T8" fmla="*/ 10 w 38"/>
                <a:gd name="T9" fmla="*/ 0 h 41"/>
                <a:gd name="T10" fmla="*/ 18 w 38"/>
                <a:gd name="T11" fmla="*/ 3 h 41"/>
                <a:gd name="T12" fmla="*/ 34 w 38"/>
                <a:gd name="T13" fmla="*/ 19 h 41"/>
                <a:gd name="T14" fmla="*/ 34 w 38"/>
                <a:gd name="T15" fmla="*/ 20 h 41"/>
                <a:gd name="T16" fmla="*/ 32 w 38"/>
                <a:gd name="T17" fmla="*/ 22 h 41"/>
                <a:gd name="T18" fmla="*/ 32 w 38"/>
                <a:gd name="T19" fmla="*/ 22 h 41"/>
                <a:gd name="T20" fmla="*/ 15 w 38"/>
                <a:gd name="T21" fmla="*/ 5 h 41"/>
                <a:gd name="T22" fmla="*/ 10 w 38"/>
                <a:gd name="T23" fmla="*/ 3 h 41"/>
                <a:gd name="T24" fmla="*/ 4 w 38"/>
                <a:gd name="T25" fmla="*/ 10 h 41"/>
                <a:gd name="T26" fmla="*/ 6 w 38"/>
                <a:gd name="T27" fmla="*/ 15 h 41"/>
                <a:gd name="T28" fmla="*/ 27 w 38"/>
                <a:gd name="T29" fmla="*/ 36 h 41"/>
                <a:gd name="T30" fmla="*/ 30 w 38"/>
                <a:gd name="T31" fmla="*/ 38 h 41"/>
                <a:gd name="T32" fmla="*/ 34 w 38"/>
                <a:gd name="T33" fmla="*/ 34 h 41"/>
                <a:gd name="T34" fmla="*/ 33 w 38"/>
                <a:gd name="T35" fmla="*/ 30 h 41"/>
                <a:gd name="T36" fmla="*/ 17 w 38"/>
                <a:gd name="T37" fmla="*/ 14 h 41"/>
                <a:gd name="T38" fmla="*/ 16 w 38"/>
                <a:gd name="T39" fmla="*/ 13 h 41"/>
                <a:gd name="T40" fmla="*/ 14 w 38"/>
                <a:gd name="T41" fmla="*/ 15 h 41"/>
                <a:gd name="T42" fmla="*/ 14 w 38"/>
                <a:gd name="T43" fmla="*/ 17 h 41"/>
                <a:gd name="T44" fmla="*/ 25 w 38"/>
                <a:gd name="T45" fmla="*/ 28 h 41"/>
                <a:gd name="T46" fmla="*/ 26 w 38"/>
                <a:gd name="T47" fmla="*/ 28 h 41"/>
                <a:gd name="T48" fmla="*/ 24 w 38"/>
                <a:gd name="T49" fmla="*/ 31 h 41"/>
                <a:gd name="T50" fmla="*/ 23 w 38"/>
                <a:gd name="T51" fmla="*/ 30 h 41"/>
                <a:gd name="T52" fmla="*/ 12 w 38"/>
                <a:gd name="T53" fmla="*/ 19 h 41"/>
                <a:gd name="T54" fmla="*/ 10 w 38"/>
                <a:gd name="T55" fmla="*/ 15 h 41"/>
                <a:gd name="T56" fmla="*/ 16 w 38"/>
                <a:gd name="T57" fmla="*/ 10 h 41"/>
                <a:gd name="T58" fmla="*/ 20 w 38"/>
                <a:gd name="T59" fmla="*/ 12 h 41"/>
                <a:gd name="T60" fmla="*/ 35 w 38"/>
                <a:gd name="T61" fmla="*/ 27 h 41"/>
                <a:gd name="T62" fmla="*/ 38 w 38"/>
                <a:gd name="T63" fmla="*/ 34 h 41"/>
                <a:gd name="T64" fmla="*/ 30 w 38"/>
                <a:gd name="T6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41">
                  <a:moveTo>
                    <a:pt x="30" y="41"/>
                  </a:moveTo>
                  <a:cubicBezTo>
                    <a:pt x="28" y="41"/>
                    <a:pt x="26" y="40"/>
                    <a:pt x="24" y="3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3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2" y="3"/>
                    <a:pt x="10" y="3"/>
                  </a:cubicBezTo>
                  <a:cubicBezTo>
                    <a:pt x="7" y="3"/>
                    <a:pt x="4" y="6"/>
                    <a:pt x="4" y="10"/>
                  </a:cubicBezTo>
                  <a:cubicBezTo>
                    <a:pt x="4" y="12"/>
                    <a:pt x="4" y="14"/>
                    <a:pt x="6" y="1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8"/>
                    <a:pt x="30" y="38"/>
                  </a:cubicBezTo>
                  <a:cubicBezTo>
                    <a:pt x="33" y="38"/>
                    <a:pt x="34" y="36"/>
                    <a:pt x="34" y="34"/>
                  </a:cubicBezTo>
                  <a:cubicBezTo>
                    <a:pt x="34" y="32"/>
                    <a:pt x="34" y="31"/>
                    <a:pt x="33" y="3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6" y="13"/>
                    <a:pt x="16" y="13"/>
                  </a:cubicBezTo>
                  <a:cubicBezTo>
                    <a:pt x="15" y="13"/>
                    <a:pt x="14" y="14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4" y="31"/>
                    <a:pt x="24" y="31"/>
                  </a:cubicBezTo>
                  <a:cubicBezTo>
                    <a:pt x="23" y="31"/>
                    <a:pt x="23" y="30"/>
                    <a:pt x="23" y="3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8"/>
                    <a:pt x="10" y="17"/>
                    <a:pt x="10" y="15"/>
                  </a:cubicBezTo>
                  <a:cubicBezTo>
                    <a:pt x="10" y="12"/>
                    <a:pt x="13" y="10"/>
                    <a:pt x="16" y="10"/>
                  </a:cubicBezTo>
                  <a:cubicBezTo>
                    <a:pt x="17" y="10"/>
                    <a:pt x="19" y="11"/>
                    <a:pt x="20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7" y="29"/>
                    <a:pt x="38" y="31"/>
                    <a:pt x="38" y="34"/>
                  </a:cubicBezTo>
                  <a:cubicBezTo>
                    <a:pt x="38" y="38"/>
                    <a:pt x="35" y="41"/>
                    <a:pt x="30" y="41"/>
                  </a:cubicBezTo>
                  <a:close/>
                </a:path>
              </a:pathLst>
            </a:custGeom>
            <a:solidFill>
              <a:srgbClr val="00BBD4"/>
            </a:solidFill>
            <a:ln>
              <a:noFill/>
            </a:ln>
            <a:extLst/>
          </p:spPr>
          <p:txBody>
            <a:bodyPr vert="horz" wrap="square" lIns="104235" tIns="52118" rIns="104235" bIns="52118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39343" y="290672"/>
            <a:ext cx="6887912" cy="3911935"/>
          </a:xfrm>
          <a:prstGeom prst="rect">
            <a:avLst/>
          </a:prstGeom>
          <a:ln w="34925">
            <a:solidFill>
              <a:schemeClr val="bg1">
                <a:alpha val="4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6894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24628" name="think-cell Slide" r:id="rId4" imgW="360" imgH="36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12192000" cy="6874331"/>
          </a:xfrm>
          <a:prstGeom prst="rect">
            <a:avLst/>
          </a:prstGeom>
          <a:gradFill>
            <a:gsLst>
              <a:gs pos="0">
                <a:srgbClr val="673BB7">
                  <a:alpha val="80000"/>
                </a:srgbClr>
              </a:gs>
              <a:gs pos="100000">
                <a:srgbClr val="0E47A1">
                  <a:alpha val="80000"/>
                </a:srgbClr>
              </a:gs>
            </a:gsLst>
            <a:lin ang="7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731" y="234089"/>
            <a:ext cx="5053265" cy="152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ФАКУЛЬТАТИВ</a:t>
            </a:r>
            <a:r>
              <a:rPr lang="ru-RU" sz="2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ПРИКЛАДНОГО </a:t>
            </a:r>
            <a:br>
              <a:rPr lang="ru-RU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ПРОГРАММНОГО ОБЕСПЕЧЕНИЯ</a:t>
            </a:r>
            <a:endParaRPr lang="ru-RU" sz="21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252" y="4835940"/>
            <a:ext cx="1490689" cy="14906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279" y="5250565"/>
            <a:ext cx="1267737" cy="12677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987" y="4111567"/>
            <a:ext cx="987160" cy="9769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150" y="2938126"/>
            <a:ext cx="1023752" cy="1023752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65925" y="2152543"/>
            <a:ext cx="7254219" cy="4381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pc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редактирования видео: </a:t>
            </a:r>
            <a:r>
              <a:rPr lang="ru-RU" b="1" spc="1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</a:t>
            </a:r>
            <a:r>
              <a:rPr lang="ru-RU" b="1" spc="1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1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endParaRPr lang="ru-RU" b="1" spc="1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spc="100" dirty="0">
              <a:solidFill>
                <a:srgbClr val="9207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редактирования изображений: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Photoshop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CS5</a:t>
            </a:r>
          </a:p>
          <a:p>
            <a:endParaRPr lang="ru-RU" b="1" spc="1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разработки макетов изданий: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InDesign</a:t>
            </a:r>
            <a:endParaRPr lang="ru-RU" b="1" spc="1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spc="1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распознавания контента: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ISDC</a:t>
            </a:r>
          </a:p>
          <a:p>
            <a:endParaRPr lang="ru-RU" b="1" spc="1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разработки приложений с графическим интерфейсом: </a:t>
            </a:r>
            <a:endParaRPr lang="en-US" spc="100" dirty="0" smtClean="0">
              <a:solidFill>
                <a:schemeClr val="accent3">
                  <a:lumMod val="20000"/>
                  <a:lumOff val="80000"/>
                </a:schemeClr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  <a:p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endParaRPr lang="ru-RU" b="1" spc="1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spc="100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pc="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pc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с необходимыми в дальнейшей работе программами пакета 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ru-RU" b="1" spc="1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spc="1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других специализированных программ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882189" y="569973"/>
            <a:ext cx="8309812" cy="858253"/>
          </a:xfrm>
          <a:prstGeom prst="rect">
            <a:avLst/>
          </a:prstGeom>
          <a:gradFill>
            <a:gsLst>
              <a:gs pos="51000">
                <a:schemeClr val="bg1">
                  <a:lumMod val="95000"/>
                  <a:alpha val="37000"/>
                </a:schemeClr>
              </a:gs>
              <a:gs pos="100000">
                <a:srgbClr val="7A68C3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20000"/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 РАБОТАТЬ </a:t>
            </a:r>
            <a:b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 рядом прикладных программ:</a:t>
            </a:r>
            <a:endParaRPr lang="ru-RU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65925" y="1892969"/>
            <a:ext cx="3814189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676996" y="2447773"/>
            <a:ext cx="0" cy="3895235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029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alphaModFix amt="53000"/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-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19500" name="think-cell Slide" r:id="rId6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551304" y="3429000"/>
            <a:ext cx="10474433" cy="1570649"/>
          </a:xfrm>
          <a:prstGeom prst="rect">
            <a:avLst/>
          </a:prstGeom>
          <a:noFill/>
          <a:ln w="12700">
            <a:noFill/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ПОСТУПИТЬ </a:t>
            </a:r>
          </a:p>
          <a:p>
            <a:pPr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ВОЕННЫЙ УНИВЕРСИТЕТ </a:t>
            </a:r>
          </a:p>
          <a:p>
            <a:pPr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ЧЕГО НАЧНЕТСЯ </a:t>
            </a:r>
          </a:p>
          <a:p>
            <a:pPr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 </a:t>
            </a:r>
            <a:r>
              <a:rPr lang="ru-RU" sz="5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ОБУЧЕНИЕ? </a:t>
            </a:r>
            <a:endParaRPr lang="ru-RU" sz="50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1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25645" name="think-cell Slide" r:id="rId4" imgW="360" imgH="36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12186638" cy="6858002"/>
          </a:xfrm>
          <a:prstGeom prst="rect">
            <a:avLst/>
          </a:prstGeom>
          <a:gradFill>
            <a:gsLst>
              <a:gs pos="0">
                <a:srgbClr val="673BB7">
                  <a:alpha val="78000"/>
                </a:srgbClr>
              </a:gs>
              <a:gs pos="100000">
                <a:srgbClr val="0E47A1">
                  <a:alpha val="79000"/>
                </a:srgbClr>
              </a:gs>
            </a:gsLst>
            <a:lin ang="7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545" y="199171"/>
            <a:ext cx="5053265" cy="152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ФАКУЛЬТАТИВ</a:t>
            </a:r>
            <a:r>
              <a:rPr lang="ru-RU" sz="21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ПРОФЕССИОНАЛЬНЫХ ТЕХНИЧЕСКИХ СРЕДСТВ</a:t>
            </a:r>
            <a:endParaRPr lang="ru-RU" sz="2100" b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545" y="2787372"/>
            <a:ext cx="3978444" cy="4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Видеокамера </a:t>
            </a:r>
            <a:r>
              <a:rPr lang="en-US" b="1" spc="100" dirty="0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Sony PXW-Z90 </a:t>
            </a:r>
            <a:br>
              <a:rPr lang="en-US" b="1" spc="100" dirty="0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</a:br>
            <a:r>
              <a:rPr lang="ru-RU" sz="1600" b="1" spc="100" dirty="0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и другие модели</a:t>
            </a:r>
            <a:endParaRPr lang="ru-RU" b="1" spc="100" dirty="0">
              <a:solidFill>
                <a:schemeClr val="accent4">
                  <a:lumMod val="75000"/>
                </a:schemeClr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541" y="3418206"/>
            <a:ext cx="5914673" cy="4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Цифровой фотоаппарат </a:t>
            </a:r>
            <a:r>
              <a:rPr lang="en-US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Canon </a:t>
            </a:r>
            <a:r>
              <a:rPr lang="en-US" b="1" spc="100" dirty="0" smtClean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5D, Fujifilm </a:t>
            </a:r>
            <a:r>
              <a:rPr lang="en-US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X-T20</a:t>
            </a:r>
            <a:r>
              <a:rPr lang="ru-RU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ru-RU" sz="1600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и другие модели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8544" y="3907942"/>
            <a:ext cx="3978442" cy="4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Экшен</a:t>
            </a:r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-камера </a:t>
            </a:r>
            <a:r>
              <a:rPr lang="en-US" b="1" spc="100" dirty="0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Go-Pro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8541" y="4471842"/>
            <a:ext cx="4584573" cy="4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 err="1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Квадрокоптер</a:t>
            </a:r>
            <a:r>
              <a:rPr lang="ru-RU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 </a:t>
            </a:r>
            <a:r>
              <a:rPr lang="en-US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Phantom </a:t>
            </a:r>
            <a:br>
              <a:rPr lang="en-US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</a:br>
            <a:r>
              <a:rPr lang="ru-RU" sz="1600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и другими классами оборудования</a:t>
            </a:r>
            <a:endParaRPr lang="ru-RU" b="1" spc="100" dirty="0">
              <a:solidFill>
                <a:schemeClr val="bg1"/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8541" y="5078051"/>
            <a:ext cx="4902299" cy="4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Осветительное студийное оборудование</a:t>
            </a:r>
            <a:endParaRPr lang="en-US" b="1" spc="100" dirty="0">
              <a:solidFill>
                <a:schemeClr val="accent4">
                  <a:lumMod val="75000"/>
                </a:schemeClr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8544" y="6137098"/>
            <a:ext cx="4902298" cy="4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Графический планшет, ЖК-панели, интерактивная трибуна и </a:t>
            </a:r>
            <a:r>
              <a:rPr lang="ru-RU" b="1" spc="100" dirty="0" err="1">
                <a:solidFill>
                  <a:schemeClr val="accent4">
                    <a:lumMod val="75000"/>
                  </a:schemeClr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видеостена</a:t>
            </a:r>
            <a:endParaRPr lang="ru-RU" b="1" spc="100" dirty="0">
              <a:solidFill>
                <a:schemeClr val="accent4">
                  <a:lumMod val="75000"/>
                </a:schemeClr>
              </a:solidFill>
              <a:latin typeface="Shruti" panose="020B0502040204020203" pitchFamily="34" charset="0"/>
              <a:cs typeface="Shruti" panose="020B0502040204020203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6877" y="1846661"/>
            <a:ext cx="2662996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8541" y="1913257"/>
            <a:ext cx="6045302" cy="669732"/>
          </a:xfrm>
          <a:prstGeom prst="rect">
            <a:avLst/>
          </a:prstGeom>
          <a:gradFill>
            <a:gsLst>
              <a:gs pos="51000">
                <a:schemeClr val="bg1">
                  <a:lumMod val="95000"/>
                  <a:alpha val="37000"/>
                </a:schemeClr>
              </a:gs>
              <a:gs pos="100000">
                <a:srgbClr val="7A68C3">
                  <a:alpha val="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 РАБОТАТЬ </a:t>
            </a:r>
            <a:br>
              <a:rPr lang="ru-RU" sz="1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 техническими средствами:</a:t>
            </a:r>
            <a:endParaRPr lang="ru-RU" sz="1600" b="1" i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олилиния 46"/>
          <p:cNvSpPr>
            <a:spLocks/>
          </p:cNvSpPr>
          <p:nvPr/>
        </p:nvSpPr>
        <p:spPr>
          <a:xfrm>
            <a:off x="5747657" y="0"/>
            <a:ext cx="7929678" cy="6858000"/>
          </a:xfrm>
          <a:custGeom>
            <a:avLst/>
            <a:gdLst>
              <a:gd name="connsiteX0" fmla="*/ 859339 w 9024903"/>
              <a:gd name="connsiteY0" fmla="*/ 2 h 4447676"/>
              <a:gd name="connsiteX1" fmla="*/ 3437357 w 9024903"/>
              <a:gd name="connsiteY1" fmla="*/ 2 h 4447676"/>
              <a:gd name="connsiteX2" fmla="*/ 2578018 w 9024903"/>
              <a:gd name="connsiteY2" fmla="*/ 4447676 h 4447676"/>
              <a:gd name="connsiteX3" fmla="*/ 0 w 9024903"/>
              <a:gd name="connsiteY3" fmla="*/ 4447676 h 4447676"/>
              <a:gd name="connsiteX4" fmla="*/ 6446885 w 9024903"/>
              <a:gd name="connsiteY4" fmla="*/ 2 h 4447676"/>
              <a:gd name="connsiteX5" fmla="*/ 9024903 w 9024903"/>
              <a:gd name="connsiteY5" fmla="*/ 2 h 4447676"/>
              <a:gd name="connsiteX6" fmla="*/ 8165564 w 9024903"/>
              <a:gd name="connsiteY6" fmla="*/ 4447676 h 4447676"/>
              <a:gd name="connsiteX7" fmla="*/ 5587546 w 9024903"/>
              <a:gd name="connsiteY7" fmla="*/ 4447676 h 4447676"/>
              <a:gd name="connsiteX8" fmla="*/ 3653112 w 9024903"/>
              <a:gd name="connsiteY8" fmla="*/ 0 h 4447676"/>
              <a:gd name="connsiteX9" fmla="*/ 6231130 w 9024903"/>
              <a:gd name="connsiteY9" fmla="*/ 0 h 4447676"/>
              <a:gd name="connsiteX10" fmla="*/ 5371791 w 9024903"/>
              <a:gd name="connsiteY10" fmla="*/ 4447674 h 4447676"/>
              <a:gd name="connsiteX11" fmla="*/ 2793773 w 9024903"/>
              <a:gd name="connsiteY11" fmla="*/ 4447674 h 444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4903" h="4447676">
                <a:moveTo>
                  <a:pt x="859339" y="2"/>
                </a:moveTo>
                <a:lnTo>
                  <a:pt x="3437357" y="2"/>
                </a:lnTo>
                <a:lnTo>
                  <a:pt x="2578018" y="4447676"/>
                </a:lnTo>
                <a:lnTo>
                  <a:pt x="0" y="4447676"/>
                </a:lnTo>
                <a:close/>
                <a:moveTo>
                  <a:pt x="6446885" y="2"/>
                </a:moveTo>
                <a:lnTo>
                  <a:pt x="9024903" y="2"/>
                </a:lnTo>
                <a:lnTo>
                  <a:pt x="8165564" y="4447676"/>
                </a:lnTo>
                <a:lnTo>
                  <a:pt x="5587546" y="4447676"/>
                </a:lnTo>
                <a:close/>
                <a:moveTo>
                  <a:pt x="3653112" y="0"/>
                </a:moveTo>
                <a:lnTo>
                  <a:pt x="6231130" y="0"/>
                </a:lnTo>
                <a:lnTo>
                  <a:pt x="5371791" y="4447674"/>
                </a:lnTo>
                <a:lnTo>
                  <a:pt x="2793773" y="4447674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88900" dir="2700000" algn="tl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8543" y="5584979"/>
            <a:ext cx="5653413" cy="497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spc="100" dirty="0">
                <a:solidFill>
                  <a:schemeClr val="bg1"/>
                </a:solidFill>
                <a:latin typeface="Shruti" panose="020B0502040204020203" pitchFamily="34" charset="0"/>
                <a:cs typeface="Shruti" panose="020B0502040204020203" pitchFamily="34" charset="0"/>
              </a:rPr>
              <a:t>Современная техника оперативной полиграфии</a:t>
            </a:r>
          </a:p>
        </p:txBody>
      </p:sp>
    </p:spTree>
    <p:extLst>
      <p:ext uri="{BB962C8B-B14F-4D97-AF65-F5344CB8AC3E}">
        <p14:creationId xmlns="" xmlns:p14="http://schemas.microsoft.com/office/powerpoint/2010/main" val="35458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29719" name="think-cell Slide" r:id="rId4" imgW="360" imgH="360" progId="">
              <p:embed/>
            </p:oleObj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1094014" y="862513"/>
            <a:ext cx="10794332" cy="812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9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обучения в Военном университете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094014" y="1674645"/>
            <a:ext cx="10238015" cy="47218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300" i="1" dirty="0" smtClean="0"/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3000" b="1" spc="110" dirty="0" smtClean="0">
                <a:solidFill>
                  <a:srgbClr val="0097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2-м курсе </a:t>
            </a:r>
            <a:r>
              <a:rPr lang="ru-RU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курсантами подписывается контракт </a:t>
            </a:r>
            <a:r>
              <a:rPr lang="en-US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прохождение военной службы на период обучения </a:t>
            </a:r>
            <a:r>
              <a:rPr lang="en-US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5 лет после окончания военного учебного заведения</a:t>
            </a:r>
          </a:p>
          <a:p>
            <a:pPr marL="0" indent="0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en-US" sz="3000" b="1" spc="110" dirty="0">
                <a:solidFill>
                  <a:srgbClr val="0097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3000" b="1" spc="110" dirty="0">
                <a:solidFill>
                  <a:srgbClr val="0097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-го курса </a:t>
            </a:r>
            <a:r>
              <a:rPr lang="ru-RU" sz="30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(при выполнении требований </a:t>
            </a:r>
            <a:r>
              <a:rPr lang="ru-RU" sz="30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Военного </a:t>
            </a:r>
            <a:r>
              <a:rPr lang="ru-RU" sz="30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университета) женатым военнослужащим разрешено проживание с семьей за пределами военного городка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55861" y="130629"/>
            <a:ext cx="11854543" cy="6515100"/>
          </a:xfrm>
          <a:custGeom>
            <a:avLst/>
            <a:gdLst>
              <a:gd name="connsiteX0" fmla="*/ 326572 w 11854543"/>
              <a:gd name="connsiteY0" fmla="*/ 293914 h 6515100"/>
              <a:gd name="connsiteX1" fmla="*/ 326572 w 11854543"/>
              <a:gd name="connsiteY1" fmla="*/ 6237514 h 6515100"/>
              <a:gd name="connsiteX2" fmla="*/ 11576956 w 11854543"/>
              <a:gd name="connsiteY2" fmla="*/ 6237514 h 6515100"/>
              <a:gd name="connsiteX3" fmla="*/ 11576956 w 11854543"/>
              <a:gd name="connsiteY3" fmla="*/ 293914 h 6515100"/>
              <a:gd name="connsiteX4" fmla="*/ 0 w 11854543"/>
              <a:gd name="connsiteY4" fmla="*/ 0 h 6515100"/>
              <a:gd name="connsiteX5" fmla="*/ 11854543 w 11854543"/>
              <a:gd name="connsiteY5" fmla="*/ 0 h 6515100"/>
              <a:gd name="connsiteX6" fmla="*/ 11854543 w 11854543"/>
              <a:gd name="connsiteY6" fmla="*/ 6515100 h 6515100"/>
              <a:gd name="connsiteX7" fmla="*/ 0 w 11854543"/>
              <a:gd name="connsiteY7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543" h="6515100">
                <a:moveTo>
                  <a:pt x="326572" y="293914"/>
                </a:moveTo>
                <a:lnTo>
                  <a:pt x="326572" y="6237514"/>
                </a:lnTo>
                <a:lnTo>
                  <a:pt x="11576956" y="6237514"/>
                </a:lnTo>
                <a:lnTo>
                  <a:pt x="11576956" y="293914"/>
                </a:lnTo>
                <a:close/>
                <a:moveTo>
                  <a:pt x="0" y="0"/>
                </a:moveTo>
                <a:lnTo>
                  <a:pt x="11854543" y="0"/>
                </a:lnTo>
                <a:lnTo>
                  <a:pt x="11854543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0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30742" name="think-cell Slide" r:id="rId4" imgW="360" imgH="360" progId="">
              <p:embed/>
            </p:oleObj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1216072" y="862513"/>
            <a:ext cx="10794332" cy="812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9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обучения в Военном университете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094014" y="1674645"/>
            <a:ext cx="10515599" cy="44442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300" i="1" dirty="0" smtClean="0"/>
              <a:t>   </a:t>
            </a: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Курсанты </a:t>
            </a:r>
            <a: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по специальности </a:t>
            </a:r>
            <a:r>
              <a:rPr lang="ru-RU" b="1" spc="130" dirty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«Военная журналистика» </a:t>
            </a:r>
            <a:r>
              <a:rPr lang="en-US" b="1" spc="130" dirty="0" smtClean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b="1" spc="130" dirty="0" smtClean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активно </a:t>
            </a:r>
            <a: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привлекаются к университетской жизни: </a:t>
            </a:r>
            <a:b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участвуют в информационном сопровождении приемов официальных делегаций, делают фоторепортажи, </a:t>
            </a: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отвечают </a:t>
            </a:r>
            <a:r>
              <a:rPr lang="en-US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за </a:t>
            </a:r>
            <a: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выпуск университетской газеты, </a:t>
            </a: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издают </a:t>
            </a:r>
            <a: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радиогазету, </a:t>
            </a: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участвуют </a:t>
            </a:r>
            <a: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в научных </a:t>
            </a: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разработках </a:t>
            </a:r>
            <a: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в области </a:t>
            </a: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информационного обеспечения военной деятельности и связей </a:t>
            </a:r>
            <a:r>
              <a:rPr lang="ru-RU" spc="13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pc="13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общественностью</a:t>
            </a:r>
            <a:endParaRPr lang="en-US" spc="130" dirty="0" smtClean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spc="110" dirty="0" smtClean="0"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ru-RU" spc="11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Обучение </a:t>
            </a:r>
            <a:r>
              <a:rPr lang="ru-RU" spc="11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сопровождается посещением крупнейших </a:t>
            </a:r>
            <a:r>
              <a:rPr lang="en-US" spc="11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pc="11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pc="11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СМИ</a:t>
            </a:r>
            <a:r>
              <a:rPr lang="ru-RU" spc="11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, расположенных в Москве: </a:t>
            </a:r>
            <a:r>
              <a:rPr lang="ru-RU" spc="110" dirty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ТАСС, МИА Россия Сегодня, </a:t>
            </a:r>
            <a:r>
              <a:rPr lang="en-US" spc="110" dirty="0" smtClean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pc="110" dirty="0" smtClean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pc="110" dirty="0" smtClean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РИА </a:t>
            </a:r>
            <a:r>
              <a:rPr lang="ru-RU" spc="110" dirty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Новости, ВГТРК, ТРК «Звезда», </a:t>
            </a:r>
            <a:r>
              <a:rPr lang="ru-RU" spc="110" dirty="0" smtClean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pc="110" dirty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Красная звезда</a:t>
            </a:r>
            <a:r>
              <a:rPr lang="ru-RU" spc="110" dirty="0" smtClean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», «</a:t>
            </a:r>
            <a:r>
              <a:rPr lang="ru-RU" spc="110" dirty="0">
                <a:solidFill>
                  <a:srgbClr val="009788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Известия», «АиФ», «КП»</a:t>
            </a:r>
            <a:r>
              <a:rPr lang="ru-RU" spc="110" dirty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 и др.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55861" y="146958"/>
            <a:ext cx="11854543" cy="6515100"/>
          </a:xfrm>
          <a:custGeom>
            <a:avLst/>
            <a:gdLst>
              <a:gd name="connsiteX0" fmla="*/ 326572 w 11854543"/>
              <a:gd name="connsiteY0" fmla="*/ 293914 h 6515100"/>
              <a:gd name="connsiteX1" fmla="*/ 326572 w 11854543"/>
              <a:gd name="connsiteY1" fmla="*/ 6237514 h 6515100"/>
              <a:gd name="connsiteX2" fmla="*/ 11576956 w 11854543"/>
              <a:gd name="connsiteY2" fmla="*/ 6237514 h 6515100"/>
              <a:gd name="connsiteX3" fmla="*/ 11576956 w 11854543"/>
              <a:gd name="connsiteY3" fmla="*/ 293914 h 6515100"/>
              <a:gd name="connsiteX4" fmla="*/ 0 w 11854543"/>
              <a:gd name="connsiteY4" fmla="*/ 0 h 6515100"/>
              <a:gd name="connsiteX5" fmla="*/ 11854543 w 11854543"/>
              <a:gd name="connsiteY5" fmla="*/ 0 h 6515100"/>
              <a:gd name="connsiteX6" fmla="*/ 11854543 w 11854543"/>
              <a:gd name="connsiteY6" fmla="*/ 6515100 h 6515100"/>
              <a:gd name="connsiteX7" fmla="*/ 0 w 11854543"/>
              <a:gd name="connsiteY7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543" h="6515100">
                <a:moveTo>
                  <a:pt x="326572" y="293914"/>
                </a:moveTo>
                <a:lnTo>
                  <a:pt x="326572" y="6237514"/>
                </a:lnTo>
                <a:lnTo>
                  <a:pt x="11576956" y="6237514"/>
                </a:lnTo>
                <a:lnTo>
                  <a:pt x="11576956" y="293914"/>
                </a:lnTo>
                <a:close/>
                <a:moveTo>
                  <a:pt x="0" y="0"/>
                </a:moveTo>
                <a:lnTo>
                  <a:pt x="11854543" y="0"/>
                </a:lnTo>
                <a:lnTo>
                  <a:pt x="11854543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0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31764" name="think-cell Slide" r:id="rId5" imgW="360" imgH="360" progId="">
              <p:embed/>
            </p:oleObj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1094014" y="862513"/>
            <a:ext cx="10794332" cy="812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9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Военного университета</a:t>
            </a:r>
            <a:endParaRPr lang="ru-RU" sz="3200" b="1" dirty="0" smtClean="0">
              <a:solidFill>
                <a:srgbClr val="0097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094014" y="1397060"/>
            <a:ext cx="10548257" cy="472185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300" i="1" dirty="0" smtClean="0"/>
              <a:t>   </a:t>
            </a:r>
          </a:p>
          <a:p>
            <a:pPr marL="0" indent="0">
              <a:buNone/>
            </a:pPr>
            <a:r>
              <a:rPr lang="ru-RU" i="1" dirty="0"/>
              <a:t>Выпускник получает: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spc="110" dirty="0">
                <a:solidFill>
                  <a:srgbClr val="0097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Государственный диплом РФ </a:t>
            </a:r>
            <a:r>
              <a:rPr lang="ru-RU" sz="26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 окончании </a:t>
            </a:r>
            <a:r>
              <a:rPr lang="ru-RU" sz="26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высшего учебного заведения </a:t>
            </a:r>
            <a:r>
              <a:rPr lang="ru-RU" sz="26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(высшее образование, «специалитет») </a:t>
            </a:r>
            <a:endParaRPr lang="en-US" sz="2600" spc="11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</a:t>
            </a:r>
            <a:r>
              <a:rPr lang="ru-RU" sz="26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специальности «Военная журналистика</a:t>
            </a:r>
            <a:r>
              <a:rPr lang="ru-RU" sz="26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(ВУС 808000)</a:t>
            </a:r>
            <a:endParaRPr lang="en-US" sz="2600" spc="11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6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0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30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3000" spc="11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spc="110" dirty="0">
                <a:solidFill>
                  <a:srgbClr val="00978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Гарантированное трудоустройство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/>
              <a:t>Выпускнику присваивается:</a:t>
            </a:r>
          </a:p>
          <a:p>
            <a:pPr marL="0" indent="0">
              <a:buNone/>
            </a:pPr>
            <a:endParaRPr lang="ru-RU" sz="700" dirty="0"/>
          </a:p>
          <a:p>
            <a:pPr marL="0" indent="0">
              <a:buNone/>
            </a:pPr>
            <a:r>
              <a:rPr lang="ru-RU" sz="26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Воинское звание – «лейтенант»</a:t>
            </a:r>
          </a:p>
          <a:p>
            <a:pPr marL="0" indent="0">
              <a:buNone/>
            </a:pPr>
            <a:r>
              <a:rPr lang="ru-RU" sz="26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Квалификация </a:t>
            </a:r>
            <a:r>
              <a:rPr lang="ru-RU" sz="2600" spc="11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2600" spc="11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«журналист»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2190" y="163286"/>
            <a:ext cx="11854543" cy="6515100"/>
          </a:xfrm>
          <a:custGeom>
            <a:avLst/>
            <a:gdLst>
              <a:gd name="connsiteX0" fmla="*/ 326572 w 11854543"/>
              <a:gd name="connsiteY0" fmla="*/ 293914 h 6515100"/>
              <a:gd name="connsiteX1" fmla="*/ 326572 w 11854543"/>
              <a:gd name="connsiteY1" fmla="*/ 6237514 h 6515100"/>
              <a:gd name="connsiteX2" fmla="*/ 11576956 w 11854543"/>
              <a:gd name="connsiteY2" fmla="*/ 6237514 h 6515100"/>
              <a:gd name="connsiteX3" fmla="*/ 11576956 w 11854543"/>
              <a:gd name="connsiteY3" fmla="*/ 293914 h 6515100"/>
              <a:gd name="connsiteX4" fmla="*/ 0 w 11854543"/>
              <a:gd name="connsiteY4" fmla="*/ 0 h 6515100"/>
              <a:gd name="connsiteX5" fmla="*/ 11854543 w 11854543"/>
              <a:gd name="connsiteY5" fmla="*/ 0 h 6515100"/>
              <a:gd name="connsiteX6" fmla="*/ 11854543 w 11854543"/>
              <a:gd name="connsiteY6" fmla="*/ 6515100 h 6515100"/>
              <a:gd name="connsiteX7" fmla="*/ 0 w 11854543"/>
              <a:gd name="connsiteY7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543" h="6515100">
                <a:moveTo>
                  <a:pt x="326572" y="293914"/>
                </a:moveTo>
                <a:lnTo>
                  <a:pt x="326572" y="6237514"/>
                </a:lnTo>
                <a:lnTo>
                  <a:pt x="11576956" y="6237514"/>
                </a:lnTo>
                <a:lnTo>
                  <a:pt x="11576956" y="293914"/>
                </a:lnTo>
                <a:close/>
                <a:moveTo>
                  <a:pt x="0" y="0"/>
                </a:moveTo>
                <a:lnTo>
                  <a:pt x="11854543" y="0"/>
                </a:lnTo>
                <a:lnTo>
                  <a:pt x="11854543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9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500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>
          <a:xfrm>
            <a:off x="0" y="0"/>
            <a:ext cx="12192000" cy="6874331"/>
          </a:xfrm>
          <a:prstGeom prst="rect">
            <a:avLst/>
          </a:prstGeom>
          <a:gradFill>
            <a:gsLst>
              <a:gs pos="0">
                <a:srgbClr val="673BB7">
                  <a:alpha val="80000"/>
                </a:srgbClr>
              </a:gs>
              <a:gs pos="100000">
                <a:srgbClr val="0E47A1">
                  <a:alpha val="80000"/>
                </a:srgbClr>
              </a:gs>
            </a:gsLst>
            <a:lin ang="7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32787" name="think-cell Slide" r:id="rId4" imgW="360" imgH="360" progId="">
              <p:embed/>
            </p:oleObj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1176647" y="2774407"/>
            <a:ext cx="10515599" cy="12928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стать востребованным специалистом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принести пользу своему Отечеству!!!</a:t>
            </a:r>
            <a:endPara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094014" y="1397060"/>
            <a:ext cx="10515599" cy="47218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300" i="1" dirty="0" smtClean="0"/>
              <a:t>   </a:t>
            </a:r>
          </a:p>
          <a:p>
            <a:pPr marL="0" indent="0" algn="ctr">
              <a:buNone/>
            </a:pPr>
            <a:endParaRPr lang="ru-RU" sz="2400" i="1" dirty="0" smtClean="0"/>
          </a:p>
          <a:p>
            <a:pPr marL="0" indent="0" algn="ctr">
              <a:buNone/>
            </a:pPr>
            <a:endParaRPr lang="ru-RU" sz="2400" i="1" dirty="0"/>
          </a:p>
          <a:p>
            <a:pPr marL="0" indent="0" algn="ctr">
              <a:buNone/>
            </a:pPr>
            <a:endParaRPr lang="ru-RU" sz="2400" i="1" dirty="0" smtClean="0"/>
          </a:p>
          <a:p>
            <a:pPr marL="0" indent="0" algn="ctr">
              <a:buNone/>
            </a:pPr>
            <a:endParaRPr lang="ru-RU" sz="2400" i="1" dirty="0"/>
          </a:p>
        </p:txBody>
      </p:sp>
      <p:sp>
        <p:nvSpPr>
          <p:cNvPr id="8" name="Полилиния 7"/>
          <p:cNvSpPr/>
          <p:nvPr/>
        </p:nvSpPr>
        <p:spPr>
          <a:xfrm>
            <a:off x="172190" y="163286"/>
            <a:ext cx="11854543" cy="6515100"/>
          </a:xfrm>
          <a:custGeom>
            <a:avLst/>
            <a:gdLst>
              <a:gd name="connsiteX0" fmla="*/ 326572 w 11854543"/>
              <a:gd name="connsiteY0" fmla="*/ 293914 h 6515100"/>
              <a:gd name="connsiteX1" fmla="*/ 326572 w 11854543"/>
              <a:gd name="connsiteY1" fmla="*/ 6237514 h 6515100"/>
              <a:gd name="connsiteX2" fmla="*/ 11576956 w 11854543"/>
              <a:gd name="connsiteY2" fmla="*/ 6237514 h 6515100"/>
              <a:gd name="connsiteX3" fmla="*/ 11576956 w 11854543"/>
              <a:gd name="connsiteY3" fmla="*/ 293914 h 6515100"/>
              <a:gd name="connsiteX4" fmla="*/ 0 w 11854543"/>
              <a:gd name="connsiteY4" fmla="*/ 0 h 6515100"/>
              <a:gd name="connsiteX5" fmla="*/ 11854543 w 11854543"/>
              <a:gd name="connsiteY5" fmla="*/ 0 h 6515100"/>
              <a:gd name="connsiteX6" fmla="*/ 11854543 w 11854543"/>
              <a:gd name="connsiteY6" fmla="*/ 6515100 h 6515100"/>
              <a:gd name="connsiteX7" fmla="*/ 0 w 11854543"/>
              <a:gd name="connsiteY7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543" h="6515100">
                <a:moveTo>
                  <a:pt x="326572" y="293914"/>
                </a:moveTo>
                <a:lnTo>
                  <a:pt x="326572" y="6237514"/>
                </a:lnTo>
                <a:lnTo>
                  <a:pt x="11576956" y="6237514"/>
                </a:lnTo>
                <a:lnTo>
                  <a:pt x="11576956" y="293914"/>
                </a:lnTo>
                <a:close/>
                <a:moveTo>
                  <a:pt x="0" y="0"/>
                </a:moveTo>
                <a:lnTo>
                  <a:pt x="11854543" y="0"/>
                </a:lnTo>
                <a:lnTo>
                  <a:pt x="11854543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24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6638" cy="685800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4">
              <a:solidFill>
                <a:schemeClr val="bg1"/>
              </a:solidFill>
              <a:latin typeface="Arial" panose="020B0604020202020204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053" y="-4368"/>
            <a:ext cx="10261585" cy="6862368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26663" name="think-cell Slide" r:id="rId5" imgW="360" imgH="360" progId="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947058" y="1718163"/>
            <a:ext cx="4457700" cy="3412671"/>
          </a:xfrm>
          <a:prstGeom prst="rect">
            <a:avLst/>
          </a:prstGeom>
          <a:solidFill>
            <a:srgbClr val="00BBD4"/>
          </a:solidFill>
          <a:ln>
            <a:noFill/>
          </a:ln>
          <a:effectLst>
            <a:outerShdw blurRad="203200" dist="38100" dir="2700000" algn="tl" rotWithShape="0">
              <a:srgbClr val="00BBD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https://vumo.mil.ru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ps-ak@mil.ru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9147" y="328403"/>
            <a:ext cx="7968343" cy="1061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3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977" y="506108"/>
            <a:ext cx="11234600" cy="879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859" tIns="53430" rIns="106859" bIns="534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gradFill>
                  <a:gsLst>
                    <a:gs pos="97000">
                      <a:srgbClr val="00BBD4"/>
                    </a:gs>
                    <a:gs pos="0">
                      <a:srgbClr val="673BB7"/>
                    </a:gs>
                  </a:gsLst>
                  <a:lin ang="48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КТО МОЖЕТ ПОСТУПИТЬ В ВОЕННЫЙ УНИВЕРСИТЕТ </a:t>
            </a:r>
          </a:p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gradFill>
                  <a:gsLst>
                    <a:gs pos="97000">
                      <a:srgbClr val="00BBD4"/>
                    </a:gs>
                    <a:gs pos="0">
                      <a:srgbClr val="673BB7"/>
                    </a:gs>
                  </a:gsLst>
                  <a:lin ang="48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«ВОЕННУЮ ЖУРНАЛИСТИКУ»?</a:t>
            </a:r>
          </a:p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55861" y="114300"/>
            <a:ext cx="11854543" cy="6515100"/>
          </a:xfrm>
          <a:custGeom>
            <a:avLst/>
            <a:gdLst>
              <a:gd name="connsiteX0" fmla="*/ 326572 w 11854543"/>
              <a:gd name="connsiteY0" fmla="*/ 293914 h 6515100"/>
              <a:gd name="connsiteX1" fmla="*/ 326572 w 11854543"/>
              <a:gd name="connsiteY1" fmla="*/ 6237514 h 6515100"/>
              <a:gd name="connsiteX2" fmla="*/ 11576956 w 11854543"/>
              <a:gd name="connsiteY2" fmla="*/ 6237514 h 6515100"/>
              <a:gd name="connsiteX3" fmla="*/ 11576956 w 11854543"/>
              <a:gd name="connsiteY3" fmla="*/ 293914 h 6515100"/>
              <a:gd name="connsiteX4" fmla="*/ 0 w 11854543"/>
              <a:gd name="connsiteY4" fmla="*/ 0 h 6515100"/>
              <a:gd name="connsiteX5" fmla="*/ 11854543 w 11854543"/>
              <a:gd name="connsiteY5" fmla="*/ 0 h 6515100"/>
              <a:gd name="connsiteX6" fmla="*/ 11854543 w 11854543"/>
              <a:gd name="connsiteY6" fmla="*/ 6515100 h 6515100"/>
              <a:gd name="connsiteX7" fmla="*/ 0 w 11854543"/>
              <a:gd name="connsiteY7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543" h="6515100">
                <a:moveTo>
                  <a:pt x="326572" y="293914"/>
                </a:moveTo>
                <a:lnTo>
                  <a:pt x="326572" y="6237514"/>
                </a:lnTo>
                <a:lnTo>
                  <a:pt x="11576956" y="6237514"/>
                </a:lnTo>
                <a:lnTo>
                  <a:pt x="11576956" y="293914"/>
                </a:lnTo>
                <a:close/>
                <a:moveTo>
                  <a:pt x="0" y="0"/>
                </a:moveTo>
                <a:lnTo>
                  <a:pt x="11854543" y="0"/>
                </a:lnTo>
                <a:lnTo>
                  <a:pt x="11854543" y="6515100"/>
                </a:lnTo>
                <a:lnTo>
                  <a:pt x="0" y="6515100"/>
                </a:lnTo>
                <a:close/>
              </a:path>
            </a:pathLst>
          </a:custGeom>
          <a:gradFill>
            <a:gsLst>
              <a:gs pos="97000">
                <a:srgbClr val="00BBD4"/>
              </a:gs>
              <a:gs pos="0">
                <a:srgbClr val="673BB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9419" y="1777177"/>
            <a:ext cx="10123715" cy="4158104"/>
          </a:xfrm>
          <a:prstGeom prst="rect">
            <a:avLst/>
          </a:prstGeom>
          <a:gradFill>
            <a:gsLst>
              <a:gs pos="87000">
                <a:srgbClr val="00BBD4"/>
              </a:gs>
              <a:gs pos="0">
                <a:srgbClr val="673BB7"/>
              </a:gs>
            </a:gsLst>
            <a:lin ang="4800000" scaled="0"/>
          </a:gradFill>
          <a:ln w="34925" cmpd="tri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endParaRPr lang="en-US" sz="2400" i="1" dirty="0" smtClean="0"/>
          </a:p>
          <a:p>
            <a:pPr marL="540000"/>
            <a:r>
              <a:rPr lang="ru-RU" sz="2400" i="1" dirty="0" smtClean="0"/>
              <a:t>Граждане РФ </a:t>
            </a:r>
            <a:r>
              <a:rPr lang="ru-RU" sz="2400" i="1" u="sng" dirty="0" smtClean="0"/>
              <a:t>мужского пола</a:t>
            </a:r>
            <a:r>
              <a:rPr lang="ru-RU" sz="2400" i="1" dirty="0" smtClean="0"/>
              <a:t>, имеющие среднее образование:</a:t>
            </a:r>
          </a:p>
          <a:p>
            <a:pPr marL="540000"/>
            <a:endParaRPr lang="ru-RU" sz="2400" i="1" dirty="0" smtClean="0"/>
          </a:p>
          <a:p>
            <a:pPr marL="540000"/>
            <a:r>
              <a:rPr lang="ru-RU" sz="2400" i="1" dirty="0" smtClean="0"/>
              <a:t>возрастом </a:t>
            </a:r>
            <a:r>
              <a:rPr lang="ru-RU" sz="2400" i="1" dirty="0"/>
              <a:t>от </a:t>
            </a:r>
            <a:r>
              <a:rPr lang="ru-RU" sz="2400" b="1" i="1" dirty="0"/>
              <a:t>16 до 22</a:t>
            </a:r>
            <a:r>
              <a:rPr lang="ru-RU" sz="2400" i="1" dirty="0"/>
              <a:t> </a:t>
            </a:r>
            <a:r>
              <a:rPr lang="ru-RU" sz="2400" i="1" dirty="0" smtClean="0"/>
              <a:t>лет (для не </a:t>
            </a:r>
            <a:r>
              <a:rPr lang="ru-RU" sz="2400" i="1" dirty="0"/>
              <a:t>проходивших военную </a:t>
            </a:r>
            <a:r>
              <a:rPr lang="ru-RU" sz="2400" i="1" dirty="0" smtClean="0"/>
              <a:t>службу)</a:t>
            </a:r>
            <a:endParaRPr lang="ru-RU" sz="2400" i="1" dirty="0"/>
          </a:p>
          <a:p>
            <a:pPr marL="540000"/>
            <a:endParaRPr lang="ru-RU" sz="2400" i="1" dirty="0" smtClean="0"/>
          </a:p>
          <a:p>
            <a:pPr marL="540000"/>
            <a:r>
              <a:rPr lang="ru-RU" sz="2400" i="1" dirty="0" smtClean="0"/>
              <a:t>возрастом </a:t>
            </a:r>
            <a:r>
              <a:rPr lang="ru-RU" sz="2400" b="1" i="1" dirty="0" smtClean="0"/>
              <a:t>до 24</a:t>
            </a:r>
            <a:r>
              <a:rPr lang="ru-RU" sz="2400" i="1" dirty="0"/>
              <a:t> лет </a:t>
            </a:r>
            <a:r>
              <a:rPr lang="ru-RU" sz="2400" i="1" dirty="0" smtClean="0"/>
              <a:t>(для прошедших </a:t>
            </a:r>
            <a:r>
              <a:rPr lang="ru-RU" sz="2400" i="1" dirty="0"/>
              <a:t>военную службу,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и </a:t>
            </a:r>
            <a:r>
              <a:rPr lang="ru-RU" sz="2400" i="1" dirty="0"/>
              <a:t>военнослужащих, проходящих военную службу по </a:t>
            </a:r>
            <a:r>
              <a:rPr lang="ru-RU" sz="2400" i="1" dirty="0" smtClean="0"/>
              <a:t>призыву)</a:t>
            </a:r>
            <a:endParaRPr lang="ru-RU" sz="2400" i="1" dirty="0"/>
          </a:p>
          <a:p>
            <a:pPr marL="540000"/>
            <a:endParaRPr lang="ru-RU" sz="2400" i="1" dirty="0" smtClean="0"/>
          </a:p>
          <a:p>
            <a:pPr marL="540000"/>
            <a:r>
              <a:rPr lang="ru-RU" sz="2400" i="1" dirty="0"/>
              <a:t>возрастом </a:t>
            </a:r>
            <a:r>
              <a:rPr lang="ru-RU" sz="2400" b="1" i="1" dirty="0"/>
              <a:t>до </a:t>
            </a:r>
            <a:r>
              <a:rPr lang="ru-RU" sz="2400" b="1" i="1" dirty="0" smtClean="0"/>
              <a:t>27</a:t>
            </a:r>
            <a:r>
              <a:rPr lang="ru-RU" sz="2400" i="1" dirty="0"/>
              <a:t> лет </a:t>
            </a:r>
            <a:r>
              <a:rPr lang="ru-RU" sz="2400" i="1" dirty="0" smtClean="0"/>
              <a:t>(для военнослужащих</a:t>
            </a:r>
            <a:r>
              <a:rPr lang="ru-RU" sz="2400" i="1" dirty="0"/>
              <a:t>, проходящих военную службу по контракту (кроме </a:t>
            </a:r>
            <a:r>
              <a:rPr lang="ru-RU" sz="2400" i="1" dirty="0" smtClean="0"/>
              <a:t>офицеров)</a:t>
            </a:r>
          </a:p>
          <a:p>
            <a:endParaRPr lang="ru-RU" i="1" dirty="0"/>
          </a:p>
          <a:p>
            <a:r>
              <a:rPr lang="ru-RU" dirty="0" smtClean="0"/>
              <a:t>  * Возраст </a:t>
            </a:r>
            <a:r>
              <a:rPr lang="ru-RU" dirty="0"/>
              <a:t>поступающих на учёбу лиц определяется по состоянию </a:t>
            </a:r>
            <a:r>
              <a:rPr lang="ru-RU" i="1" u="sng" dirty="0"/>
              <a:t>на 1 августа</a:t>
            </a:r>
            <a:r>
              <a:rPr lang="ru-RU" dirty="0"/>
              <a:t> года </a:t>
            </a:r>
            <a:r>
              <a:rPr lang="ru-RU" dirty="0" smtClean="0"/>
              <a:t>поступления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4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977" y="273082"/>
            <a:ext cx="11234600" cy="879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859" tIns="53430" rIns="106859" bIns="534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ПОСТУПИТЬ В ВОЕННЫЙ УНИВЕРСИТЕТ </a:t>
            </a:r>
          </a:p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«ВОЕННУЮ ЖУРНАЛИСТИКУ»?</a:t>
            </a:r>
          </a:p>
          <a:p>
            <a:pPr algn="ctr"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выпускников школ и суворовских (нахимовских) военных училищ, кадетских корпусов и пр.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40726" y="1876439"/>
            <a:ext cx="110551" cy="498156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357" tIns="53430" rIns="106859" bIns="534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endParaRPr lang="ru-RU" sz="15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95897" y="1366186"/>
            <a:ext cx="600206" cy="59819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ru-R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5292" y="2448942"/>
            <a:ext cx="3369666" cy="1006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февраля 2020 г.</a:t>
            </a:r>
            <a:r>
              <a:rPr lang="ru-RU" sz="1871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71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предметы ЕГЭ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порно готовиться к ним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9526" y="4127429"/>
            <a:ext cx="2984888" cy="110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</a:p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6950" y="4219730"/>
            <a:ext cx="3666982" cy="1013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7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апреля 2020 </a:t>
            </a:r>
            <a:r>
              <a:rPr lang="ru-RU" sz="1871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7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71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71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заявление в военкомат своей области (края)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месту регистрации </a:t>
            </a:r>
            <a:endParaRPr lang="ru-RU" sz="14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69025" fontAlgn="base">
              <a:defRPr/>
            </a:pPr>
            <a:r>
              <a:rPr lang="ru-RU" sz="1200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И Л И</a:t>
            </a:r>
          </a:p>
          <a:p>
            <a:pPr defTabSz="1069025" fontAlgn="base">
              <a:spcAft>
                <a:spcPts val="701"/>
              </a:spcAft>
              <a:defRPr/>
            </a:pP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рапорт на имя  начальника училища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95896" y="2601926"/>
            <a:ext cx="472995" cy="344627"/>
            <a:chOff x="4955076" y="2225490"/>
            <a:chExt cx="404564" cy="294768"/>
          </a:xfrm>
        </p:grpSpPr>
        <p:sp>
          <p:nvSpPr>
            <p:cNvPr id="7" name="Oval 6"/>
            <p:cNvSpPr/>
            <p:nvPr/>
          </p:nvSpPr>
          <p:spPr>
            <a:xfrm>
              <a:off x="5063881" y="2225490"/>
              <a:ext cx="295759" cy="294768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69025" fontAlgn="base">
                <a:spcBef>
                  <a:spcPts val="701"/>
                </a:spcBef>
                <a:spcAft>
                  <a:spcPts val="701"/>
                </a:spcAft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955076" y="2372874"/>
              <a:ext cx="151748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902182" y="3902337"/>
            <a:ext cx="472998" cy="337941"/>
            <a:chOff x="5923105" y="3584098"/>
            <a:chExt cx="472998" cy="337941"/>
          </a:xfrm>
        </p:grpSpPr>
        <p:sp>
          <p:nvSpPr>
            <p:cNvPr id="9" name="Oval 8"/>
            <p:cNvSpPr/>
            <p:nvPr/>
          </p:nvSpPr>
          <p:spPr>
            <a:xfrm rot="10800000" flipV="1">
              <a:off x="5923105" y="3584098"/>
              <a:ext cx="345789" cy="337941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69025" fontAlgn="base">
                <a:spcBef>
                  <a:spcPts val="701"/>
                </a:spcBef>
                <a:spcAft>
                  <a:spcPts val="701"/>
                </a:spcAft>
                <a:defRPr/>
              </a:pPr>
              <a:r>
                <a:rPr lang="ru-RU" sz="152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52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>
              <a:off x="6218687" y="3729387"/>
              <a:ext cx="17741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766975" y="1505571"/>
            <a:ext cx="4222154" cy="62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приняли решение стать курсантом по специальности «Военная журналистика»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13054" y="5728196"/>
            <a:ext cx="4879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суворовских военных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училищ </a:t>
            </a:r>
            <a:b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(военных корпусов, военно-морских и кадетских училищ)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подают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рапорт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имя начальника училища,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котором они </a:t>
            </a:r>
            <a:r>
              <a:rPr lang="ru-RU" sz="1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учатся.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874799" y="2088290"/>
            <a:ext cx="1711446" cy="1633907"/>
          </a:xfrm>
          <a:prstGeom prst="ellipse">
            <a:avLst/>
          </a:prstGeom>
          <a:blipFill dpi="0" rotWithShape="1">
            <a:blip r:embed="rId2" cstate="email">
              <a:alphaModFix amt="88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b="835"/>
            </a:stretch>
          </a:blipFill>
          <a:ln>
            <a:noFill/>
          </a:ln>
          <a:effectLst>
            <a:outerShdw blurRad="254000" dist="127000" dir="2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>
            <a:spLocks noChangeAspect="1"/>
          </p:cNvSpPr>
          <p:nvPr/>
        </p:nvSpPr>
        <p:spPr>
          <a:xfrm>
            <a:off x="9254594" y="2549662"/>
            <a:ext cx="1711446" cy="1633907"/>
          </a:xfrm>
          <a:prstGeom prst="ellipse">
            <a:avLst/>
          </a:prstGeom>
          <a:blipFill dpi="0" rotWithShape="1">
            <a:blip r:embed="rId4" cstate="email">
              <a:alphaModFix amt="88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t="1164"/>
            </a:stretch>
          </a:blipFill>
          <a:ln>
            <a:noFill/>
          </a:ln>
          <a:effectLst>
            <a:outerShdw blurRad="254000" dist="127000" dir="2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1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40726" y="-1"/>
            <a:ext cx="110551" cy="6858001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357" tIns="53430" rIns="106859" bIns="534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endParaRPr lang="ru-RU" sz="15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796" y="1254899"/>
            <a:ext cx="3216153" cy="62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необходимые документы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23106" y="1159425"/>
            <a:ext cx="345786" cy="32892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52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52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23106" y="3148941"/>
            <a:ext cx="345786" cy="34462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52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52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23106" y="5063791"/>
            <a:ext cx="345786" cy="34462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52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52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5089" y="1013235"/>
            <a:ext cx="3559844" cy="110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перечень документов можно узнать     в военкомате или на сайте Военного университета:</a:t>
            </a:r>
          </a:p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vumo.mil.ru</a:t>
            </a:r>
          </a:p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аздел «Поступающим»</a:t>
            </a:r>
            <a:endParaRPr lang="ru-RU" sz="116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6975" y="3117651"/>
            <a:ext cx="3066202" cy="62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Успешно сдать </a:t>
            </a:r>
            <a:r>
              <a:rPr lang="ru-RU" sz="1871" b="1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ЕГЭ 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6975" y="3580596"/>
            <a:ext cx="3227958" cy="110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русскому языку, литературе </a:t>
            </a:r>
            <a:b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истории – не ниже, чем на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b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(минимальные требования).</a:t>
            </a:r>
          </a:p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Старайтесь набрать как можно больше баллов. </a:t>
            </a:r>
          </a:p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во Всероссийских олимпиадах по указанным предметам может также помочь повысить балл или пройти по упрощенной процедуре.</a:t>
            </a:r>
            <a:endParaRPr lang="ru-RU" sz="116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2938" y="5336497"/>
            <a:ext cx="4354306" cy="62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Получить приглашение из Военного университета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1042" y="5939015"/>
            <a:ext cx="3066202" cy="510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Ваши документы проверены. </a:t>
            </a:r>
            <a:b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Вы кандидат на поступление.</a:t>
            </a:r>
            <a:endParaRPr lang="ru-RU" sz="116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795896" y="1323887"/>
            <a:ext cx="17741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5896" y="5236105"/>
            <a:ext cx="17741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18687" y="3321255"/>
            <a:ext cx="17741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>
            <a:spLocks noChangeAspect="1"/>
          </p:cNvSpPr>
          <p:nvPr/>
        </p:nvSpPr>
        <p:spPr>
          <a:xfrm>
            <a:off x="1381633" y="670549"/>
            <a:ext cx="1711446" cy="1633907"/>
          </a:xfrm>
          <a:prstGeom prst="ellipse">
            <a:avLst/>
          </a:prstGeom>
          <a:blipFill dpi="0" rotWithShape="1">
            <a:blip r:embed="rId2" cstate="email">
              <a:alphaModFix amt="88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l="9541" t="1164"/>
            </a:stretch>
          </a:blipFill>
          <a:ln>
            <a:noFill/>
          </a:ln>
          <a:effectLst>
            <a:outerShdw blurRad="254000" dist="127000" dir="2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85854" y="837584"/>
            <a:ext cx="203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</a:t>
            </a:r>
            <a:r>
              <a:rPr lang="ru-RU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</a:t>
            </a:r>
            <a:r>
              <a:rPr lang="ru-RU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г.</a:t>
            </a:r>
            <a:endParaRPr lang="ru-RU" dirty="0"/>
          </a:p>
        </p:txBody>
      </p:sp>
      <p:sp>
        <p:nvSpPr>
          <p:cNvPr id="21" name="Rectangle 9"/>
          <p:cNvSpPr/>
          <p:nvPr/>
        </p:nvSpPr>
        <p:spPr>
          <a:xfrm>
            <a:off x="1894114" y="2066066"/>
            <a:ext cx="3875530" cy="110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Принести их в военкомат.</a:t>
            </a:r>
          </a:p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Военкомат должен сформировать Ваше учебное дело и направить его почтой </a:t>
            </a:r>
            <a:r>
              <a:rPr lang="ru-RU" sz="11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адресу: </a:t>
            </a:r>
            <a:br>
              <a:rPr lang="ru-RU" sz="11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123001</a:t>
            </a:r>
            <a:r>
              <a:rPr lang="ru-RU" sz="11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г. Москва, ул. Большая Садовая, д.14.</a:t>
            </a:r>
          </a:p>
        </p:txBody>
      </p:sp>
      <p:sp>
        <p:nvSpPr>
          <p:cNvPr id="22" name="Овал 21"/>
          <p:cNvSpPr>
            <a:spLocks noChangeAspect="1"/>
          </p:cNvSpPr>
          <p:nvPr/>
        </p:nvSpPr>
        <p:spPr>
          <a:xfrm>
            <a:off x="9522873" y="2584191"/>
            <a:ext cx="1711446" cy="1633907"/>
          </a:xfrm>
          <a:prstGeom prst="ellipse">
            <a:avLst/>
          </a:prstGeom>
          <a:blipFill dpi="0" rotWithShape="1">
            <a:blip r:embed="rId3" cstate="email">
              <a:alphaModFix amt="88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t="165"/>
            </a:stretch>
          </a:blipFill>
          <a:ln>
            <a:noFill/>
          </a:ln>
          <a:effectLst>
            <a:outerShdw blurRad="254000" dist="127000" dir="2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1215379" y="3617492"/>
            <a:ext cx="1711446" cy="1633907"/>
          </a:xfrm>
          <a:prstGeom prst="ellipse">
            <a:avLst/>
          </a:prstGeom>
          <a:blipFill dpi="0" rotWithShape="1">
            <a:blip r:embed="rId5" cstate="email">
              <a:alphaModFix amt="88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t="165"/>
            </a:stretch>
          </a:blipFill>
          <a:ln>
            <a:noFill/>
          </a:ln>
          <a:effectLst>
            <a:outerShdw blurRad="254000" dist="127000" dir="2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9947" y="5039086"/>
            <a:ext cx="153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2020 </a:t>
            </a:r>
            <a:r>
              <a:rPr lang="ru-RU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77741" y="2932985"/>
            <a:ext cx="270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Конец мая-июнь 2020 </a:t>
            </a:r>
            <a:r>
              <a:rPr lang="ru-RU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99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101" y="-1"/>
            <a:ext cx="135654" cy="565006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8357" tIns="53430" rIns="106859" bIns="534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endParaRPr lang="ru-RU" sz="152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3729" y="943305"/>
            <a:ext cx="3505220" cy="62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Прибыть в учебный центр Военного университета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23106" y="1151573"/>
            <a:ext cx="345786" cy="34462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52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52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10744" y="1566001"/>
            <a:ext cx="2770637" cy="110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адресу: Московская область, пос. Свердловский </a:t>
            </a:r>
            <a:b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(подробный маршрут будет указан в приглашении)</a:t>
            </a:r>
          </a:p>
          <a:p>
            <a:pPr algn="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медосмотр</a:t>
            </a:r>
            <a:endParaRPr lang="ru-RU" sz="1169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4997" y="2193983"/>
            <a:ext cx="3066202" cy="62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вступительные испытания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4997" y="2849437"/>
            <a:ext cx="3066202" cy="180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Сдать </a:t>
            </a:r>
            <a:r>
              <a:rPr lang="ru-RU" sz="11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 тесты</a:t>
            </a:r>
          </a:p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Предоставить </a:t>
            </a:r>
            <a:r>
              <a:rPr lang="ru-RU" sz="11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сдачи ЕГЭ</a:t>
            </a:r>
          </a:p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Сдать </a:t>
            </a:r>
            <a:r>
              <a:rPr lang="ru-RU" sz="1169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 по </a:t>
            </a: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подготовке:</a:t>
            </a:r>
          </a:p>
          <a:p>
            <a:pPr marL="171450" indent="-171450" defTabSz="1069025" fontAlgn="base">
              <a:spcBef>
                <a:spcPts val="400"/>
              </a:spcBef>
              <a:spcAft>
                <a:spcPts val="400"/>
              </a:spcAft>
              <a:buFontTx/>
              <a:buChar char="-"/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 3000 м</a:t>
            </a:r>
          </a:p>
          <a:p>
            <a:pPr marL="171450" indent="-171450" defTabSz="1069025" fontAlgn="base">
              <a:spcBef>
                <a:spcPts val="400"/>
              </a:spcBef>
              <a:spcAft>
                <a:spcPts val="400"/>
              </a:spcAft>
              <a:buFontTx/>
              <a:buChar char="-"/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 100 м</a:t>
            </a:r>
          </a:p>
          <a:p>
            <a:pPr marL="171450" indent="-171450" defTabSz="1069025" fontAlgn="base">
              <a:spcBef>
                <a:spcPts val="400"/>
              </a:spcBef>
              <a:spcAft>
                <a:spcPts val="400"/>
              </a:spcAft>
              <a:buFontTx/>
              <a:buChar char="-"/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Подтягивание</a:t>
            </a:r>
          </a:p>
          <a:p>
            <a:pPr defTabSz="1069025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Плавание 100 м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95896" y="1323887"/>
            <a:ext cx="17741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903059" y="2193983"/>
            <a:ext cx="493044" cy="344627"/>
            <a:chOff x="5903059" y="2193983"/>
            <a:chExt cx="493044" cy="344627"/>
          </a:xfrm>
        </p:grpSpPr>
        <p:sp>
          <p:nvSpPr>
            <p:cNvPr id="8" name="Oval 7"/>
            <p:cNvSpPr/>
            <p:nvPr/>
          </p:nvSpPr>
          <p:spPr>
            <a:xfrm>
              <a:off x="5903059" y="2193983"/>
              <a:ext cx="345786" cy="34462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69025" fontAlgn="base">
                <a:spcBef>
                  <a:spcPts val="701"/>
                </a:spcBef>
                <a:spcAft>
                  <a:spcPts val="701"/>
                </a:spcAft>
                <a:defRPr/>
              </a:pPr>
              <a:r>
                <a:rPr lang="ru-RU" sz="152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52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218687" y="2389180"/>
              <a:ext cx="177416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5795897" y="5650066"/>
            <a:ext cx="600206" cy="59819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ФИНИШ</a:t>
            </a:r>
            <a:endParaRPr lang="ru-RU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619" y="3904322"/>
            <a:ext cx="4716098" cy="949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конкурс и отобраться в ряды </a:t>
            </a:r>
            <a:b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курсантов по специальности</a:t>
            </a:r>
            <a:b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71" b="1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«Военная журналистика»</a:t>
            </a:r>
            <a:endParaRPr lang="ru-RU" sz="1871" dirty="0">
              <a:solidFill>
                <a:srgbClr val="03A9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1165502" y="1551698"/>
            <a:ext cx="1711446" cy="1633907"/>
          </a:xfrm>
          <a:prstGeom prst="ellipse">
            <a:avLst/>
          </a:prstGeom>
          <a:blipFill dpi="0" rotWithShape="1">
            <a:blip r:embed="rId2" cstate="email">
              <a:alphaModFix amt="88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b="835"/>
            </a:stretch>
          </a:blipFill>
          <a:ln>
            <a:noFill/>
          </a:ln>
          <a:effectLst>
            <a:outerShdw blurRad="254000" dist="127000" dir="2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8235" y="651127"/>
            <a:ext cx="237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июля 2020 </a:t>
            </a:r>
            <a:r>
              <a:rPr lang="ru-RU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14408" y="1824651"/>
            <a:ext cx="226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11 - 24 июля 2020 </a:t>
            </a:r>
            <a:r>
              <a:rPr lang="ru-RU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dirty="0"/>
          </a:p>
        </p:txBody>
      </p:sp>
      <p:sp>
        <p:nvSpPr>
          <p:cNvPr id="23" name="Rectangle 9"/>
          <p:cNvSpPr/>
          <p:nvPr/>
        </p:nvSpPr>
        <p:spPr>
          <a:xfrm>
            <a:off x="892754" y="6242643"/>
            <a:ext cx="4181856" cy="53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268" tIns="126268" rIns="126268" bIns="1262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ts val="701"/>
              </a:spcBef>
              <a:spcAft>
                <a:spcPts val="701"/>
              </a:spcAft>
              <a:defRPr/>
            </a:pPr>
            <a:r>
              <a:rPr lang="ru-RU" sz="1169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производится после заседания приемной комиссии приказом начальника Военного университета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63963" y="3534990"/>
            <a:ext cx="213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августа 2020 </a:t>
            </a:r>
            <a:r>
              <a:rPr lang="ru-RU" dirty="0">
                <a:solidFill>
                  <a:srgbClr val="03A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dirty="0"/>
          </a:p>
        </p:txBody>
      </p:sp>
      <p:sp>
        <p:nvSpPr>
          <p:cNvPr id="26" name="Овал 25"/>
          <p:cNvSpPr>
            <a:spLocks noChangeAspect="1"/>
          </p:cNvSpPr>
          <p:nvPr/>
        </p:nvSpPr>
        <p:spPr>
          <a:xfrm>
            <a:off x="9088522" y="483032"/>
            <a:ext cx="1711446" cy="1633907"/>
          </a:xfrm>
          <a:prstGeom prst="ellipse">
            <a:avLst/>
          </a:prstGeom>
          <a:blipFill dpi="0" rotWithShape="1">
            <a:blip r:embed="rId3" cstate="email">
              <a:alphaModFix amt="88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 b="835"/>
            </a:stretch>
          </a:blipFill>
          <a:ln>
            <a:noFill/>
          </a:ln>
          <a:effectLst>
            <a:outerShdw blurRad="254000" dist="127000" dir="2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218635" y="4853316"/>
            <a:ext cx="3530095" cy="1408892"/>
          </a:xfrm>
          <a:prstGeom prst="ellipse">
            <a:avLst/>
          </a:prstGeom>
          <a:blipFill>
            <a:blip r:embed="rId5" cstate="email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9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842" y="741438"/>
            <a:ext cx="10679158" cy="683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859" tIns="53430" rIns="106859" bIns="534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gradFill>
                  <a:gsLst>
                    <a:gs pos="97000">
                      <a:srgbClr val="00BBD4"/>
                    </a:gs>
                    <a:gs pos="0">
                      <a:srgbClr val="673BB7"/>
                    </a:gs>
                  </a:gsLst>
                  <a:lin ang="48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ЧЕГО НАЧНЕТСЯ ОБУЧЕНИЕ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55861" y="114300"/>
            <a:ext cx="11854543" cy="6515100"/>
          </a:xfrm>
          <a:custGeom>
            <a:avLst/>
            <a:gdLst>
              <a:gd name="connsiteX0" fmla="*/ 326572 w 11854543"/>
              <a:gd name="connsiteY0" fmla="*/ 293914 h 6515100"/>
              <a:gd name="connsiteX1" fmla="*/ 326572 w 11854543"/>
              <a:gd name="connsiteY1" fmla="*/ 6237514 h 6515100"/>
              <a:gd name="connsiteX2" fmla="*/ 11576956 w 11854543"/>
              <a:gd name="connsiteY2" fmla="*/ 6237514 h 6515100"/>
              <a:gd name="connsiteX3" fmla="*/ 11576956 w 11854543"/>
              <a:gd name="connsiteY3" fmla="*/ 293914 h 6515100"/>
              <a:gd name="connsiteX4" fmla="*/ 0 w 11854543"/>
              <a:gd name="connsiteY4" fmla="*/ 0 h 6515100"/>
              <a:gd name="connsiteX5" fmla="*/ 11854543 w 11854543"/>
              <a:gd name="connsiteY5" fmla="*/ 0 h 6515100"/>
              <a:gd name="connsiteX6" fmla="*/ 11854543 w 11854543"/>
              <a:gd name="connsiteY6" fmla="*/ 6515100 h 6515100"/>
              <a:gd name="connsiteX7" fmla="*/ 0 w 11854543"/>
              <a:gd name="connsiteY7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543" h="6515100">
                <a:moveTo>
                  <a:pt x="326572" y="293914"/>
                </a:moveTo>
                <a:lnTo>
                  <a:pt x="326572" y="6237514"/>
                </a:lnTo>
                <a:lnTo>
                  <a:pt x="11576956" y="6237514"/>
                </a:lnTo>
                <a:lnTo>
                  <a:pt x="11576956" y="293914"/>
                </a:lnTo>
                <a:close/>
                <a:moveTo>
                  <a:pt x="0" y="0"/>
                </a:moveTo>
                <a:lnTo>
                  <a:pt x="11854543" y="0"/>
                </a:lnTo>
                <a:lnTo>
                  <a:pt x="11854543" y="6515100"/>
                </a:lnTo>
                <a:lnTo>
                  <a:pt x="0" y="6515100"/>
                </a:lnTo>
                <a:close/>
              </a:path>
            </a:pathLst>
          </a:custGeom>
          <a:gradFill>
            <a:gsLst>
              <a:gs pos="97000">
                <a:srgbClr val="9C28B1"/>
              </a:gs>
              <a:gs pos="0">
                <a:srgbClr val="E91D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9419" y="1649186"/>
            <a:ext cx="10123715" cy="4286095"/>
          </a:xfrm>
          <a:prstGeom prst="rect">
            <a:avLst/>
          </a:prstGeom>
          <a:gradFill>
            <a:gsLst>
              <a:gs pos="45942">
                <a:srgbClr val="C32289"/>
              </a:gs>
              <a:gs pos="93000">
                <a:srgbClr val="9C28B1"/>
              </a:gs>
              <a:gs pos="0">
                <a:srgbClr val="E91D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z="2400" b="1" dirty="0"/>
              <a:t>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Общевоенная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подготовка - курс молодого бойца (КМБ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540000"/>
            <a:r>
              <a:rPr lang="ru-RU" sz="2400" i="1" dirty="0"/>
              <a:t> </a:t>
            </a:r>
          </a:p>
          <a:p>
            <a:pPr marL="540000"/>
            <a:r>
              <a:rPr lang="ru-RU" sz="2400" i="1" dirty="0"/>
              <a:t>  В течении 1 мес. </a:t>
            </a:r>
            <a:r>
              <a:rPr lang="ru-RU" sz="2400" i="1" dirty="0" smtClean="0"/>
              <a:t>(август) вас </a:t>
            </a:r>
            <a:r>
              <a:rPr lang="ru-RU" sz="2400" i="1" dirty="0"/>
              <a:t>ожидает</a:t>
            </a:r>
            <a:r>
              <a:rPr lang="ru-RU" sz="2400" i="1" dirty="0" smtClean="0"/>
              <a:t>:</a:t>
            </a:r>
          </a:p>
          <a:p>
            <a:pPr marL="540000"/>
            <a:r>
              <a:rPr lang="ru-RU" sz="2400" i="1" dirty="0" smtClean="0"/>
              <a:t> </a:t>
            </a:r>
            <a:endParaRPr lang="ru-RU" sz="2400" i="1" dirty="0"/>
          </a:p>
          <a:p>
            <a:pPr marL="540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полевом лагере по армейскому образцу (пос. Свердловский, Московская обл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5400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знакомство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основными образцами оружия, стоящего на вооружении ВС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 marL="5400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увеселительные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мероприятия, спортивные занятия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39"/>
          <p:cNvSpPr>
            <a:spLocks noEditPoints="1"/>
          </p:cNvSpPr>
          <p:nvPr/>
        </p:nvSpPr>
        <p:spPr bwMode="auto">
          <a:xfrm rot="1181580">
            <a:off x="8278811" y="-735322"/>
            <a:ext cx="4320000" cy="4320000"/>
          </a:xfrm>
          <a:custGeom>
            <a:avLst/>
            <a:gdLst>
              <a:gd name="T0" fmla="*/ 40 w 42"/>
              <a:gd name="T1" fmla="*/ 25 h 45"/>
              <a:gd name="T2" fmla="*/ 40 w 42"/>
              <a:gd name="T3" fmla="*/ 27 h 45"/>
              <a:gd name="T4" fmla="*/ 39 w 42"/>
              <a:gd name="T5" fmla="*/ 31 h 45"/>
              <a:gd name="T6" fmla="*/ 40 w 42"/>
              <a:gd name="T7" fmla="*/ 32 h 45"/>
              <a:gd name="T8" fmla="*/ 38 w 42"/>
              <a:gd name="T9" fmla="*/ 37 h 45"/>
              <a:gd name="T10" fmla="*/ 30 w 42"/>
              <a:gd name="T11" fmla="*/ 45 h 45"/>
              <a:gd name="T12" fmla="*/ 29 w 42"/>
              <a:gd name="T13" fmla="*/ 45 h 45"/>
              <a:gd name="T14" fmla="*/ 26 w 42"/>
              <a:gd name="T15" fmla="*/ 45 h 45"/>
              <a:gd name="T16" fmla="*/ 15 w 42"/>
              <a:gd name="T17" fmla="*/ 42 h 45"/>
              <a:gd name="T18" fmla="*/ 12 w 42"/>
              <a:gd name="T19" fmla="*/ 41 h 45"/>
              <a:gd name="T20" fmla="*/ 4 w 42"/>
              <a:gd name="T21" fmla="*/ 41 h 45"/>
              <a:gd name="T22" fmla="*/ 0 w 42"/>
              <a:gd name="T23" fmla="*/ 38 h 45"/>
              <a:gd name="T24" fmla="*/ 0 w 42"/>
              <a:gd name="T25" fmla="*/ 21 h 45"/>
              <a:gd name="T26" fmla="*/ 4 w 42"/>
              <a:gd name="T27" fmla="*/ 17 h 45"/>
              <a:gd name="T28" fmla="*/ 11 w 42"/>
              <a:gd name="T29" fmla="*/ 17 h 45"/>
              <a:gd name="T30" fmla="*/ 15 w 42"/>
              <a:gd name="T31" fmla="*/ 13 h 45"/>
              <a:gd name="T32" fmla="*/ 18 w 42"/>
              <a:gd name="T33" fmla="*/ 10 h 45"/>
              <a:gd name="T34" fmla="*/ 21 w 42"/>
              <a:gd name="T35" fmla="*/ 1 h 45"/>
              <a:gd name="T36" fmla="*/ 24 w 42"/>
              <a:gd name="T37" fmla="*/ 0 h 45"/>
              <a:gd name="T38" fmla="*/ 30 w 42"/>
              <a:gd name="T39" fmla="*/ 4 h 45"/>
              <a:gd name="T40" fmla="*/ 31 w 42"/>
              <a:gd name="T41" fmla="*/ 9 h 45"/>
              <a:gd name="T42" fmla="*/ 30 w 42"/>
              <a:gd name="T43" fmla="*/ 14 h 45"/>
              <a:gd name="T44" fmla="*/ 35 w 42"/>
              <a:gd name="T45" fmla="*/ 14 h 45"/>
              <a:gd name="T46" fmla="*/ 42 w 42"/>
              <a:gd name="T47" fmla="*/ 21 h 45"/>
              <a:gd name="T48" fmla="*/ 40 w 42"/>
              <a:gd name="T49" fmla="*/ 25 h 45"/>
              <a:gd name="T50" fmla="*/ 6 w 42"/>
              <a:gd name="T51" fmla="*/ 34 h 45"/>
              <a:gd name="T52" fmla="*/ 4 w 42"/>
              <a:gd name="T53" fmla="*/ 36 h 45"/>
              <a:gd name="T54" fmla="*/ 6 w 42"/>
              <a:gd name="T55" fmla="*/ 38 h 45"/>
              <a:gd name="T56" fmla="*/ 7 w 42"/>
              <a:gd name="T57" fmla="*/ 36 h 45"/>
              <a:gd name="T58" fmla="*/ 6 w 42"/>
              <a:gd name="T59" fmla="*/ 34 h 45"/>
              <a:gd name="T60" fmla="*/ 35 w 42"/>
              <a:gd name="T61" fmla="*/ 17 h 45"/>
              <a:gd name="T62" fmla="*/ 25 w 42"/>
              <a:gd name="T63" fmla="*/ 17 h 45"/>
              <a:gd name="T64" fmla="*/ 28 w 42"/>
              <a:gd name="T65" fmla="*/ 9 h 45"/>
              <a:gd name="T66" fmla="*/ 24 w 42"/>
              <a:gd name="T67" fmla="*/ 3 h 45"/>
              <a:gd name="T68" fmla="*/ 20 w 42"/>
              <a:gd name="T69" fmla="*/ 12 h 45"/>
              <a:gd name="T70" fmla="*/ 18 w 42"/>
              <a:gd name="T71" fmla="*/ 14 h 45"/>
              <a:gd name="T72" fmla="*/ 12 w 42"/>
              <a:gd name="T73" fmla="*/ 21 h 45"/>
              <a:gd name="T74" fmla="*/ 11 w 42"/>
              <a:gd name="T75" fmla="*/ 21 h 45"/>
              <a:gd name="T76" fmla="*/ 11 w 42"/>
              <a:gd name="T77" fmla="*/ 38 h 45"/>
              <a:gd name="T78" fmla="*/ 12 w 42"/>
              <a:gd name="T79" fmla="*/ 38 h 45"/>
              <a:gd name="T80" fmla="*/ 17 w 42"/>
              <a:gd name="T81" fmla="*/ 39 h 45"/>
              <a:gd name="T82" fmla="*/ 26 w 42"/>
              <a:gd name="T83" fmla="*/ 41 h 45"/>
              <a:gd name="T84" fmla="*/ 29 w 42"/>
              <a:gd name="T85" fmla="*/ 41 h 45"/>
              <a:gd name="T86" fmla="*/ 35 w 42"/>
              <a:gd name="T87" fmla="*/ 37 h 45"/>
              <a:gd name="T88" fmla="*/ 34 w 42"/>
              <a:gd name="T89" fmla="*/ 35 h 45"/>
              <a:gd name="T90" fmla="*/ 36 w 42"/>
              <a:gd name="T91" fmla="*/ 32 h 45"/>
              <a:gd name="T92" fmla="*/ 36 w 42"/>
              <a:gd name="T93" fmla="*/ 30 h 45"/>
              <a:gd name="T94" fmla="*/ 37 w 42"/>
              <a:gd name="T95" fmla="*/ 27 h 45"/>
              <a:gd name="T96" fmla="*/ 36 w 42"/>
              <a:gd name="T97" fmla="*/ 24 h 45"/>
              <a:gd name="T98" fmla="*/ 38 w 42"/>
              <a:gd name="T99" fmla="*/ 21 h 45"/>
              <a:gd name="T100" fmla="*/ 35 w 42"/>
              <a:gd name="T101" fmla="*/ 1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" h="45">
                <a:moveTo>
                  <a:pt x="40" y="25"/>
                </a:moveTo>
                <a:cubicBezTo>
                  <a:pt x="40" y="26"/>
                  <a:pt x="40" y="26"/>
                  <a:pt x="40" y="27"/>
                </a:cubicBezTo>
                <a:cubicBezTo>
                  <a:pt x="40" y="28"/>
                  <a:pt x="40" y="29"/>
                  <a:pt x="39" y="31"/>
                </a:cubicBezTo>
                <a:cubicBezTo>
                  <a:pt x="40" y="31"/>
                  <a:pt x="40" y="31"/>
                  <a:pt x="40" y="32"/>
                </a:cubicBezTo>
                <a:cubicBezTo>
                  <a:pt x="40" y="34"/>
                  <a:pt x="39" y="35"/>
                  <a:pt x="38" y="37"/>
                </a:cubicBezTo>
                <a:cubicBezTo>
                  <a:pt x="38" y="42"/>
                  <a:pt x="35" y="45"/>
                  <a:pt x="30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2" y="45"/>
                  <a:pt x="19" y="44"/>
                  <a:pt x="15" y="42"/>
                </a:cubicBezTo>
                <a:cubicBezTo>
                  <a:pt x="14" y="42"/>
                  <a:pt x="12" y="41"/>
                  <a:pt x="12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2" y="41"/>
                  <a:pt x="0" y="40"/>
                  <a:pt x="0" y="3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2" y="17"/>
                  <a:pt x="4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6"/>
                  <a:pt x="14" y="14"/>
                  <a:pt x="15" y="13"/>
                </a:cubicBezTo>
                <a:cubicBezTo>
                  <a:pt x="16" y="12"/>
                  <a:pt x="17" y="11"/>
                  <a:pt x="18" y="10"/>
                </a:cubicBezTo>
                <a:cubicBezTo>
                  <a:pt x="19" y="8"/>
                  <a:pt x="18" y="4"/>
                  <a:pt x="21" y="1"/>
                </a:cubicBezTo>
                <a:cubicBezTo>
                  <a:pt x="22" y="0"/>
                  <a:pt x="23" y="0"/>
                  <a:pt x="24" y="0"/>
                </a:cubicBezTo>
                <a:cubicBezTo>
                  <a:pt x="26" y="0"/>
                  <a:pt x="29" y="1"/>
                  <a:pt x="30" y="4"/>
                </a:cubicBezTo>
                <a:cubicBezTo>
                  <a:pt x="31" y="5"/>
                  <a:pt x="31" y="7"/>
                  <a:pt x="31" y="9"/>
                </a:cubicBezTo>
                <a:cubicBezTo>
                  <a:pt x="31" y="10"/>
                  <a:pt x="31" y="12"/>
                  <a:pt x="30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8" y="14"/>
                  <a:pt x="42" y="17"/>
                  <a:pt x="42" y="21"/>
                </a:cubicBezTo>
                <a:cubicBezTo>
                  <a:pt x="42" y="22"/>
                  <a:pt x="41" y="24"/>
                  <a:pt x="40" y="25"/>
                </a:cubicBezTo>
                <a:close/>
                <a:moveTo>
                  <a:pt x="6" y="34"/>
                </a:moveTo>
                <a:cubicBezTo>
                  <a:pt x="5" y="34"/>
                  <a:pt x="4" y="35"/>
                  <a:pt x="4" y="36"/>
                </a:cubicBezTo>
                <a:cubicBezTo>
                  <a:pt x="4" y="37"/>
                  <a:pt x="5" y="38"/>
                  <a:pt x="6" y="38"/>
                </a:cubicBezTo>
                <a:cubicBezTo>
                  <a:pt x="6" y="38"/>
                  <a:pt x="7" y="37"/>
                  <a:pt x="7" y="36"/>
                </a:cubicBezTo>
                <a:cubicBezTo>
                  <a:pt x="7" y="35"/>
                  <a:pt x="6" y="34"/>
                  <a:pt x="6" y="34"/>
                </a:cubicBezTo>
                <a:close/>
                <a:moveTo>
                  <a:pt x="3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4"/>
                  <a:pt x="28" y="12"/>
                  <a:pt x="28" y="9"/>
                </a:cubicBezTo>
                <a:cubicBezTo>
                  <a:pt x="28" y="5"/>
                  <a:pt x="27" y="3"/>
                  <a:pt x="24" y="3"/>
                </a:cubicBezTo>
                <a:cubicBezTo>
                  <a:pt x="22" y="5"/>
                  <a:pt x="23" y="9"/>
                  <a:pt x="20" y="12"/>
                </a:cubicBezTo>
                <a:cubicBezTo>
                  <a:pt x="19" y="13"/>
                  <a:pt x="19" y="14"/>
                  <a:pt x="18" y="14"/>
                </a:cubicBezTo>
                <a:cubicBezTo>
                  <a:pt x="17" y="16"/>
                  <a:pt x="14" y="21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6" y="39"/>
                  <a:pt x="17" y="39"/>
                </a:cubicBezTo>
                <a:cubicBezTo>
                  <a:pt x="20" y="40"/>
                  <a:pt x="23" y="41"/>
                  <a:pt x="26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2" y="41"/>
                  <a:pt x="35" y="40"/>
                  <a:pt x="35" y="37"/>
                </a:cubicBezTo>
                <a:cubicBezTo>
                  <a:pt x="35" y="36"/>
                  <a:pt x="34" y="36"/>
                  <a:pt x="34" y="35"/>
                </a:cubicBezTo>
                <a:cubicBezTo>
                  <a:pt x="36" y="35"/>
                  <a:pt x="36" y="33"/>
                  <a:pt x="36" y="32"/>
                </a:cubicBezTo>
                <a:cubicBezTo>
                  <a:pt x="36" y="31"/>
                  <a:pt x="36" y="31"/>
                  <a:pt x="36" y="30"/>
                </a:cubicBezTo>
                <a:cubicBezTo>
                  <a:pt x="37" y="29"/>
                  <a:pt x="37" y="28"/>
                  <a:pt x="37" y="27"/>
                </a:cubicBezTo>
                <a:cubicBezTo>
                  <a:pt x="37" y="26"/>
                  <a:pt x="37" y="25"/>
                  <a:pt x="36" y="24"/>
                </a:cubicBezTo>
                <a:cubicBezTo>
                  <a:pt x="37" y="24"/>
                  <a:pt x="38" y="22"/>
                  <a:pt x="38" y="21"/>
                </a:cubicBezTo>
                <a:cubicBezTo>
                  <a:pt x="38" y="19"/>
                  <a:pt x="36" y="17"/>
                  <a:pt x="35" y="17"/>
                </a:cubicBezTo>
                <a:close/>
              </a:path>
            </a:pathLst>
          </a:custGeom>
          <a:solidFill>
            <a:srgbClr val="1A237E">
              <a:alpha val="34000"/>
            </a:srgbClr>
          </a:solidFill>
          <a:ln>
            <a:noFill/>
          </a:ln>
          <a:extLst/>
        </p:spPr>
        <p:txBody>
          <a:bodyPr vert="horz" wrap="square" lIns="104235" tIns="52118" rIns="104235" bIns="52118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439"/>
          <p:cNvSpPr>
            <a:spLocks noEditPoints="1"/>
          </p:cNvSpPr>
          <p:nvPr/>
        </p:nvSpPr>
        <p:spPr bwMode="auto">
          <a:xfrm rot="1181580">
            <a:off x="-2260531" y="2692668"/>
            <a:ext cx="4320000" cy="4320000"/>
          </a:xfrm>
          <a:custGeom>
            <a:avLst/>
            <a:gdLst>
              <a:gd name="T0" fmla="*/ 40 w 42"/>
              <a:gd name="T1" fmla="*/ 25 h 45"/>
              <a:gd name="T2" fmla="*/ 40 w 42"/>
              <a:gd name="T3" fmla="*/ 27 h 45"/>
              <a:gd name="T4" fmla="*/ 39 w 42"/>
              <a:gd name="T5" fmla="*/ 31 h 45"/>
              <a:gd name="T6" fmla="*/ 40 w 42"/>
              <a:gd name="T7" fmla="*/ 32 h 45"/>
              <a:gd name="T8" fmla="*/ 38 w 42"/>
              <a:gd name="T9" fmla="*/ 37 h 45"/>
              <a:gd name="T10" fmla="*/ 30 w 42"/>
              <a:gd name="T11" fmla="*/ 45 h 45"/>
              <a:gd name="T12" fmla="*/ 29 w 42"/>
              <a:gd name="T13" fmla="*/ 45 h 45"/>
              <a:gd name="T14" fmla="*/ 26 w 42"/>
              <a:gd name="T15" fmla="*/ 45 h 45"/>
              <a:gd name="T16" fmla="*/ 15 w 42"/>
              <a:gd name="T17" fmla="*/ 42 h 45"/>
              <a:gd name="T18" fmla="*/ 12 w 42"/>
              <a:gd name="T19" fmla="*/ 41 h 45"/>
              <a:gd name="T20" fmla="*/ 4 w 42"/>
              <a:gd name="T21" fmla="*/ 41 h 45"/>
              <a:gd name="T22" fmla="*/ 0 w 42"/>
              <a:gd name="T23" fmla="*/ 38 h 45"/>
              <a:gd name="T24" fmla="*/ 0 w 42"/>
              <a:gd name="T25" fmla="*/ 21 h 45"/>
              <a:gd name="T26" fmla="*/ 4 w 42"/>
              <a:gd name="T27" fmla="*/ 17 h 45"/>
              <a:gd name="T28" fmla="*/ 11 w 42"/>
              <a:gd name="T29" fmla="*/ 17 h 45"/>
              <a:gd name="T30" fmla="*/ 15 w 42"/>
              <a:gd name="T31" fmla="*/ 13 h 45"/>
              <a:gd name="T32" fmla="*/ 18 w 42"/>
              <a:gd name="T33" fmla="*/ 10 h 45"/>
              <a:gd name="T34" fmla="*/ 21 w 42"/>
              <a:gd name="T35" fmla="*/ 1 h 45"/>
              <a:gd name="T36" fmla="*/ 24 w 42"/>
              <a:gd name="T37" fmla="*/ 0 h 45"/>
              <a:gd name="T38" fmla="*/ 30 w 42"/>
              <a:gd name="T39" fmla="*/ 4 h 45"/>
              <a:gd name="T40" fmla="*/ 31 w 42"/>
              <a:gd name="T41" fmla="*/ 9 h 45"/>
              <a:gd name="T42" fmla="*/ 30 w 42"/>
              <a:gd name="T43" fmla="*/ 14 h 45"/>
              <a:gd name="T44" fmla="*/ 35 w 42"/>
              <a:gd name="T45" fmla="*/ 14 h 45"/>
              <a:gd name="T46" fmla="*/ 42 w 42"/>
              <a:gd name="T47" fmla="*/ 21 h 45"/>
              <a:gd name="T48" fmla="*/ 40 w 42"/>
              <a:gd name="T49" fmla="*/ 25 h 45"/>
              <a:gd name="T50" fmla="*/ 6 w 42"/>
              <a:gd name="T51" fmla="*/ 34 h 45"/>
              <a:gd name="T52" fmla="*/ 4 w 42"/>
              <a:gd name="T53" fmla="*/ 36 h 45"/>
              <a:gd name="T54" fmla="*/ 6 w 42"/>
              <a:gd name="T55" fmla="*/ 38 h 45"/>
              <a:gd name="T56" fmla="*/ 7 w 42"/>
              <a:gd name="T57" fmla="*/ 36 h 45"/>
              <a:gd name="T58" fmla="*/ 6 w 42"/>
              <a:gd name="T59" fmla="*/ 34 h 45"/>
              <a:gd name="T60" fmla="*/ 35 w 42"/>
              <a:gd name="T61" fmla="*/ 17 h 45"/>
              <a:gd name="T62" fmla="*/ 25 w 42"/>
              <a:gd name="T63" fmla="*/ 17 h 45"/>
              <a:gd name="T64" fmla="*/ 28 w 42"/>
              <a:gd name="T65" fmla="*/ 9 h 45"/>
              <a:gd name="T66" fmla="*/ 24 w 42"/>
              <a:gd name="T67" fmla="*/ 3 h 45"/>
              <a:gd name="T68" fmla="*/ 20 w 42"/>
              <a:gd name="T69" fmla="*/ 12 h 45"/>
              <a:gd name="T70" fmla="*/ 18 w 42"/>
              <a:gd name="T71" fmla="*/ 14 h 45"/>
              <a:gd name="T72" fmla="*/ 12 w 42"/>
              <a:gd name="T73" fmla="*/ 21 h 45"/>
              <a:gd name="T74" fmla="*/ 11 w 42"/>
              <a:gd name="T75" fmla="*/ 21 h 45"/>
              <a:gd name="T76" fmla="*/ 11 w 42"/>
              <a:gd name="T77" fmla="*/ 38 h 45"/>
              <a:gd name="T78" fmla="*/ 12 w 42"/>
              <a:gd name="T79" fmla="*/ 38 h 45"/>
              <a:gd name="T80" fmla="*/ 17 w 42"/>
              <a:gd name="T81" fmla="*/ 39 h 45"/>
              <a:gd name="T82" fmla="*/ 26 w 42"/>
              <a:gd name="T83" fmla="*/ 41 h 45"/>
              <a:gd name="T84" fmla="*/ 29 w 42"/>
              <a:gd name="T85" fmla="*/ 41 h 45"/>
              <a:gd name="T86" fmla="*/ 35 w 42"/>
              <a:gd name="T87" fmla="*/ 37 h 45"/>
              <a:gd name="T88" fmla="*/ 34 w 42"/>
              <a:gd name="T89" fmla="*/ 35 h 45"/>
              <a:gd name="T90" fmla="*/ 36 w 42"/>
              <a:gd name="T91" fmla="*/ 32 h 45"/>
              <a:gd name="T92" fmla="*/ 36 w 42"/>
              <a:gd name="T93" fmla="*/ 30 h 45"/>
              <a:gd name="T94" fmla="*/ 37 w 42"/>
              <a:gd name="T95" fmla="*/ 27 h 45"/>
              <a:gd name="T96" fmla="*/ 36 w 42"/>
              <a:gd name="T97" fmla="*/ 24 h 45"/>
              <a:gd name="T98" fmla="*/ 38 w 42"/>
              <a:gd name="T99" fmla="*/ 21 h 45"/>
              <a:gd name="T100" fmla="*/ 35 w 42"/>
              <a:gd name="T101" fmla="*/ 1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" h="45">
                <a:moveTo>
                  <a:pt x="40" y="25"/>
                </a:moveTo>
                <a:cubicBezTo>
                  <a:pt x="40" y="26"/>
                  <a:pt x="40" y="26"/>
                  <a:pt x="40" y="27"/>
                </a:cubicBezTo>
                <a:cubicBezTo>
                  <a:pt x="40" y="28"/>
                  <a:pt x="40" y="29"/>
                  <a:pt x="39" y="31"/>
                </a:cubicBezTo>
                <a:cubicBezTo>
                  <a:pt x="40" y="31"/>
                  <a:pt x="40" y="31"/>
                  <a:pt x="40" y="32"/>
                </a:cubicBezTo>
                <a:cubicBezTo>
                  <a:pt x="40" y="34"/>
                  <a:pt x="39" y="35"/>
                  <a:pt x="38" y="37"/>
                </a:cubicBezTo>
                <a:cubicBezTo>
                  <a:pt x="38" y="42"/>
                  <a:pt x="35" y="45"/>
                  <a:pt x="30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2" y="45"/>
                  <a:pt x="19" y="44"/>
                  <a:pt x="15" y="42"/>
                </a:cubicBezTo>
                <a:cubicBezTo>
                  <a:pt x="14" y="42"/>
                  <a:pt x="12" y="41"/>
                  <a:pt x="12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2" y="41"/>
                  <a:pt x="0" y="40"/>
                  <a:pt x="0" y="3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2" y="17"/>
                  <a:pt x="4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6"/>
                  <a:pt x="14" y="14"/>
                  <a:pt x="15" y="13"/>
                </a:cubicBezTo>
                <a:cubicBezTo>
                  <a:pt x="16" y="12"/>
                  <a:pt x="17" y="11"/>
                  <a:pt x="18" y="10"/>
                </a:cubicBezTo>
                <a:cubicBezTo>
                  <a:pt x="19" y="8"/>
                  <a:pt x="18" y="4"/>
                  <a:pt x="21" y="1"/>
                </a:cubicBezTo>
                <a:cubicBezTo>
                  <a:pt x="22" y="0"/>
                  <a:pt x="23" y="0"/>
                  <a:pt x="24" y="0"/>
                </a:cubicBezTo>
                <a:cubicBezTo>
                  <a:pt x="26" y="0"/>
                  <a:pt x="29" y="1"/>
                  <a:pt x="30" y="4"/>
                </a:cubicBezTo>
                <a:cubicBezTo>
                  <a:pt x="31" y="5"/>
                  <a:pt x="31" y="7"/>
                  <a:pt x="31" y="9"/>
                </a:cubicBezTo>
                <a:cubicBezTo>
                  <a:pt x="31" y="10"/>
                  <a:pt x="31" y="12"/>
                  <a:pt x="30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8" y="14"/>
                  <a:pt x="42" y="17"/>
                  <a:pt x="42" y="21"/>
                </a:cubicBezTo>
                <a:cubicBezTo>
                  <a:pt x="42" y="22"/>
                  <a:pt x="41" y="24"/>
                  <a:pt x="40" y="25"/>
                </a:cubicBezTo>
                <a:close/>
                <a:moveTo>
                  <a:pt x="6" y="34"/>
                </a:moveTo>
                <a:cubicBezTo>
                  <a:pt x="5" y="34"/>
                  <a:pt x="4" y="35"/>
                  <a:pt x="4" y="36"/>
                </a:cubicBezTo>
                <a:cubicBezTo>
                  <a:pt x="4" y="37"/>
                  <a:pt x="5" y="38"/>
                  <a:pt x="6" y="38"/>
                </a:cubicBezTo>
                <a:cubicBezTo>
                  <a:pt x="6" y="38"/>
                  <a:pt x="7" y="37"/>
                  <a:pt x="7" y="36"/>
                </a:cubicBezTo>
                <a:cubicBezTo>
                  <a:pt x="7" y="35"/>
                  <a:pt x="6" y="34"/>
                  <a:pt x="6" y="34"/>
                </a:cubicBezTo>
                <a:close/>
                <a:moveTo>
                  <a:pt x="3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4"/>
                  <a:pt x="28" y="12"/>
                  <a:pt x="28" y="9"/>
                </a:cubicBezTo>
                <a:cubicBezTo>
                  <a:pt x="28" y="5"/>
                  <a:pt x="27" y="3"/>
                  <a:pt x="24" y="3"/>
                </a:cubicBezTo>
                <a:cubicBezTo>
                  <a:pt x="22" y="5"/>
                  <a:pt x="23" y="9"/>
                  <a:pt x="20" y="12"/>
                </a:cubicBezTo>
                <a:cubicBezTo>
                  <a:pt x="19" y="13"/>
                  <a:pt x="19" y="14"/>
                  <a:pt x="18" y="14"/>
                </a:cubicBezTo>
                <a:cubicBezTo>
                  <a:pt x="17" y="16"/>
                  <a:pt x="14" y="21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6" y="39"/>
                  <a:pt x="17" y="39"/>
                </a:cubicBezTo>
                <a:cubicBezTo>
                  <a:pt x="20" y="40"/>
                  <a:pt x="23" y="41"/>
                  <a:pt x="26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2" y="41"/>
                  <a:pt x="35" y="40"/>
                  <a:pt x="35" y="37"/>
                </a:cubicBezTo>
                <a:cubicBezTo>
                  <a:pt x="35" y="36"/>
                  <a:pt x="34" y="36"/>
                  <a:pt x="34" y="35"/>
                </a:cubicBezTo>
                <a:cubicBezTo>
                  <a:pt x="36" y="35"/>
                  <a:pt x="36" y="33"/>
                  <a:pt x="36" y="32"/>
                </a:cubicBezTo>
                <a:cubicBezTo>
                  <a:pt x="36" y="31"/>
                  <a:pt x="36" y="31"/>
                  <a:pt x="36" y="30"/>
                </a:cubicBezTo>
                <a:cubicBezTo>
                  <a:pt x="37" y="29"/>
                  <a:pt x="37" y="28"/>
                  <a:pt x="37" y="27"/>
                </a:cubicBezTo>
                <a:cubicBezTo>
                  <a:pt x="37" y="26"/>
                  <a:pt x="37" y="25"/>
                  <a:pt x="36" y="24"/>
                </a:cubicBezTo>
                <a:cubicBezTo>
                  <a:pt x="37" y="24"/>
                  <a:pt x="38" y="22"/>
                  <a:pt x="38" y="21"/>
                </a:cubicBezTo>
                <a:cubicBezTo>
                  <a:pt x="38" y="19"/>
                  <a:pt x="36" y="17"/>
                  <a:pt x="35" y="17"/>
                </a:cubicBezTo>
                <a:close/>
              </a:path>
            </a:pathLst>
          </a:custGeom>
          <a:solidFill>
            <a:srgbClr val="1A237E">
              <a:alpha val="20000"/>
            </a:srgbClr>
          </a:solidFill>
          <a:ln>
            <a:noFill/>
          </a:ln>
          <a:extLst/>
        </p:spPr>
        <p:txBody>
          <a:bodyPr vert="horz" wrap="square" lIns="104235" tIns="52118" rIns="104235" bIns="52118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96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842" y="741438"/>
            <a:ext cx="10679158" cy="683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859" tIns="53430" rIns="106859" bIns="5343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gradFill>
                  <a:gsLst>
                    <a:gs pos="97000">
                      <a:srgbClr val="00BBD4"/>
                    </a:gs>
                    <a:gs pos="0">
                      <a:srgbClr val="673BB7"/>
                    </a:gs>
                  </a:gsLst>
                  <a:lin ang="48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 ЧЕГО НАЧНЕТСЯ ОБУЧЕНИЕ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155861" y="114300"/>
            <a:ext cx="11854543" cy="6515100"/>
          </a:xfrm>
          <a:custGeom>
            <a:avLst/>
            <a:gdLst>
              <a:gd name="connsiteX0" fmla="*/ 326572 w 11854543"/>
              <a:gd name="connsiteY0" fmla="*/ 293914 h 6515100"/>
              <a:gd name="connsiteX1" fmla="*/ 326572 w 11854543"/>
              <a:gd name="connsiteY1" fmla="*/ 6237514 h 6515100"/>
              <a:gd name="connsiteX2" fmla="*/ 11576956 w 11854543"/>
              <a:gd name="connsiteY2" fmla="*/ 6237514 h 6515100"/>
              <a:gd name="connsiteX3" fmla="*/ 11576956 w 11854543"/>
              <a:gd name="connsiteY3" fmla="*/ 293914 h 6515100"/>
              <a:gd name="connsiteX4" fmla="*/ 0 w 11854543"/>
              <a:gd name="connsiteY4" fmla="*/ 0 h 6515100"/>
              <a:gd name="connsiteX5" fmla="*/ 11854543 w 11854543"/>
              <a:gd name="connsiteY5" fmla="*/ 0 h 6515100"/>
              <a:gd name="connsiteX6" fmla="*/ 11854543 w 11854543"/>
              <a:gd name="connsiteY6" fmla="*/ 6515100 h 6515100"/>
              <a:gd name="connsiteX7" fmla="*/ 0 w 11854543"/>
              <a:gd name="connsiteY7" fmla="*/ 6515100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54543" h="6515100">
                <a:moveTo>
                  <a:pt x="326572" y="293914"/>
                </a:moveTo>
                <a:lnTo>
                  <a:pt x="326572" y="6237514"/>
                </a:lnTo>
                <a:lnTo>
                  <a:pt x="11576956" y="6237514"/>
                </a:lnTo>
                <a:lnTo>
                  <a:pt x="11576956" y="293914"/>
                </a:lnTo>
                <a:close/>
                <a:moveTo>
                  <a:pt x="0" y="0"/>
                </a:moveTo>
                <a:lnTo>
                  <a:pt x="11854543" y="0"/>
                </a:lnTo>
                <a:lnTo>
                  <a:pt x="11854543" y="6515100"/>
                </a:lnTo>
                <a:lnTo>
                  <a:pt x="0" y="6515100"/>
                </a:lnTo>
                <a:close/>
              </a:path>
            </a:pathLst>
          </a:custGeom>
          <a:gradFill>
            <a:gsLst>
              <a:gs pos="97000">
                <a:srgbClr val="9C28B1"/>
              </a:gs>
              <a:gs pos="0">
                <a:srgbClr val="E91D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9419" y="1649186"/>
            <a:ext cx="10123715" cy="4286095"/>
          </a:xfrm>
          <a:prstGeom prst="rect">
            <a:avLst/>
          </a:prstGeom>
          <a:gradFill>
            <a:gsLst>
              <a:gs pos="45942">
                <a:srgbClr val="C32289"/>
              </a:gs>
              <a:gs pos="93000">
                <a:srgbClr val="9C28B1"/>
              </a:gs>
              <a:gs pos="0">
                <a:srgbClr val="E91D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/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Переезд в Военный университет (г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Москва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ул. Бол. Садовая, 14)</a:t>
            </a:r>
          </a:p>
          <a:p>
            <a:pPr marL="540000"/>
            <a:r>
              <a:rPr lang="ru-RU" sz="2400" i="1" dirty="0" smtClean="0"/>
              <a:t> </a:t>
            </a:r>
            <a:endParaRPr lang="ru-RU" sz="2400" i="1" dirty="0"/>
          </a:p>
          <a:p>
            <a:pPr marL="540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случае успешного завершения КМБ в торжественной обстановке Вы принесете военную присягу на верность Российской Федерации и ее народу и приступите к обучению в Военном университете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Военная выслуга как и стаж работы будет отсчитываться с момента зачисления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1 курс (в отличие от гражданских вузов и военных учебных центров). </a:t>
            </a:r>
          </a:p>
          <a:p>
            <a:pPr marL="54000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окончании Военного университета она будет составлять 5 лет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Каждому курсанту на период обучения выдается ноутбук для подготовки к занятиям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92"/>
          <p:cNvSpPr>
            <a:spLocks noEditPoints="1"/>
          </p:cNvSpPr>
          <p:nvPr/>
        </p:nvSpPr>
        <p:spPr bwMode="auto">
          <a:xfrm rot="19709132">
            <a:off x="7506202" y="43784"/>
            <a:ext cx="4561110" cy="3210804"/>
          </a:xfrm>
          <a:custGeom>
            <a:avLst/>
            <a:gdLst>
              <a:gd name="T0" fmla="*/ 37 w 47"/>
              <a:gd name="T1" fmla="*/ 14 h 29"/>
              <a:gd name="T2" fmla="*/ 42 w 47"/>
              <a:gd name="T3" fmla="*/ 4 h 29"/>
              <a:gd name="T4" fmla="*/ 45 w 47"/>
              <a:gd name="T5" fmla="*/ 4 h 29"/>
              <a:gd name="T6" fmla="*/ 36 w 47"/>
              <a:gd name="T7" fmla="*/ 0 h 29"/>
              <a:gd name="T8" fmla="*/ 13 w 47"/>
              <a:gd name="T9" fmla="*/ 0 h 29"/>
              <a:gd name="T10" fmla="*/ 0 w 47"/>
              <a:gd name="T11" fmla="*/ 14 h 29"/>
              <a:gd name="T12" fmla="*/ 13 w 47"/>
              <a:gd name="T13" fmla="*/ 29 h 29"/>
              <a:gd name="T14" fmla="*/ 36 w 47"/>
              <a:gd name="T15" fmla="*/ 29 h 29"/>
              <a:gd name="T16" fmla="*/ 45 w 47"/>
              <a:gd name="T17" fmla="*/ 25 h 29"/>
              <a:gd name="T18" fmla="*/ 42 w 47"/>
              <a:gd name="T19" fmla="*/ 25 h 29"/>
              <a:gd name="T20" fmla="*/ 37 w 47"/>
              <a:gd name="T21" fmla="*/ 14 h 29"/>
              <a:gd name="T22" fmla="*/ 30 w 47"/>
              <a:gd name="T23" fmla="*/ 19 h 29"/>
              <a:gd name="T24" fmla="*/ 29 w 47"/>
              <a:gd name="T25" fmla="*/ 19 h 29"/>
              <a:gd name="T26" fmla="*/ 22 w 47"/>
              <a:gd name="T27" fmla="*/ 16 h 29"/>
              <a:gd name="T28" fmla="*/ 21 w 47"/>
              <a:gd name="T29" fmla="*/ 18 h 29"/>
              <a:gd name="T30" fmla="*/ 18 w 47"/>
              <a:gd name="T31" fmla="*/ 19 h 29"/>
              <a:gd name="T32" fmla="*/ 9 w 47"/>
              <a:gd name="T33" fmla="*/ 12 h 29"/>
              <a:gd name="T34" fmla="*/ 9 w 47"/>
              <a:gd name="T35" fmla="*/ 10 h 29"/>
              <a:gd name="T36" fmla="*/ 10 w 47"/>
              <a:gd name="T37" fmla="*/ 10 h 29"/>
              <a:gd name="T38" fmla="*/ 17 w 47"/>
              <a:gd name="T39" fmla="*/ 13 h 29"/>
              <a:gd name="T40" fmla="*/ 18 w 47"/>
              <a:gd name="T41" fmla="*/ 11 h 29"/>
              <a:gd name="T42" fmla="*/ 21 w 47"/>
              <a:gd name="T43" fmla="*/ 10 h 29"/>
              <a:gd name="T44" fmla="*/ 30 w 47"/>
              <a:gd name="T45" fmla="*/ 17 h 29"/>
              <a:gd name="T46" fmla="*/ 30 w 47"/>
              <a:gd name="T47" fmla="*/ 19 h 29"/>
              <a:gd name="T48" fmla="*/ 45 w 47"/>
              <a:gd name="T49" fmla="*/ 10 h 29"/>
              <a:gd name="T50" fmla="*/ 43 w 47"/>
              <a:gd name="T51" fmla="*/ 10 h 29"/>
              <a:gd name="T52" fmla="*/ 40 w 47"/>
              <a:gd name="T53" fmla="*/ 14 h 29"/>
              <a:gd name="T54" fmla="*/ 43 w 47"/>
              <a:gd name="T55" fmla="*/ 19 h 29"/>
              <a:gd name="T56" fmla="*/ 45 w 47"/>
              <a:gd name="T57" fmla="*/ 19 h 29"/>
              <a:gd name="T58" fmla="*/ 47 w 47"/>
              <a:gd name="T59" fmla="*/ 14 h 29"/>
              <a:gd name="T60" fmla="*/ 45 w 47"/>
              <a:gd name="T61" fmla="*/ 1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" h="29">
                <a:moveTo>
                  <a:pt x="37" y="14"/>
                </a:moveTo>
                <a:cubicBezTo>
                  <a:pt x="37" y="8"/>
                  <a:pt x="40" y="4"/>
                  <a:pt x="42" y="4"/>
                </a:cubicBezTo>
                <a:cubicBezTo>
                  <a:pt x="43" y="4"/>
                  <a:pt x="45" y="4"/>
                  <a:pt x="45" y="4"/>
                </a:cubicBezTo>
                <a:cubicBezTo>
                  <a:pt x="43" y="2"/>
                  <a:pt x="42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4" y="0"/>
                  <a:pt x="0" y="8"/>
                  <a:pt x="0" y="14"/>
                </a:cubicBezTo>
                <a:cubicBezTo>
                  <a:pt x="0" y="20"/>
                  <a:pt x="4" y="29"/>
                  <a:pt x="13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42" y="29"/>
                  <a:pt x="43" y="27"/>
                  <a:pt x="45" y="25"/>
                </a:cubicBezTo>
                <a:cubicBezTo>
                  <a:pt x="45" y="25"/>
                  <a:pt x="44" y="25"/>
                  <a:pt x="42" y="25"/>
                </a:cubicBezTo>
                <a:cubicBezTo>
                  <a:pt x="40" y="25"/>
                  <a:pt x="37" y="21"/>
                  <a:pt x="37" y="14"/>
                </a:cubicBezTo>
                <a:close/>
                <a:moveTo>
                  <a:pt x="30" y="19"/>
                </a:moveTo>
                <a:cubicBezTo>
                  <a:pt x="30" y="19"/>
                  <a:pt x="29" y="19"/>
                  <a:pt x="29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1" y="17"/>
                  <a:pt x="21" y="18"/>
                </a:cubicBezTo>
                <a:cubicBezTo>
                  <a:pt x="20" y="19"/>
                  <a:pt x="20" y="21"/>
                  <a:pt x="18" y="19"/>
                </a:cubicBezTo>
                <a:cubicBezTo>
                  <a:pt x="16" y="18"/>
                  <a:pt x="9" y="12"/>
                  <a:pt x="9" y="12"/>
                </a:cubicBezTo>
                <a:cubicBezTo>
                  <a:pt x="9" y="12"/>
                  <a:pt x="8" y="11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2"/>
                  <a:pt x="18" y="11"/>
                </a:cubicBezTo>
                <a:cubicBezTo>
                  <a:pt x="19" y="10"/>
                  <a:pt x="19" y="8"/>
                  <a:pt x="21" y="10"/>
                </a:cubicBezTo>
                <a:cubicBezTo>
                  <a:pt x="23" y="11"/>
                  <a:pt x="30" y="17"/>
                  <a:pt x="30" y="17"/>
                </a:cubicBezTo>
                <a:cubicBezTo>
                  <a:pt x="30" y="17"/>
                  <a:pt x="31" y="18"/>
                  <a:pt x="30" y="19"/>
                </a:cubicBezTo>
                <a:close/>
                <a:moveTo>
                  <a:pt x="45" y="10"/>
                </a:move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0" y="11"/>
                  <a:pt x="40" y="14"/>
                </a:cubicBezTo>
                <a:cubicBezTo>
                  <a:pt x="40" y="17"/>
                  <a:pt x="42" y="19"/>
                  <a:pt x="43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6" y="19"/>
                  <a:pt x="47" y="17"/>
                  <a:pt x="47" y="14"/>
                </a:cubicBezTo>
                <a:cubicBezTo>
                  <a:pt x="47" y="11"/>
                  <a:pt x="46" y="10"/>
                  <a:pt x="45" y="10"/>
                </a:cubicBezTo>
                <a:close/>
              </a:path>
            </a:pathLst>
          </a:custGeom>
          <a:solidFill>
            <a:srgbClr val="1A237E">
              <a:alpha val="20000"/>
            </a:srgbClr>
          </a:solidFill>
          <a:ln>
            <a:noFill/>
          </a:ln>
          <a:extLst/>
        </p:spPr>
        <p:txBody>
          <a:bodyPr vert="horz" wrap="square" lIns="104235" tIns="52118" rIns="104235" bIns="52118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92"/>
          <p:cNvSpPr>
            <a:spLocks noEditPoints="1"/>
          </p:cNvSpPr>
          <p:nvPr/>
        </p:nvSpPr>
        <p:spPr bwMode="auto">
          <a:xfrm rot="19709132">
            <a:off x="-1750847" y="5023998"/>
            <a:ext cx="4561110" cy="3210804"/>
          </a:xfrm>
          <a:custGeom>
            <a:avLst/>
            <a:gdLst>
              <a:gd name="T0" fmla="*/ 37 w 47"/>
              <a:gd name="T1" fmla="*/ 14 h 29"/>
              <a:gd name="T2" fmla="*/ 42 w 47"/>
              <a:gd name="T3" fmla="*/ 4 h 29"/>
              <a:gd name="T4" fmla="*/ 45 w 47"/>
              <a:gd name="T5" fmla="*/ 4 h 29"/>
              <a:gd name="T6" fmla="*/ 36 w 47"/>
              <a:gd name="T7" fmla="*/ 0 h 29"/>
              <a:gd name="T8" fmla="*/ 13 w 47"/>
              <a:gd name="T9" fmla="*/ 0 h 29"/>
              <a:gd name="T10" fmla="*/ 0 w 47"/>
              <a:gd name="T11" fmla="*/ 14 h 29"/>
              <a:gd name="T12" fmla="*/ 13 w 47"/>
              <a:gd name="T13" fmla="*/ 29 h 29"/>
              <a:gd name="T14" fmla="*/ 36 w 47"/>
              <a:gd name="T15" fmla="*/ 29 h 29"/>
              <a:gd name="T16" fmla="*/ 45 w 47"/>
              <a:gd name="T17" fmla="*/ 25 h 29"/>
              <a:gd name="T18" fmla="*/ 42 w 47"/>
              <a:gd name="T19" fmla="*/ 25 h 29"/>
              <a:gd name="T20" fmla="*/ 37 w 47"/>
              <a:gd name="T21" fmla="*/ 14 h 29"/>
              <a:gd name="T22" fmla="*/ 30 w 47"/>
              <a:gd name="T23" fmla="*/ 19 h 29"/>
              <a:gd name="T24" fmla="*/ 29 w 47"/>
              <a:gd name="T25" fmla="*/ 19 h 29"/>
              <a:gd name="T26" fmla="*/ 22 w 47"/>
              <a:gd name="T27" fmla="*/ 16 h 29"/>
              <a:gd name="T28" fmla="*/ 21 w 47"/>
              <a:gd name="T29" fmla="*/ 18 h 29"/>
              <a:gd name="T30" fmla="*/ 18 w 47"/>
              <a:gd name="T31" fmla="*/ 19 h 29"/>
              <a:gd name="T32" fmla="*/ 9 w 47"/>
              <a:gd name="T33" fmla="*/ 12 h 29"/>
              <a:gd name="T34" fmla="*/ 9 w 47"/>
              <a:gd name="T35" fmla="*/ 10 h 29"/>
              <a:gd name="T36" fmla="*/ 10 w 47"/>
              <a:gd name="T37" fmla="*/ 10 h 29"/>
              <a:gd name="T38" fmla="*/ 17 w 47"/>
              <a:gd name="T39" fmla="*/ 13 h 29"/>
              <a:gd name="T40" fmla="*/ 18 w 47"/>
              <a:gd name="T41" fmla="*/ 11 h 29"/>
              <a:gd name="T42" fmla="*/ 21 w 47"/>
              <a:gd name="T43" fmla="*/ 10 h 29"/>
              <a:gd name="T44" fmla="*/ 30 w 47"/>
              <a:gd name="T45" fmla="*/ 17 h 29"/>
              <a:gd name="T46" fmla="*/ 30 w 47"/>
              <a:gd name="T47" fmla="*/ 19 h 29"/>
              <a:gd name="T48" fmla="*/ 45 w 47"/>
              <a:gd name="T49" fmla="*/ 10 h 29"/>
              <a:gd name="T50" fmla="*/ 43 w 47"/>
              <a:gd name="T51" fmla="*/ 10 h 29"/>
              <a:gd name="T52" fmla="*/ 40 w 47"/>
              <a:gd name="T53" fmla="*/ 14 h 29"/>
              <a:gd name="T54" fmla="*/ 43 w 47"/>
              <a:gd name="T55" fmla="*/ 19 h 29"/>
              <a:gd name="T56" fmla="*/ 45 w 47"/>
              <a:gd name="T57" fmla="*/ 19 h 29"/>
              <a:gd name="T58" fmla="*/ 47 w 47"/>
              <a:gd name="T59" fmla="*/ 14 h 29"/>
              <a:gd name="T60" fmla="*/ 45 w 47"/>
              <a:gd name="T61" fmla="*/ 1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" h="29">
                <a:moveTo>
                  <a:pt x="37" y="14"/>
                </a:moveTo>
                <a:cubicBezTo>
                  <a:pt x="37" y="8"/>
                  <a:pt x="40" y="4"/>
                  <a:pt x="42" y="4"/>
                </a:cubicBezTo>
                <a:cubicBezTo>
                  <a:pt x="43" y="4"/>
                  <a:pt x="45" y="4"/>
                  <a:pt x="45" y="4"/>
                </a:cubicBezTo>
                <a:cubicBezTo>
                  <a:pt x="43" y="2"/>
                  <a:pt x="42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4" y="0"/>
                  <a:pt x="0" y="8"/>
                  <a:pt x="0" y="14"/>
                </a:cubicBezTo>
                <a:cubicBezTo>
                  <a:pt x="0" y="20"/>
                  <a:pt x="4" y="29"/>
                  <a:pt x="13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42" y="29"/>
                  <a:pt x="43" y="27"/>
                  <a:pt x="45" y="25"/>
                </a:cubicBezTo>
                <a:cubicBezTo>
                  <a:pt x="45" y="25"/>
                  <a:pt x="44" y="25"/>
                  <a:pt x="42" y="25"/>
                </a:cubicBezTo>
                <a:cubicBezTo>
                  <a:pt x="40" y="25"/>
                  <a:pt x="37" y="21"/>
                  <a:pt x="37" y="14"/>
                </a:cubicBezTo>
                <a:close/>
                <a:moveTo>
                  <a:pt x="30" y="19"/>
                </a:moveTo>
                <a:cubicBezTo>
                  <a:pt x="30" y="19"/>
                  <a:pt x="29" y="19"/>
                  <a:pt x="29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1" y="17"/>
                  <a:pt x="21" y="18"/>
                </a:cubicBezTo>
                <a:cubicBezTo>
                  <a:pt x="20" y="19"/>
                  <a:pt x="20" y="21"/>
                  <a:pt x="18" y="19"/>
                </a:cubicBezTo>
                <a:cubicBezTo>
                  <a:pt x="16" y="18"/>
                  <a:pt x="9" y="12"/>
                  <a:pt x="9" y="12"/>
                </a:cubicBezTo>
                <a:cubicBezTo>
                  <a:pt x="9" y="12"/>
                  <a:pt x="8" y="11"/>
                  <a:pt x="9" y="10"/>
                </a:cubicBezTo>
                <a:cubicBezTo>
                  <a:pt x="9" y="10"/>
                  <a:pt x="10" y="10"/>
                  <a:pt x="10" y="10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2"/>
                  <a:pt x="18" y="11"/>
                </a:cubicBezTo>
                <a:cubicBezTo>
                  <a:pt x="19" y="10"/>
                  <a:pt x="19" y="8"/>
                  <a:pt x="21" y="10"/>
                </a:cubicBezTo>
                <a:cubicBezTo>
                  <a:pt x="23" y="11"/>
                  <a:pt x="30" y="17"/>
                  <a:pt x="30" y="17"/>
                </a:cubicBezTo>
                <a:cubicBezTo>
                  <a:pt x="30" y="17"/>
                  <a:pt x="31" y="18"/>
                  <a:pt x="30" y="19"/>
                </a:cubicBezTo>
                <a:close/>
                <a:moveTo>
                  <a:pt x="45" y="10"/>
                </a:moveTo>
                <a:cubicBezTo>
                  <a:pt x="43" y="10"/>
                  <a:pt x="43" y="10"/>
                  <a:pt x="43" y="10"/>
                </a:cubicBezTo>
                <a:cubicBezTo>
                  <a:pt x="42" y="10"/>
                  <a:pt x="40" y="11"/>
                  <a:pt x="40" y="14"/>
                </a:cubicBezTo>
                <a:cubicBezTo>
                  <a:pt x="40" y="17"/>
                  <a:pt x="42" y="19"/>
                  <a:pt x="43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6" y="19"/>
                  <a:pt x="47" y="17"/>
                  <a:pt x="47" y="14"/>
                </a:cubicBezTo>
                <a:cubicBezTo>
                  <a:pt x="47" y="11"/>
                  <a:pt x="46" y="10"/>
                  <a:pt x="45" y="10"/>
                </a:cubicBezTo>
                <a:close/>
              </a:path>
            </a:pathLst>
          </a:custGeom>
          <a:solidFill>
            <a:srgbClr val="1A237E">
              <a:alpha val="20000"/>
            </a:srgbClr>
          </a:solidFill>
          <a:ln>
            <a:noFill/>
          </a:ln>
          <a:extLst/>
        </p:spPr>
        <p:txBody>
          <a:bodyPr vert="horz" wrap="square" lIns="104235" tIns="52118" rIns="104235" bIns="52118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31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17095"/>
            <a:ext cx="12192000" cy="7523747"/>
          </a:xfrm>
          <a:prstGeom prst="rect">
            <a:avLst/>
          </a:prstGeom>
          <a:blipFill dpi="0" rotWithShape="1">
            <a:blip r:embed="rId4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6D9891D4-1EC1-421D-BA1E-3EC0428E89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538" y="1857"/>
          <a:ext cx="1857" cy="1857"/>
        </p:xfrm>
        <a:graphic>
          <a:graphicData uri="http://schemas.openxmlformats.org/presentationml/2006/ole">
            <p:oleObj spid="_x0000_s17453" name="think-cell Slide" r:id="rId5" imgW="360" imgH="360" progId="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519219" y="2697494"/>
            <a:ext cx="10474433" cy="1570649"/>
          </a:xfrm>
          <a:prstGeom prst="rect">
            <a:avLst/>
          </a:prstGeom>
          <a:noFill/>
          <a:ln w="12700">
            <a:noFill/>
          </a:ln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690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5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ДИСЦИПЛИНЫ </a:t>
            </a:r>
            <a:r>
              <a:rPr lang="ru-RU" sz="5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ОСВОИТЕ В ПРОЦЕССЕ ОБУЧЕНИЯ В ВОЕННОМ </a:t>
            </a:r>
            <a:r>
              <a:rPr lang="ru-RU" sz="5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УНИВЕРСИТЕТЕ?</a:t>
            </a:r>
            <a:endParaRPr lang="ru-RU" sz="5000" b="1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2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10766</TotalTime>
  <Words>939</Words>
  <Application>Microsoft Office PowerPoint</Application>
  <PresentationFormat>Произвольный</PresentationFormat>
  <Paragraphs>257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Специальность: Военная журналистика</dc:title>
  <dc:creator>Кильдюшкин А.С.</dc:creator>
  <cp:lastModifiedBy>Пользователь Windows</cp:lastModifiedBy>
  <cp:revision>241</cp:revision>
  <dcterms:created xsi:type="dcterms:W3CDTF">2019-12-04T09:40:39Z</dcterms:created>
  <dcterms:modified xsi:type="dcterms:W3CDTF">2020-01-27T05:52:07Z</dcterms:modified>
</cp:coreProperties>
</file>