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notesMasterIdLst>
    <p:notesMasterId r:id="rId28"/>
  </p:notesMasterIdLst>
  <p:sldIdLst>
    <p:sldId id="335" r:id="rId2"/>
    <p:sldId id="288" r:id="rId3"/>
    <p:sldId id="336" r:id="rId4"/>
    <p:sldId id="337" r:id="rId5"/>
    <p:sldId id="330" r:id="rId6"/>
    <p:sldId id="333" r:id="rId7"/>
    <p:sldId id="334" r:id="rId8"/>
    <p:sldId id="328" r:id="rId9"/>
    <p:sldId id="329" r:id="rId10"/>
    <p:sldId id="325" r:id="rId11"/>
    <p:sldId id="326" r:id="rId12"/>
    <p:sldId id="324" r:id="rId13"/>
    <p:sldId id="323" r:id="rId14"/>
    <p:sldId id="322" r:id="rId15"/>
    <p:sldId id="321" r:id="rId16"/>
    <p:sldId id="320" r:id="rId17"/>
    <p:sldId id="319" r:id="rId18"/>
    <p:sldId id="277" r:id="rId19"/>
    <p:sldId id="294" r:id="rId20"/>
    <p:sldId id="292" r:id="rId21"/>
    <p:sldId id="315" r:id="rId22"/>
    <p:sldId id="275" r:id="rId23"/>
    <p:sldId id="274" r:id="rId24"/>
    <p:sldId id="339" r:id="rId25"/>
    <p:sldId id="331" r:id="rId26"/>
    <p:sldId id="338" r:id="rId27"/>
  </p:sldIdLst>
  <p:sldSz cx="12192000" cy="6858000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6988" autoAdjust="0"/>
  </p:normalViewPr>
  <p:slideViewPr>
    <p:cSldViewPr snapToGrid="0">
      <p:cViewPr varScale="1">
        <p:scale>
          <a:sx n="76" d="100"/>
          <a:sy n="76" d="100"/>
        </p:scale>
        <p:origin x="12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B22A3-A4FA-47B9-A42A-C93693C700F3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B35D9-233F-4CC2-AB25-553A04410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26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B35D9-233F-4CC2-AB25-553A044106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9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B35D9-233F-4CC2-AB25-553A0441065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94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B35D9-233F-4CC2-AB25-553A0441065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1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B35D9-233F-4CC2-AB25-553A0441065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09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3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1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2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3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58" indent="0">
              <a:buNone/>
              <a:defRPr sz="1600"/>
            </a:lvl2pPr>
            <a:lvl3pPr marL="914515" indent="0">
              <a:buNone/>
              <a:defRPr sz="1600"/>
            </a:lvl3pPr>
            <a:lvl4pPr marL="1371772" indent="0">
              <a:buNone/>
              <a:defRPr sz="1600"/>
            </a:lvl4pPr>
            <a:lvl5pPr marL="1829030" indent="0">
              <a:buNone/>
              <a:defRPr sz="1600"/>
            </a:lvl5pPr>
            <a:lvl6pPr marL="2286287" indent="0">
              <a:buNone/>
              <a:defRPr sz="1600"/>
            </a:lvl6pPr>
            <a:lvl7pPr marL="2743545" indent="0">
              <a:buNone/>
              <a:defRPr sz="1600"/>
            </a:lvl7pPr>
            <a:lvl8pPr marL="3200802" indent="0">
              <a:buNone/>
              <a:defRPr sz="1600"/>
            </a:lvl8pPr>
            <a:lvl9pPr marL="365806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3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0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4800588"/>
            <a:ext cx="882565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58" indent="0">
              <a:buNone/>
              <a:defRPr sz="1600"/>
            </a:lvl2pPr>
            <a:lvl3pPr marL="914515" indent="0">
              <a:buNone/>
              <a:defRPr sz="1600"/>
            </a:lvl3pPr>
            <a:lvl4pPr marL="1371772" indent="0">
              <a:buNone/>
              <a:defRPr sz="1600"/>
            </a:lvl4pPr>
            <a:lvl5pPr marL="1829030" indent="0">
              <a:buNone/>
              <a:defRPr sz="1600"/>
            </a:lvl5pPr>
            <a:lvl6pPr marL="2286287" indent="0">
              <a:buNone/>
              <a:defRPr sz="1600"/>
            </a:lvl6pPr>
            <a:lvl7pPr marL="2743545" indent="0">
              <a:buNone/>
              <a:defRPr sz="1600"/>
            </a:lvl7pPr>
            <a:lvl8pPr marL="3200802" indent="0">
              <a:buNone/>
              <a:defRPr sz="1600"/>
            </a:lvl8pPr>
            <a:lvl9pPr marL="365806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0810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1447801"/>
            <a:ext cx="8825659" cy="1981200"/>
          </a:xfrm>
        </p:spPr>
        <p:txBody>
          <a:bodyPr/>
          <a:lstStyle>
            <a:lvl1pPr>
              <a:defRPr sz="480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8" y="3657601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1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765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6" y="1447800"/>
            <a:ext cx="7999315" cy="2323374"/>
          </a:xfrm>
        </p:spPr>
        <p:txBody>
          <a:bodyPr/>
          <a:lstStyle>
            <a:lvl1pPr>
              <a:defRPr sz="480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5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8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1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8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3" y="2613788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02827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3124201"/>
            <a:ext cx="8825659" cy="1653180"/>
          </a:xfrm>
        </p:spPr>
        <p:txBody>
          <a:bodyPr anchor="b"/>
          <a:lstStyle>
            <a:lvl1pPr algn="l">
              <a:defRPr sz="4001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8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5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0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0306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53" y="1981200"/>
            <a:ext cx="294686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2000" b="1"/>
            </a:lvl2pPr>
            <a:lvl3pPr marL="914515" indent="0">
              <a:buNone/>
              <a:defRPr sz="1801" b="1"/>
            </a:lvl3pPr>
            <a:lvl4pPr marL="1371772" indent="0">
              <a:buNone/>
              <a:defRPr sz="1600" b="1"/>
            </a:lvl4pPr>
            <a:lvl5pPr marL="1829030" indent="0">
              <a:buNone/>
              <a:defRPr sz="1600" b="1"/>
            </a:lvl5pPr>
            <a:lvl6pPr marL="2286287" indent="0">
              <a:buNone/>
              <a:defRPr sz="1600" b="1"/>
            </a:lvl6pPr>
            <a:lvl7pPr marL="2743545" indent="0">
              <a:buNone/>
              <a:defRPr sz="1600" b="1"/>
            </a:lvl7pPr>
            <a:lvl8pPr marL="3200802" indent="0">
              <a:buNone/>
              <a:defRPr sz="1600" b="1"/>
            </a:lvl8pPr>
            <a:lvl9pPr marL="365806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5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2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2000" b="1"/>
            </a:lvl2pPr>
            <a:lvl3pPr marL="914515" indent="0">
              <a:buNone/>
              <a:defRPr sz="1801" b="1"/>
            </a:lvl3pPr>
            <a:lvl4pPr marL="1371772" indent="0">
              <a:buNone/>
              <a:defRPr sz="1600" b="1"/>
            </a:lvl4pPr>
            <a:lvl5pPr marL="1829030" indent="0">
              <a:buNone/>
              <a:defRPr sz="1600" b="1"/>
            </a:lvl5pPr>
            <a:lvl6pPr marL="2286287" indent="0">
              <a:buNone/>
              <a:defRPr sz="1600" b="1"/>
            </a:lvl6pPr>
            <a:lvl7pPr marL="2743545" indent="0">
              <a:buNone/>
              <a:defRPr sz="1600" b="1"/>
            </a:lvl7pPr>
            <a:lvl8pPr marL="3200802" indent="0">
              <a:buNone/>
              <a:defRPr sz="1600" b="1"/>
            </a:lvl8pPr>
            <a:lvl9pPr marL="365806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1981200"/>
            <a:ext cx="2932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2000" b="1"/>
            </a:lvl2pPr>
            <a:lvl3pPr marL="914515" indent="0">
              <a:buNone/>
              <a:defRPr sz="1801" b="1"/>
            </a:lvl3pPr>
            <a:lvl4pPr marL="1371772" indent="0">
              <a:buNone/>
              <a:defRPr sz="1600" b="1"/>
            </a:lvl4pPr>
            <a:lvl5pPr marL="1829030" indent="0">
              <a:buNone/>
              <a:defRPr sz="1600" b="1"/>
            </a:lvl5pPr>
            <a:lvl6pPr marL="2286287" indent="0">
              <a:buNone/>
              <a:defRPr sz="1600" b="1"/>
            </a:lvl6pPr>
            <a:lvl7pPr marL="2743545" indent="0">
              <a:buNone/>
              <a:defRPr sz="1600" b="1"/>
            </a:lvl7pPr>
            <a:lvl8pPr marL="3200802" indent="0">
              <a:buNone/>
              <a:defRPr sz="1600" b="1"/>
            </a:lvl8pPr>
            <a:lvl9pPr marL="365806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5" y="2667000"/>
            <a:ext cx="2932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6" y="2133602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3097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6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2000" b="1"/>
            </a:lvl2pPr>
            <a:lvl3pPr marL="914515" indent="0">
              <a:buNone/>
              <a:defRPr sz="1801" b="1"/>
            </a:lvl3pPr>
            <a:lvl4pPr marL="1371772" indent="0">
              <a:buNone/>
              <a:defRPr sz="1600" b="1"/>
            </a:lvl4pPr>
            <a:lvl5pPr marL="1829030" indent="0">
              <a:buNone/>
              <a:defRPr sz="1600" b="1"/>
            </a:lvl5pPr>
            <a:lvl6pPr marL="2286287" indent="0">
              <a:buNone/>
              <a:defRPr sz="1600" b="1"/>
            </a:lvl6pPr>
            <a:lvl7pPr marL="2743545" indent="0">
              <a:buNone/>
              <a:defRPr sz="1600" b="1"/>
            </a:lvl7pPr>
            <a:lvl8pPr marL="3200802" indent="0">
              <a:buNone/>
              <a:defRPr sz="1600" b="1"/>
            </a:lvl8pPr>
            <a:lvl9pPr marL="365806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6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58" indent="0">
              <a:buNone/>
              <a:defRPr sz="1600"/>
            </a:lvl2pPr>
            <a:lvl3pPr marL="914515" indent="0">
              <a:buNone/>
              <a:defRPr sz="1600"/>
            </a:lvl3pPr>
            <a:lvl4pPr marL="1371772" indent="0">
              <a:buNone/>
              <a:defRPr sz="1600"/>
            </a:lvl4pPr>
            <a:lvl5pPr marL="1829030" indent="0">
              <a:buNone/>
              <a:defRPr sz="1600"/>
            </a:lvl5pPr>
            <a:lvl6pPr marL="2286287" indent="0">
              <a:buNone/>
              <a:defRPr sz="1600"/>
            </a:lvl6pPr>
            <a:lvl7pPr marL="2743545" indent="0">
              <a:buNone/>
              <a:defRPr sz="1600"/>
            </a:lvl7pPr>
            <a:lvl8pPr marL="3200802" indent="0">
              <a:buNone/>
              <a:defRPr sz="1600"/>
            </a:lvl8pPr>
            <a:lvl9pPr marL="365806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6" y="4827216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80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2000" b="1"/>
            </a:lvl2pPr>
            <a:lvl3pPr marL="914515" indent="0">
              <a:buNone/>
              <a:defRPr sz="1801" b="1"/>
            </a:lvl3pPr>
            <a:lvl4pPr marL="1371772" indent="0">
              <a:buNone/>
              <a:defRPr sz="1600" b="1"/>
            </a:lvl4pPr>
            <a:lvl5pPr marL="1829030" indent="0">
              <a:buNone/>
              <a:defRPr sz="1600" b="1"/>
            </a:lvl5pPr>
            <a:lvl6pPr marL="2286287" indent="0">
              <a:buNone/>
              <a:defRPr sz="1600" b="1"/>
            </a:lvl6pPr>
            <a:lvl7pPr marL="2743545" indent="0">
              <a:buNone/>
              <a:defRPr sz="1600" b="1"/>
            </a:lvl7pPr>
            <a:lvl8pPr marL="3200802" indent="0">
              <a:buNone/>
              <a:defRPr sz="1600" b="1"/>
            </a:lvl8pPr>
            <a:lvl9pPr marL="365806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8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58" indent="0">
              <a:buNone/>
              <a:defRPr sz="1600"/>
            </a:lvl2pPr>
            <a:lvl3pPr marL="914515" indent="0">
              <a:buNone/>
              <a:defRPr sz="1600"/>
            </a:lvl3pPr>
            <a:lvl4pPr marL="1371772" indent="0">
              <a:buNone/>
              <a:defRPr sz="1600"/>
            </a:lvl4pPr>
            <a:lvl5pPr marL="1829030" indent="0">
              <a:buNone/>
              <a:defRPr sz="1600"/>
            </a:lvl5pPr>
            <a:lvl6pPr marL="2286287" indent="0">
              <a:buNone/>
              <a:defRPr sz="1600"/>
            </a:lvl6pPr>
            <a:lvl7pPr marL="2743545" indent="0">
              <a:buNone/>
              <a:defRPr sz="1600"/>
            </a:lvl7pPr>
            <a:lvl8pPr marL="3200802" indent="0">
              <a:buNone/>
              <a:defRPr sz="1600"/>
            </a:lvl8pPr>
            <a:lvl9pPr marL="365806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6" y="4827215"/>
            <a:ext cx="293440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4250949"/>
            <a:ext cx="2932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2000" b="1"/>
            </a:lvl2pPr>
            <a:lvl3pPr marL="914515" indent="0">
              <a:buNone/>
              <a:defRPr sz="1801" b="1"/>
            </a:lvl3pPr>
            <a:lvl4pPr marL="1371772" indent="0">
              <a:buNone/>
              <a:defRPr sz="1600" b="1"/>
            </a:lvl4pPr>
            <a:lvl5pPr marL="1829030" indent="0">
              <a:buNone/>
              <a:defRPr sz="1600" b="1"/>
            </a:lvl5pPr>
            <a:lvl6pPr marL="2286287" indent="0">
              <a:buNone/>
              <a:defRPr sz="1600" b="1"/>
            </a:lvl6pPr>
            <a:lvl7pPr marL="2743545" indent="0">
              <a:buNone/>
              <a:defRPr sz="1600" b="1"/>
            </a:lvl7pPr>
            <a:lvl8pPr marL="3200802" indent="0">
              <a:buNone/>
              <a:defRPr sz="1600" b="1"/>
            </a:lvl8pPr>
            <a:lvl9pPr marL="365806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5" y="2209800"/>
            <a:ext cx="29321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58" indent="0">
              <a:buNone/>
              <a:defRPr sz="1600"/>
            </a:lvl2pPr>
            <a:lvl3pPr marL="914515" indent="0">
              <a:buNone/>
              <a:defRPr sz="1600"/>
            </a:lvl3pPr>
            <a:lvl4pPr marL="1371772" indent="0">
              <a:buNone/>
              <a:defRPr sz="1600"/>
            </a:lvl4pPr>
            <a:lvl5pPr marL="1829030" indent="0">
              <a:buNone/>
              <a:defRPr sz="1600"/>
            </a:lvl5pPr>
            <a:lvl6pPr marL="2286287" indent="0">
              <a:buNone/>
              <a:defRPr sz="1600"/>
            </a:lvl6pPr>
            <a:lvl7pPr marL="2743545" indent="0">
              <a:buNone/>
              <a:defRPr sz="1600"/>
            </a:lvl7pPr>
            <a:lvl8pPr marL="3200802" indent="0">
              <a:buNone/>
              <a:defRPr sz="1600"/>
            </a:lvl8pPr>
            <a:lvl9pPr marL="365806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9" y="482721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6" y="2133602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8602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5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9" y="430218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7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3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0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0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2861735"/>
            <a:ext cx="8825658" cy="1915647"/>
          </a:xfrm>
        </p:spPr>
        <p:txBody>
          <a:bodyPr anchor="b"/>
          <a:lstStyle>
            <a:lvl1pPr algn="l">
              <a:defRPr sz="4001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5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0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3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7" y="2060578"/>
            <a:ext cx="4396339" cy="4195763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9" y="2056095"/>
            <a:ext cx="4396341" cy="4200245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2000" b="1"/>
            </a:lvl2pPr>
            <a:lvl3pPr marL="914515" indent="0">
              <a:buNone/>
              <a:defRPr sz="1801" b="1"/>
            </a:lvl3pPr>
            <a:lvl4pPr marL="1371772" indent="0">
              <a:buNone/>
              <a:defRPr sz="1600" b="1"/>
            </a:lvl4pPr>
            <a:lvl5pPr marL="1829030" indent="0">
              <a:buNone/>
              <a:defRPr sz="1600" b="1"/>
            </a:lvl5pPr>
            <a:lvl6pPr marL="2286287" indent="0">
              <a:buNone/>
              <a:defRPr sz="1600" b="1"/>
            </a:lvl6pPr>
            <a:lvl7pPr marL="2743545" indent="0">
              <a:buNone/>
              <a:defRPr sz="1600" b="1"/>
            </a:lvl7pPr>
            <a:lvl8pPr marL="3200802" indent="0">
              <a:buNone/>
              <a:defRPr sz="1600" b="1"/>
            </a:lvl8pPr>
            <a:lvl9pPr marL="365806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7" y="2514601"/>
            <a:ext cx="4396339" cy="3741738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8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58" indent="0">
              <a:buNone/>
              <a:defRPr sz="2000" b="1"/>
            </a:lvl2pPr>
            <a:lvl3pPr marL="914515" indent="0">
              <a:buNone/>
              <a:defRPr sz="1801" b="1"/>
            </a:lvl3pPr>
            <a:lvl4pPr marL="1371772" indent="0">
              <a:buNone/>
              <a:defRPr sz="1600" b="1"/>
            </a:lvl4pPr>
            <a:lvl5pPr marL="1829030" indent="0">
              <a:buNone/>
              <a:defRPr sz="1600" b="1"/>
            </a:lvl5pPr>
            <a:lvl6pPr marL="2286287" indent="0">
              <a:buNone/>
              <a:defRPr sz="1600" b="1"/>
            </a:lvl6pPr>
            <a:lvl7pPr marL="2743545" indent="0">
              <a:buNone/>
              <a:defRPr sz="1600" b="1"/>
            </a:lvl7pPr>
            <a:lvl8pPr marL="3200802" indent="0">
              <a:buNone/>
              <a:defRPr sz="1600" b="1"/>
            </a:lvl8pPr>
            <a:lvl9pPr marL="365806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8" y="2514601"/>
            <a:ext cx="4396339" cy="3741738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2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85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4"/>
            <a:ext cx="3401065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9" y="1447803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9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58" indent="0">
              <a:buNone/>
              <a:defRPr sz="1200"/>
            </a:lvl2pPr>
            <a:lvl3pPr marL="914515" indent="0">
              <a:buNone/>
              <a:defRPr sz="1000"/>
            </a:lvl3pPr>
            <a:lvl4pPr marL="1371772" indent="0">
              <a:buNone/>
              <a:defRPr sz="900"/>
            </a:lvl4pPr>
            <a:lvl5pPr marL="1829030" indent="0">
              <a:buNone/>
              <a:defRPr sz="900"/>
            </a:lvl5pPr>
            <a:lvl6pPr marL="2286287" indent="0">
              <a:buNone/>
              <a:defRPr sz="900"/>
            </a:lvl6pPr>
            <a:lvl7pPr marL="2743545" indent="0">
              <a:buNone/>
              <a:defRPr sz="900"/>
            </a:lvl7pPr>
            <a:lvl8pPr marL="3200802" indent="0">
              <a:buNone/>
              <a:defRPr sz="900"/>
            </a:lvl8pPr>
            <a:lvl9pPr marL="365806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22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3" y="2669690"/>
            <a:ext cx="4037011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1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3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6" y="4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80" y="6096001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5" y="0"/>
            <a:ext cx="6857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4" y="452721"/>
            <a:ext cx="940472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5" y="2052924"/>
            <a:ext cx="894654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3" y="1790703"/>
            <a:ext cx="990599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8" y="3225302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5" y="295735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02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21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</p:sldLayoutIdLst>
  <p:hf sldNum="0" hdr="0" ftr="0" dt="0"/>
  <p:txStyles>
    <p:titleStyle>
      <a:lvl1pPr algn="l" defTabSz="457258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44" indent="-342944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3045" indent="-285788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1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144" indent="-228630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400" indent="-228630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657" indent="-228630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316" indent="-228630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2173" indent="-228630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432" indent="-228630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687" indent="-228630" algn="l" defTabSz="45725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58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515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72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30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287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545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802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060" algn="l" defTabSz="45725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8330" y="1379835"/>
            <a:ext cx="98331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 75-летию Победы посвящается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2400" y="2451100"/>
            <a:ext cx="911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О героях войны, которые ценою жизни отстояли нашу родную землю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15300" y="3962400"/>
            <a:ext cx="367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Работу </a:t>
            </a:r>
            <a:r>
              <a:rPr lang="ru-RU" dirty="0" smtClean="0">
                <a:solidFill>
                  <a:schemeClr val="bg1"/>
                </a:solidFill>
              </a:rPr>
              <a:t>выполнили: </a:t>
            </a:r>
            <a:r>
              <a:rPr lang="ru-RU" dirty="0">
                <a:solidFill>
                  <a:schemeClr val="bg1"/>
                </a:solidFill>
              </a:rPr>
              <a:t>Кадыров Мухаметкалы </a:t>
            </a:r>
            <a:r>
              <a:rPr lang="ru-RU" dirty="0" err="1" smtClean="0">
                <a:solidFill>
                  <a:schemeClr val="bg1"/>
                </a:solidFill>
              </a:rPr>
              <a:t>Насибуллович</a:t>
            </a:r>
            <a:r>
              <a:rPr lang="ru-RU" dirty="0" smtClean="0">
                <a:solidFill>
                  <a:schemeClr val="bg1"/>
                </a:solidFill>
              </a:rPr>
              <a:t>, Сафарова Аниса </a:t>
            </a:r>
            <a:r>
              <a:rPr lang="ru-RU" dirty="0" err="1" smtClean="0">
                <a:solidFill>
                  <a:schemeClr val="bg1"/>
                </a:solidFill>
              </a:rPr>
              <a:t>Назыровна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83100" y="6083300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Апрель 2020 года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34" y="3301999"/>
            <a:ext cx="2160766" cy="2300307"/>
          </a:xfrm>
          <a:prstGeom prst="rect">
            <a:avLst/>
          </a:prstGeom>
        </p:spPr>
      </p:pic>
      <p:pic>
        <p:nvPicPr>
          <p:cNvPr id="3" name="Кичер энкэй кайта алмавымны - Военные from backingtrackmp3x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608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2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5"/>
    </mc:Choice>
    <mc:Fallback>
      <p:transition spd="slow" advTm="1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112" y="131708"/>
            <a:ext cx="7366000" cy="957791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Шукуров Гильман Шакирович </a:t>
            </a:r>
            <a:r>
              <a:rPr lang="ru-RU" sz="3600" b="1" dirty="0">
                <a:solidFill>
                  <a:schemeClr val="bg1"/>
                </a:solidFill>
              </a:rPr>
              <a:t/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(1924-2011)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4988" y="1159396"/>
            <a:ext cx="7139483" cy="5558456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23 августа 1942 года Гильмана призвали в ряды Красной Армии. Был зачислен в учебный полк, где готовили младших командиров. На фронт попал 14 мая 1943 года. В ноябре 1943 года Гильман Шакирович участвует в освобождении города Киева. 15 апреля 1944 года Шукуров Г.Ш. получает осколочное ранение.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29 марта 1945 года в Чехословакии шли тяжёлые бои. В горах находился немецкий военный завод, который нужно было уничтожить. В том бою Гильмана тяжело ранило в шею и в правую лопатку. Под сильным огнём противника медсестра Алина Бобкова сумела вынести его из поля боя и доставить в полевой госпиталь.</a:t>
            </a:r>
            <a:r>
              <a:rPr lang="ru-RU" sz="2100" dirty="0"/>
              <a:t>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Награжден: медалью «За отвагу» (24.11.1943г.), орденом «Славы </a:t>
            </a:r>
            <a:r>
              <a:rPr lang="en-US" sz="2100" dirty="0">
                <a:solidFill>
                  <a:schemeClr val="bg1"/>
                </a:solidFill>
              </a:rPr>
              <a:t>III</a:t>
            </a:r>
            <a:r>
              <a:rPr lang="ru-RU" sz="2100" dirty="0">
                <a:solidFill>
                  <a:schemeClr val="bg1"/>
                </a:solidFill>
              </a:rPr>
              <a:t> степени»</a:t>
            </a:r>
            <a:r>
              <a:rPr lang="ru-RU" sz="2100" dirty="0"/>
              <a:t> </a:t>
            </a:r>
            <a:r>
              <a:rPr lang="ru-RU" sz="2100" dirty="0">
                <a:solidFill>
                  <a:schemeClr val="bg1"/>
                </a:solidFill>
              </a:rPr>
              <a:t>(24.02.1945).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471" y="1590349"/>
            <a:ext cx="2884107" cy="4317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7" y="1089499"/>
            <a:ext cx="1729989" cy="2659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187" y="4036979"/>
            <a:ext cx="1729989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1" dirty="0">
                <a:solidFill>
                  <a:schemeClr val="bg1"/>
                </a:solidFill>
              </a:rPr>
              <a:t>После войны Гильман с Бобковой</a:t>
            </a:r>
          </a:p>
        </p:txBody>
      </p:sp>
    </p:spTree>
    <p:extLst>
      <p:ext uri="{BB962C8B-B14F-4D97-AF65-F5344CB8AC3E}">
        <p14:creationId xmlns:p14="http://schemas.microsoft.com/office/powerpoint/2010/main" val="199084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9"/>
    </mc:Choice>
    <mc:Fallback>
      <p:transition spd="slow" advTm="3101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0749" y="121981"/>
            <a:ext cx="7307635" cy="899425"/>
          </a:xfrm>
        </p:spPr>
        <p:txBody>
          <a:bodyPr/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Айнуллин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Якуб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Хамидуллович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(1916-1949)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916" y="1353972"/>
            <a:ext cx="8682712" cy="5301188"/>
          </a:xfrm>
        </p:spPr>
        <p:txBody>
          <a:bodyPr>
            <a:normAutofit lnSpcReduction="10000"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С января 1942 года по май 1942 года участвовал в боевых действиях на Западном, Воронежском, Сталинградском, Юго-Западном и З-ем Украинском фронтах. В должности командира отделения 883-его полка 193-ей дивизии, в момент атаки вражеских позиций был ранен, но продолжил сражаться.</a:t>
            </a:r>
            <a:r>
              <a:rPr lang="ru-RU" sz="2200" dirty="0"/>
              <a:t>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 городе Сталинград 6 октября 1942 года получил второе тяжёлое ранение. Участвуя в боях при прорыве обороны немцев на Северном Донце был контужен. После излечения в госпитале 1284, был откомандирован в 109-ую эвакороту. Под обстрелом из поле боя его отделение эвакуировал 7 танков.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Награждён орденом «Красная звезда» (1945г), медалями «За оборону Сталинграда» (1943г), «За боевые заслуги» (1945г), «За победу над Германией в Великой Отечественной войне 1941-1945г» (1945г</a:t>
            </a:r>
            <a:r>
              <a:rPr lang="ru-RU" sz="2200" dirty="0" smtClean="0">
                <a:solidFill>
                  <a:schemeClr val="bg1"/>
                </a:solidFill>
              </a:rPr>
              <a:t>).</a:t>
            </a:r>
            <a:endParaRPr lang="ru-RU" sz="22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28" y="1812794"/>
            <a:ext cx="3178059" cy="37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1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7"/>
    </mc:Choice>
    <mc:Fallback>
      <p:transition spd="slow" advTm="3110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3259" y="188020"/>
            <a:ext cx="8398449" cy="602891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Яров </a:t>
            </a:r>
            <a:r>
              <a:rPr lang="ru-RU" sz="3200" b="1" dirty="0" err="1">
                <a:solidFill>
                  <a:schemeClr val="bg1"/>
                </a:solidFill>
              </a:rPr>
              <a:t>Мухибулла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Рачапович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(1</a:t>
            </a:r>
            <a:r>
              <a:rPr lang="tt-RU" sz="2400" b="1" dirty="0">
                <a:solidFill>
                  <a:schemeClr val="bg1"/>
                </a:solidFill>
              </a:rPr>
              <a:t>924- 2009)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53781"/>
            <a:ext cx="9340850" cy="5802619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tt-RU" dirty="0">
                <a:solidFill>
                  <a:schemeClr val="bg1"/>
                </a:solidFill>
              </a:rPr>
              <a:t>1 ноября 1942 года был призван </a:t>
            </a:r>
            <a:r>
              <a:rPr lang="tt-RU" dirty="0" smtClean="0">
                <a:solidFill>
                  <a:schemeClr val="bg1"/>
                </a:solidFill>
              </a:rPr>
              <a:t>Белоярским </a:t>
            </a:r>
            <a:r>
              <a:rPr lang="tt-RU" dirty="0">
                <a:solidFill>
                  <a:schemeClr val="bg1"/>
                </a:solidFill>
              </a:rPr>
              <a:t>РВК</a:t>
            </a:r>
            <a:r>
              <a:rPr lang="tt-RU" dirty="0" smtClean="0">
                <a:solidFill>
                  <a:schemeClr val="bg1"/>
                </a:solidFill>
              </a:rPr>
              <a:t>.</a:t>
            </a:r>
            <a:r>
              <a:rPr lang="tt-RU" dirty="0">
                <a:solidFill>
                  <a:schemeClr val="bg1"/>
                </a:solidFill>
              </a:rPr>
              <a:t> </a:t>
            </a:r>
            <a:r>
              <a:rPr lang="tt-RU" dirty="0" smtClean="0">
                <a:solidFill>
                  <a:schemeClr val="bg1"/>
                </a:solidFill>
              </a:rPr>
              <a:t>Начал воевать в 44-й гвардейской дивизии. Затем прошел по всем фронтам.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tt-RU" dirty="0" smtClean="0">
                <a:solidFill>
                  <a:schemeClr val="bg1"/>
                </a:solidFill>
              </a:rPr>
              <a:t>Получил </a:t>
            </a:r>
            <a:r>
              <a:rPr lang="tt-RU" dirty="0">
                <a:solidFill>
                  <a:schemeClr val="bg1"/>
                </a:solidFill>
              </a:rPr>
              <a:t>ранение в плечо </a:t>
            </a:r>
            <a:r>
              <a:rPr lang="tt-RU" dirty="0" smtClean="0">
                <a:solidFill>
                  <a:schemeClr val="bg1"/>
                </a:solidFill>
              </a:rPr>
              <a:t>при </a:t>
            </a:r>
            <a:r>
              <a:rPr lang="tt-RU" dirty="0">
                <a:solidFill>
                  <a:schemeClr val="bg1"/>
                </a:solidFill>
              </a:rPr>
              <a:t>форсирован</a:t>
            </a:r>
            <a:r>
              <a:rPr lang="ru-RU" dirty="0" err="1" smtClean="0">
                <a:solidFill>
                  <a:schemeClr val="bg1"/>
                </a:solidFill>
              </a:rPr>
              <a:t>ие</a:t>
            </a:r>
            <a:r>
              <a:rPr lang="tt-RU" dirty="0" smtClean="0">
                <a:solidFill>
                  <a:schemeClr val="bg1"/>
                </a:solidFill>
              </a:rPr>
              <a:t>  </a:t>
            </a:r>
            <a:r>
              <a:rPr lang="tt-RU" dirty="0">
                <a:solidFill>
                  <a:schemeClr val="bg1"/>
                </a:solidFill>
              </a:rPr>
              <a:t>реки Северный Донец. </a:t>
            </a:r>
            <a:r>
              <a:rPr lang="tt-RU" dirty="0" smtClean="0">
                <a:solidFill>
                  <a:schemeClr val="bg1"/>
                </a:solidFill>
              </a:rPr>
              <a:t>“</a:t>
            </a:r>
            <a:r>
              <a:rPr lang="ru-RU" dirty="0" smtClean="0">
                <a:solidFill>
                  <a:schemeClr val="bg1"/>
                </a:solidFill>
              </a:rPr>
              <a:t>…</a:t>
            </a:r>
            <a:r>
              <a:rPr lang="tt-RU" dirty="0" smtClean="0">
                <a:solidFill>
                  <a:schemeClr val="bg1"/>
                </a:solidFill>
              </a:rPr>
              <a:t>в </a:t>
            </a:r>
            <a:r>
              <a:rPr lang="tt-RU" dirty="0">
                <a:solidFill>
                  <a:schemeClr val="bg1"/>
                </a:solidFill>
              </a:rPr>
              <a:t>бою за высоту Войтово (деревню Войтово </a:t>
            </a:r>
            <a:r>
              <a:rPr lang="tt-RU" dirty="0" smtClean="0">
                <a:solidFill>
                  <a:schemeClr val="bg1"/>
                </a:solidFill>
              </a:rPr>
              <a:t>в </a:t>
            </a:r>
            <a:r>
              <a:rPr lang="ru-RU" dirty="0" smtClean="0">
                <a:solidFill>
                  <a:schemeClr val="bg1"/>
                </a:solidFill>
              </a:rPr>
              <a:t>Б</a:t>
            </a:r>
            <a:r>
              <a:rPr lang="tt-RU" dirty="0">
                <a:solidFill>
                  <a:schemeClr val="bg1"/>
                </a:solidFill>
              </a:rPr>
              <a:t>елоруссии) 8 декабря 1943 года показал образцы мужества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tt-RU" dirty="0">
                <a:solidFill>
                  <a:schemeClr val="bg1"/>
                </a:solidFill>
              </a:rPr>
              <a:t>отваги и выдержанности. Несмотря на сильный артиллерийско-минометный огонь </a:t>
            </a:r>
            <a:r>
              <a:rPr lang="tt-RU" dirty="0" smtClean="0">
                <a:solidFill>
                  <a:schemeClr val="bg1"/>
                </a:solidFill>
              </a:rPr>
              <a:t>в </a:t>
            </a:r>
            <a:r>
              <a:rPr lang="tt-RU" dirty="0">
                <a:solidFill>
                  <a:schemeClr val="bg1"/>
                </a:solidFill>
              </a:rPr>
              <a:t>течени</a:t>
            </a: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tt-RU" dirty="0">
                <a:solidFill>
                  <a:schemeClr val="bg1"/>
                </a:solidFill>
              </a:rPr>
              <a:t> нескольких минут устрани</a:t>
            </a:r>
            <a:r>
              <a:rPr lang="ru-RU" dirty="0">
                <a:solidFill>
                  <a:schemeClr val="bg1"/>
                </a:solidFill>
              </a:rPr>
              <a:t>л</a:t>
            </a:r>
            <a:r>
              <a:rPr lang="tt-RU" dirty="0">
                <a:solidFill>
                  <a:schemeClr val="bg1"/>
                </a:solidFill>
              </a:rPr>
              <a:t> порывы на линии. </a:t>
            </a:r>
            <a:r>
              <a:rPr lang="tt-RU" dirty="0" smtClean="0">
                <a:solidFill>
                  <a:schemeClr val="bg1"/>
                </a:solidFill>
              </a:rPr>
              <a:t>Обеспечил </a:t>
            </a:r>
            <a:r>
              <a:rPr lang="tt-RU" dirty="0">
                <a:solidFill>
                  <a:schemeClr val="bg1"/>
                </a:solidFill>
              </a:rPr>
              <a:t>бесперебойной связью </a:t>
            </a:r>
            <a:r>
              <a:rPr lang="tt-RU" dirty="0" smtClean="0">
                <a:solidFill>
                  <a:schemeClr val="bg1"/>
                </a:solidFill>
              </a:rPr>
              <a:t>командира...в бою”.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tt-RU" dirty="0" smtClean="0">
                <a:solidFill>
                  <a:schemeClr val="bg1"/>
                </a:solidFill>
              </a:rPr>
              <a:t>3 </a:t>
            </a:r>
            <a:r>
              <a:rPr lang="tt-RU" dirty="0">
                <a:solidFill>
                  <a:schemeClr val="bg1"/>
                </a:solidFill>
              </a:rPr>
              <a:t>марта 1944 года получает </a:t>
            </a:r>
            <a:r>
              <a:rPr lang="ru-RU" dirty="0">
                <a:solidFill>
                  <a:schemeClr val="bg1"/>
                </a:solidFill>
              </a:rPr>
              <a:t>тяжёлое</a:t>
            </a:r>
            <a:r>
              <a:rPr lang="tt-RU" dirty="0">
                <a:solidFill>
                  <a:schemeClr val="bg1"/>
                </a:solidFill>
              </a:rPr>
              <a:t> ранение в </a:t>
            </a:r>
            <a:r>
              <a:rPr lang="tt-RU" dirty="0" smtClean="0">
                <a:solidFill>
                  <a:schemeClr val="bg1"/>
                </a:solidFill>
              </a:rPr>
              <a:t>голову, переносит </a:t>
            </a:r>
            <a:r>
              <a:rPr lang="tt-RU" dirty="0">
                <a:solidFill>
                  <a:schemeClr val="bg1"/>
                </a:solidFill>
              </a:rPr>
              <a:t>5 операций </a:t>
            </a:r>
            <a:r>
              <a:rPr lang="tt-RU" dirty="0" smtClean="0">
                <a:solidFill>
                  <a:schemeClr val="bg1"/>
                </a:solidFill>
              </a:rPr>
              <a:t>.</a:t>
            </a:r>
            <a:r>
              <a:rPr lang="tt-RU" dirty="0">
                <a:solidFill>
                  <a:schemeClr val="bg1"/>
                </a:solidFill>
              </a:rPr>
              <a:t> </a:t>
            </a:r>
            <a:r>
              <a:rPr lang="tt-RU" dirty="0" smtClean="0">
                <a:solidFill>
                  <a:schemeClr val="bg1"/>
                </a:solidFill>
              </a:rPr>
              <a:t>М</a:t>
            </a:r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tt-RU" dirty="0">
                <a:solidFill>
                  <a:schemeClr val="bg1"/>
                </a:solidFill>
              </a:rPr>
              <a:t>хибулла участвует в освобождении Варшавы</a:t>
            </a:r>
            <a:r>
              <a:rPr lang="tt-RU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tt-RU" dirty="0" smtClean="0">
                <a:solidFill>
                  <a:schemeClr val="bg1"/>
                </a:solidFill>
              </a:rPr>
              <a:t> Незабываемым </a:t>
            </a:r>
            <a:r>
              <a:rPr lang="tt-RU" dirty="0">
                <a:solidFill>
                  <a:schemeClr val="bg1"/>
                </a:solidFill>
              </a:rPr>
              <a:t>событием в жизни Мухибуллы стала охрана правительственной связи Крымской ко</a:t>
            </a:r>
            <a:r>
              <a:rPr lang="ru-RU" dirty="0">
                <a:solidFill>
                  <a:schemeClr val="bg1"/>
                </a:solidFill>
              </a:rPr>
              <a:t>н</a:t>
            </a:r>
            <a:r>
              <a:rPr lang="tt-RU" dirty="0">
                <a:solidFill>
                  <a:schemeClr val="bg1"/>
                </a:solidFill>
              </a:rPr>
              <a:t>ференции, которая прошла </a:t>
            </a:r>
            <a:r>
              <a:rPr lang="tt-RU" dirty="0" smtClean="0">
                <a:solidFill>
                  <a:schemeClr val="bg1"/>
                </a:solidFill>
              </a:rPr>
              <a:t>1945 году </a:t>
            </a:r>
            <a:r>
              <a:rPr lang="tt-RU" dirty="0">
                <a:solidFill>
                  <a:schemeClr val="bg1"/>
                </a:solidFill>
              </a:rPr>
              <a:t>в Ялте. Здесь Мухибулле дов</a:t>
            </a: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tt-RU" dirty="0">
                <a:solidFill>
                  <a:schemeClr val="bg1"/>
                </a:solidFill>
              </a:rPr>
              <a:t>лось увидеть И.В. Сталина, У.Черчилля и Ф.Д. </a:t>
            </a:r>
            <a:r>
              <a:rPr lang="tt-RU" dirty="0" smtClean="0">
                <a:solidFill>
                  <a:schemeClr val="bg1"/>
                </a:solidFill>
              </a:rPr>
              <a:t>Рузвельта.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Награждён</a:t>
            </a:r>
            <a:r>
              <a:rPr lang="tt-RU" dirty="0" smtClean="0">
                <a:solidFill>
                  <a:schemeClr val="bg1"/>
                </a:solidFill>
              </a:rPr>
              <a:t> </a:t>
            </a:r>
            <a:r>
              <a:rPr lang="tt-RU" dirty="0">
                <a:solidFill>
                  <a:schemeClr val="bg1"/>
                </a:solidFill>
              </a:rPr>
              <a:t>орденом “Красная звезда</a:t>
            </a:r>
            <a:r>
              <a:rPr lang="tt-RU" dirty="0" smtClean="0">
                <a:solidFill>
                  <a:schemeClr val="bg1"/>
                </a:solidFill>
              </a:rPr>
              <a:t>”, </a:t>
            </a:r>
            <a:r>
              <a:rPr lang="tt-RU" dirty="0">
                <a:solidFill>
                  <a:schemeClr val="bg1"/>
                </a:solidFill>
              </a:rPr>
              <a:t>медалью “За победу над Германией в Великой Отечественной войне 1941-1945г.г”, орденом Отечественной войны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tt-RU" dirty="0">
                <a:solidFill>
                  <a:schemeClr val="bg1"/>
                </a:solidFill>
              </a:rPr>
              <a:t> степени, юбилейными медалями.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850" y="1814678"/>
            <a:ext cx="2661716" cy="35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3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0"/>
    </mc:Choice>
    <mc:Fallback>
      <p:transition spd="slow" advTm="3236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4917" y="135217"/>
            <a:ext cx="7710489" cy="93158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Хамидуллин </a:t>
            </a:r>
            <a:r>
              <a:rPr lang="ru-RU" sz="3200" b="1" dirty="0" err="1">
                <a:solidFill>
                  <a:schemeClr val="bg1"/>
                </a:solidFill>
              </a:rPr>
              <a:t>Чарулла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Хабибуллович</a:t>
            </a:r>
            <a:r>
              <a:rPr lang="ru-RU" sz="3200" b="1" dirty="0">
                <a:solidFill>
                  <a:schemeClr val="bg1"/>
                </a:solidFill>
              </a:rPr>
              <a:t/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(1920- 1997)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750" y="1290919"/>
            <a:ext cx="8751886" cy="4995581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 1940 году Чаруллу Хабибулловича призвали на действительную службу. Он служил ездовым стрелком в составе 302 стрелкового полка на Камчатке, охранял советско-японскую границу. Приходилось очень трудно - зимой жили в лесу в землянках, летом в палатках, постоянно переходили с одного места на другое.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Затем участвовал в советско-японской войне, демобилизовался 1 августа 1946 года.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Награжден орденом Отечественной войны - </a:t>
            </a:r>
            <a:r>
              <a:rPr lang="en-US" sz="2200" dirty="0">
                <a:solidFill>
                  <a:schemeClr val="bg1"/>
                </a:solidFill>
              </a:rPr>
              <a:t>II</a:t>
            </a:r>
            <a:r>
              <a:rPr lang="ru-RU" sz="2200" dirty="0">
                <a:solidFill>
                  <a:schemeClr val="bg1"/>
                </a:solidFill>
              </a:rPr>
              <a:t> степени, медалью Жукова и семью юбилейными медалями.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За добросовестный труд награждён многочисленными грамотами, медалями «За освоение целинных земель» и «Ветеран труда».</a:t>
            </a:r>
          </a:p>
          <a:p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553" y="1811618"/>
            <a:ext cx="2881342" cy="39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6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1"/>
    </mc:Choice>
    <mc:Fallback>
      <p:transition spd="slow" advTm="2593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5715" y="160618"/>
            <a:ext cx="7888289" cy="95698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Сафаров </a:t>
            </a:r>
            <a:r>
              <a:rPr lang="ru-RU" sz="3200" b="1" dirty="0" err="1">
                <a:solidFill>
                  <a:schemeClr val="bg1"/>
                </a:solidFill>
              </a:rPr>
              <a:t>Шавали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Мухаметкалиевич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(1924-1998)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13" y="1117600"/>
            <a:ext cx="8916987" cy="5651500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Призван 20 августа 1942 года Ялуторовским РВК. С июня 1943 года служил в 17-й гвардейской военно-воздушной десантной бригаде. Участвовал в боевых действиях на территории Венгрии, Австрии, Германии.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 бою за населённый пункт Ансбах 8 апреля 1945 года, находясь в обороне, вёл наблюдение за противником. Заметив окоп противника, он скрытно подполз к окопу и забросал ручными гранатами, где уничтожил 6 немецких </a:t>
            </a:r>
            <a:r>
              <a:rPr lang="ru-RU" sz="2200" dirty="0" smtClean="0">
                <a:solidFill>
                  <a:schemeClr val="bg1"/>
                </a:solidFill>
              </a:rPr>
              <a:t>солдат. </a:t>
            </a:r>
            <a:r>
              <a:rPr lang="ru-RU" sz="2200" dirty="0">
                <a:solidFill>
                  <a:schemeClr val="bg1"/>
                </a:solidFill>
              </a:rPr>
              <a:t>Участвовал в боях за овладение городом Вена. 16 апреля получил лёгкое ранение. Победу он встретил в Австрии. С июня 1946 года по март 1947 года служил в 347-ом гвардейском воздушно-десантном полку.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Награждён медалями «За отвагу», «За взятие Вены», «За победу над Германией», орденом Отечественной войны II степени, памятным знаком «50 лет освобождения Украины»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0" y="1520201"/>
            <a:ext cx="3059226" cy="45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9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02"/>
    </mc:Choice>
    <mc:Fallback>
      <p:transition spd="slow" advTm="3160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3" y="109819"/>
            <a:ext cx="8476035" cy="103318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Хамидуллин Валиулла </a:t>
            </a:r>
            <a:r>
              <a:rPr lang="ru-RU" sz="3200" b="1" dirty="0" err="1">
                <a:solidFill>
                  <a:schemeClr val="bg1"/>
                </a:solidFill>
              </a:rPr>
              <a:t>Хабибуллович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(1914-2001)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8700"/>
            <a:ext cx="9261400" cy="5829300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С 30 ноября 1939 года по 13 марта 1940 года Валиулла участвует в советско-финской войне.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9 ноября 1941 года был призван в ряды Красной Армии был   пулемётчиком, на фронте получает ранение и контузию, возвращается домой на долечивание. Работает бригадиром.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16 октября 1944 года вновь   призывается Ялуторовским РВК.               19 февраля 1945 года, в бою в районе деревни Волау, получает тяжёлое ранение (в Восточной Пруссии).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После лечения в госпитале участвует в советско-японской войне.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Награждён медалями «За боевые заслуги», «За победу над Германией»,, медалью Жукова и семью юбилейными медалями.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Медалями «За доблестный и самоотверженный труд в период Великой Отечественной войны», «За доблестный труд» и «Ветеран труда».</a:t>
            </a:r>
          </a:p>
          <a:p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408" y="1734067"/>
            <a:ext cx="2875259" cy="37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3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4"/>
    </mc:Choice>
    <mc:Fallback>
      <p:transition spd="slow" advTm="3126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3" y="0"/>
            <a:ext cx="9421777" cy="69028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Султанов Ибрагим </a:t>
            </a:r>
            <a:r>
              <a:rPr lang="ru-RU" sz="3200" b="1" dirty="0" err="1">
                <a:solidFill>
                  <a:schemeClr val="bg1"/>
                </a:solidFill>
              </a:rPr>
              <a:t>Махмудович</a:t>
            </a:r>
            <a:r>
              <a:rPr lang="ru-RU" sz="3600" b="1" dirty="0">
                <a:solidFill>
                  <a:schemeClr val="bg1"/>
                </a:solidFill>
              </a:rPr>
              <a:t>    </a:t>
            </a:r>
            <a:r>
              <a:rPr lang="ru-RU" sz="3600" b="1" dirty="0" smtClean="0">
                <a:solidFill>
                  <a:schemeClr val="bg1"/>
                </a:solidFill>
              </a:rPr>
              <a:t/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(</a:t>
            </a:r>
            <a:r>
              <a:rPr lang="ru-RU" sz="2400" b="1" dirty="0">
                <a:solidFill>
                  <a:schemeClr val="bg1"/>
                </a:solidFill>
              </a:rPr>
              <a:t>1916 - 1969)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5780"/>
            <a:ext cx="9080500" cy="5862220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Во время действительной службы в рядах Красной Армии, участвовал в советско- финской войне.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 6 декабря 1941 года мобилизован Камышловским РВК Свердловской области. С декабря 1941 года служит линейным надсмотрщиком 862 отдельного батальона связи 45 стрелкового корпуса.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“В одном из боев обеспечивая связь на наблюдательный пункт командира 184 стрелковой дивизии в районе Уждеген (Восточная Пруссия)под огнём противника он сделал 17 выходов на линию, устранив при этом 24 повреждения.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Награжден: двумя орденами Красной Звезды, орден Отечественной войны </a:t>
            </a:r>
            <a:r>
              <a:rPr lang="en-US" sz="2200" dirty="0">
                <a:solidFill>
                  <a:schemeClr val="bg1"/>
                </a:solidFill>
              </a:rPr>
              <a:t>II</a:t>
            </a:r>
            <a:r>
              <a:rPr lang="ru-RU" sz="2200" dirty="0">
                <a:solidFill>
                  <a:schemeClr val="bg1"/>
                </a:solidFill>
              </a:rPr>
              <a:t> степени, медалями “За боевые заслуги”, “За взятие Кёнигсберга”, “За победу над Германией” и “За победу над Японией.” Ему были вручены 9 благодарственных писем   от Верховного Главнокомандующего И.В. Сталина.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1540318"/>
            <a:ext cx="2981037" cy="433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9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77"/>
    </mc:Choice>
    <mc:Fallback>
      <p:transition spd="slow" advTm="3277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474" y="184917"/>
            <a:ext cx="7637027" cy="924036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Шаяхметов </a:t>
            </a:r>
            <a:r>
              <a:rPr lang="ru-RU" sz="3200" b="1" dirty="0" err="1">
                <a:solidFill>
                  <a:schemeClr val="bg1"/>
                </a:solidFill>
              </a:rPr>
              <a:t>Галиахмет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Фазлыевич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(1922-1995)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066" y="2224775"/>
            <a:ext cx="7480299" cy="4195481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Мобилизован в июле 1941 года. Рядовой, участник Сталинградской битвы. Демобилизовался осенью 1945 года. На фронте был ранен.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Награждён медалями «За боевые заслуги», орденом Отечественной войны 1 степени,        «За победу над Германией» и юбилейными медалями.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" y="43867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01"/>
          </a:p>
        </p:txBody>
      </p:sp>
      <p:pic>
        <p:nvPicPr>
          <p:cNvPr id="4097" name="Рисунок 60" descr="Шаяхметов Галиахмет Фазлыеви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441" y="1219606"/>
            <a:ext cx="3585882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" y="272470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51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80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93"/>
    </mc:Choice>
    <mc:Fallback>
      <p:transition spd="slow" advTm="1969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98" y="1311054"/>
            <a:ext cx="8483601" cy="5937687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Солдатская 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жизнь Хисматуллы началась в 1918 году. Он участвовал в гражданской </a:t>
            </a:r>
            <a:r>
              <a:rPr lang="ru-RU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войне. В 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1939-1940 годах участвовал в финской войне. </a:t>
            </a:r>
            <a:endParaRPr lang="ru-RU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Призван10 </a:t>
            </a:r>
            <a:r>
              <a:rPr lang="ru-RU" dirty="0">
                <a:solidFill>
                  <a:schemeClr val="bg1"/>
                </a:solidFill>
              </a:rPr>
              <a:t>мая 1942 </a:t>
            </a:r>
            <a:r>
              <a:rPr lang="ru-RU" dirty="0" smtClean="0">
                <a:solidFill>
                  <a:schemeClr val="bg1"/>
                </a:solidFill>
              </a:rPr>
              <a:t>года </a:t>
            </a:r>
            <a:r>
              <a:rPr lang="ru-RU" dirty="0">
                <a:solidFill>
                  <a:schemeClr val="bg1"/>
                </a:solidFill>
              </a:rPr>
              <a:t>ряды Красной Армии. </a:t>
            </a:r>
            <a:r>
              <a:rPr lang="ru-RU" dirty="0" smtClean="0">
                <a:solidFill>
                  <a:schemeClr val="bg1"/>
                </a:solidFill>
              </a:rPr>
              <a:t>С </a:t>
            </a:r>
            <a:r>
              <a:rPr lang="ru-RU" dirty="0">
                <a:solidFill>
                  <a:schemeClr val="bg1"/>
                </a:solidFill>
              </a:rPr>
              <a:t>6 августа по 21 сентября 1942 года миномётчик 671- </a:t>
            </a:r>
            <a:r>
              <a:rPr lang="ru-RU" dirty="0" err="1">
                <a:solidFill>
                  <a:schemeClr val="bg1"/>
                </a:solidFill>
              </a:rPr>
              <a:t>го</a:t>
            </a:r>
            <a:r>
              <a:rPr lang="ru-RU" dirty="0">
                <a:solidFill>
                  <a:schemeClr val="bg1"/>
                </a:solidFill>
              </a:rPr>
              <a:t> стрелкового полка 221 стрелковой дивизии </a:t>
            </a:r>
            <a:r>
              <a:rPr lang="ru-RU" dirty="0" smtClean="0">
                <a:solidFill>
                  <a:schemeClr val="bg1"/>
                </a:solidFill>
              </a:rPr>
              <a:t>воевал </a:t>
            </a:r>
            <a:r>
              <a:rPr lang="ru-RU" dirty="0">
                <a:solidFill>
                  <a:schemeClr val="bg1"/>
                </a:solidFill>
              </a:rPr>
              <a:t>на Сталинградском фронте. </a:t>
            </a:r>
            <a:endParaRPr lang="ru-RU" dirty="0" smtClean="0">
              <a:solidFill>
                <a:schemeClr val="bg1"/>
              </a:solidFill>
            </a:endParaRP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После ранения, с </a:t>
            </a:r>
            <a:r>
              <a:rPr lang="ru-RU" dirty="0">
                <a:solidFill>
                  <a:schemeClr val="bg1"/>
                </a:solidFill>
              </a:rPr>
              <a:t>января 1943 года по май 1945 года </a:t>
            </a:r>
            <a:r>
              <a:rPr lang="ru-RU" dirty="0" smtClean="0">
                <a:solidFill>
                  <a:schemeClr val="bg1"/>
                </a:solidFill>
              </a:rPr>
              <a:t>служил на Карельском фронте в </a:t>
            </a:r>
            <a:r>
              <a:rPr lang="ru-RU" dirty="0">
                <a:solidFill>
                  <a:schemeClr val="bg1"/>
                </a:solidFill>
              </a:rPr>
              <a:t>41-ом отдельном </a:t>
            </a:r>
            <a:r>
              <a:rPr lang="ru-RU" dirty="0" smtClean="0">
                <a:solidFill>
                  <a:schemeClr val="bg1"/>
                </a:solidFill>
              </a:rPr>
              <a:t>отряде вожатым </a:t>
            </a:r>
            <a:r>
              <a:rPr lang="ru-RU" dirty="0">
                <a:solidFill>
                  <a:schemeClr val="bg1"/>
                </a:solidFill>
              </a:rPr>
              <a:t>ездовых </a:t>
            </a:r>
            <a:r>
              <a:rPr lang="ru-RU" dirty="0" smtClean="0">
                <a:solidFill>
                  <a:schemeClr val="bg1"/>
                </a:solidFill>
              </a:rPr>
              <a:t>собак. </a:t>
            </a:r>
            <a:r>
              <a:rPr lang="ru-RU" dirty="0">
                <a:solidFill>
                  <a:schemeClr val="bg1"/>
                </a:solidFill>
              </a:rPr>
              <a:t>Отряды обеспечивали перевозку боеприпасов и продуктов, эвакуацию раненых, сопровождение разведывательных групп. </a:t>
            </a:r>
            <a:endParaRPr lang="ru-RU" dirty="0" smtClean="0">
              <a:solidFill>
                <a:schemeClr val="bg1"/>
              </a:solidFill>
            </a:endParaRP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Награждён </a:t>
            </a:r>
            <a:r>
              <a:rPr lang="ru-RU" dirty="0">
                <a:solidFill>
                  <a:schemeClr val="bg1"/>
                </a:solidFill>
              </a:rPr>
              <a:t>медалями </a:t>
            </a:r>
            <a:r>
              <a:rPr lang="ru-RU" dirty="0" smtClean="0">
                <a:solidFill>
                  <a:schemeClr val="bg1"/>
                </a:solidFill>
              </a:rPr>
              <a:t>– «За </a:t>
            </a:r>
            <a:r>
              <a:rPr lang="ru-RU" dirty="0">
                <a:solidFill>
                  <a:schemeClr val="bg1"/>
                </a:solidFill>
              </a:rPr>
              <a:t>боевые </a:t>
            </a:r>
            <a:r>
              <a:rPr lang="ru-RU" dirty="0" smtClean="0">
                <a:solidFill>
                  <a:schemeClr val="bg1"/>
                </a:solidFill>
              </a:rPr>
              <a:t>заслуги», «За </a:t>
            </a:r>
            <a:r>
              <a:rPr lang="ru-RU" dirty="0">
                <a:solidFill>
                  <a:schemeClr val="bg1"/>
                </a:solidFill>
              </a:rPr>
              <a:t>оборону Сталинграда», «За оборону Советского </a:t>
            </a:r>
            <a:r>
              <a:rPr lang="ru-RU" dirty="0" smtClean="0">
                <a:solidFill>
                  <a:schemeClr val="bg1"/>
                </a:solidFill>
              </a:rPr>
              <a:t>Заполярья», ”За </a:t>
            </a:r>
            <a:r>
              <a:rPr lang="ru-RU" dirty="0">
                <a:solidFill>
                  <a:schemeClr val="bg1"/>
                </a:solidFill>
              </a:rPr>
              <a:t>победу над Германией</a:t>
            </a:r>
            <a:r>
              <a:rPr lang="ru-RU" dirty="0" smtClean="0">
                <a:solidFill>
                  <a:schemeClr val="bg1"/>
                </a:solidFill>
              </a:rPr>
              <a:t>”.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999" y="1311054"/>
            <a:ext cx="3505202" cy="45981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5962" y="48304"/>
            <a:ext cx="568157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 Гизатуллин </a:t>
            </a:r>
            <a:r>
              <a:rPr lang="ru-RU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Хисматулла</a:t>
            </a:r>
            <a:r>
              <a:rPr lang="ru-RU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</a:t>
            </a:r>
          </a:p>
          <a:p>
            <a:pPr algn="ctr">
              <a:spcAft>
                <a:spcPts val="600"/>
              </a:spcAft>
            </a:pP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(1899-1992)</a:t>
            </a:r>
          </a:p>
        </p:txBody>
      </p:sp>
    </p:spTree>
    <p:extLst>
      <p:ext uri="{BB962C8B-B14F-4D97-AF65-F5344CB8AC3E}">
        <p14:creationId xmlns:p14="http://schemas.microsoft.com/office/powerpoint/2010/main" val="36901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28"/>
    </mc:Choice>
    <mc:Fallback>
      <p:transition spd="slow" advTm="2952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2400" y="1377792"/>
            <a:ext cx="8128000" cy="4646238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 январе 1942 года Аюп призывается в ряды Красной Армии Белоярским РВК Свердловской области. С апреля по июнь 1942 года воюет на Юго- Западном фронте, получает ранение.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С марта 1944 года Аюп воюет на Ленинградском фронте. В апреле был второй раз ранен.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  За проявленное мужество и героизм командир установки 938 самоходного артиллерийского полка 23 армии Сафаров А.Н. 27 июля 1944 года был награждён орденом Красной Звезды.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2 октября 1944 года был награждён вторым орденом Красной Звезды.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4376" y="112574"/>
            <a:ext cx="61157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Сафаров Аюп </a:t>
            </a:r>
            <a:r>
              <a:rPr lang="ru-RU" sz="3200" b="1" dirty="0" err="1">
                <a:solidFill>
                  <a:schemeClr val="bg1"/>
                </a:solidFill>
              </a:rPr>
              <a:t>Нургалиевич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</a:rPr>
              <a:t>1923-1981)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301" y="1183061"/>
            <a:ext cx="3548830" cy="48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8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5"/>
    </mc:Choice>
    <mc:Fallback>
      <p:transition spd="slow" advTm="272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arsc\Documents\Аниса 2019\аллаше салимулла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053" y="1411292"/>
            <a:ext cx="3367547" cy="44143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0503" y="1277262"/>
            <a:ext cx="84815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4" indent="-342914" algn="just">
              <a:buFont typeface="Wingdings" panose="05000000000000000000" pitchFamily="2" charset="2"/>
              <a:buChar char="Ø"/>
            </a:pPr>
            <a:r>
              <a:rPr lang="ru-RU" sz="1801" dirty="0">
                <a:solidFill>
                  <a:schemeClr val="bg1"/>
                </a:solidFill>
              </a:rPr>
              <a:t>	</a:t>
            </a:r>
            <a:r>
              <a:rPr lang="ru-RU" sz="2200" dirty="0">
                <a:solidFill>
                  <a:schemeClr val="bg1"/>
                </a:solidFill>
              </a:rPr>
              <a:t>22 августа </a:t>
            </a:r>
            <a:r>
              <a:rPr lang="ru-RU" sz="2200" dirty="0" smtClean="0">
                <a:solidFill>
                  <a:schemeClr val="bg1"/>
                </a:solidFill>
              </a:rPr>
              <a:t>1941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года </a:t>
            </a:r>
            <a:r>
              <a:rPr lang="ru-RU" sz="2200" dirty="0">
                <a:solidFill>
                  <a:schemeClr val="bg1"/>
                </a:solidFill>
              </a:rPr>
              <a:t>был призван Ялуторовским военкоматом и его отправляют в Омск, потом в Новосибирск. Оттуда Салим Гаюмович был направлен на Смоленский фронт, через два дня он был ранен. В госпитале </a:t>
            </a:r>
            <a:r>
              <a:rPr lang="ru-RU" sz="2200" dirty="0" err="1" smtClean="0">
                <a:solidFill>
                  <a:schemeClr val="bg1"/>
                </a:solidFill>
              </a:rPr>
              <a:t>Салимулла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chemeClr val="bg1"/>
                </a:solidFill>
              </a:rPr>
              <a:t>пролежал полтора месяца, после </a:t>
            </a:r>
            <a:r>
              <a:rPr lang="ru-RU" sz="2200" dirty="0" smtClean="0">
                <a:solidFill>
                  <a:schemeClr val="bg1"/>
                </a:solidFill>
              </a:rPr>
              <a:t>выздоровления</a:t>
            </a:r>
            <a:r>
              <a:rPr lang="en-US" sz="2200" dirty="0" smtClean="0">
                <a:solidFill>
                  <a:schemeClr val="bg1"/>
                </a:solidFill>
              </a:rPr>
              <a:t>, </a:t>
            </a:r>
            <a:r>
              <a:rPr lang="ru-RU" sz="2200" dirty="0" smtClean="0">
                <a:solidFill>
                  <a:schemeClr val="bg1"/>
                </a:solidFill>
              </a:rPr>
              <a:t>28 </a:t>
            </a:r>
            <a:r>
              <a:rPr lang="ru-RU" sz="2200" dirty="0">
                <a:solidFill>
                  <a:schemeClr val="bg1"/>
                </a:solidFill>
              </a:rPr>
              <a:t>октября 1941 года </a:t>
            </a:r>
            <a:r>
              <a:rPr lang="tt-RU" sz="2200" dirty="0">
                <a:solidFill>
                  <a:schemeClr val="bg1"/>
                </a:solidFill>
              </a:rPr>
              <a:t> </a:t>
            </a:r>
            <a:r>
              <a:rPr lang="tt-RU" sz="2200" dirty="0" smtClean="0">
                <a:solidFill>
                  <a:schemeClr val="bg1"/>
                </a:solidFill>
              </a:rPr>
              <a:t>он </a:t>
            </a:r>
            <a:r>
              <a:rPr lang="ru-RU" sz="2200" dirty="0" smtClean="0">
                <a:solidFill>
                  <a:schemeClr val="bg1"/>
                </a:solidFill>
              </a:rPr>
              <a:t>оказывается </a:t>
            </a:r>
            <a:r>
              <a:rPr lang="ru-RU" sz="2200" dirty="0">
                <a:solidFill>
                  <a:schemeClr val="bg1"/>
                </a:solidFill>
              </a:rPr>
              <a:t>на Волховском фронте.   Затем </a:t>
            </a:r>
            <a:r>
              <a:rPr lang="ru-RU" sz="2200" dirty="0" smtClean="0">
                <a:solidFill>
                  <a:schemeClr val="bg1"/>
                </a:solidFill>
              </a:rPr>
              <a:t>был </a:t>
            </a:r>
            <a:r>
              <a:rPr lang="ru-RU" sz="2200" dirty="0">
                <a:solidFill>
                  <a:schemeClr val="bg1"/>
                </a:solidFill>
              </a:rPr>
              <a:t>еще дважды ранен. </a:t>
            </a:r>
            <a:r>
              <a:rPr lang="ru-RU" sz="2200" dirty="0" err="1" smtClean="0">
                <a:solidFill>
                  <a:schemeClr val="bg1"/>
                </a:solidFill>
              </a:rPr>
              <a:t>Салимулла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Гаюмович проходит </a:t>
            </a:r>
            <a:r>
              <a:rPr lang="ru-RU" sz="2200" dirty="0">
                <a:solidFill>
                  <a:schemeClr val="bg1"/>
                </a:solidFill>
              </a:rPr>
              <a:t>длительное лечение в госпитале №</a:t>
            </a:r>
            <a:r>
              <a:rPr lang="ru-RU" sz="2200" dirty="0" smtClean="0">
                <a:solidFill>
                  <a:schemeClr val="bg1"/>
                </a:solidFill>
              </a:rPr>
              <a:t>5939, </a:t>
            </a:r>
            <a:r>
              <a:rPr lang="ru-RU" sz="2200" dirty="0">
                <a:solidFill>
                  <a:schemeClr val="bg1"/>
                </a:solidFill>
              </a:rPr>
              <a:t>в селе Верхние Муллы вблизи города Перми. </a:t>
            </a:r>
            <a:r>
              <a:rPr lang="ru-RU" sz="2200" dirty="0" err="1" smtClean="0">
                <a:solidFill>
                  <a:schemeClr val="bg1"/>
                </a:solidFill>
              </a:rPr>
              <a:t>Салимулле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chemeClr val="bg1"/>
                </a:solidFill>
              </a:rPr>
              <a:t>дали вторую группу инвалидности, и он был демобилизован. 	</a:t>
            </a:r>
          </a:p>
          <a:p>
            <a:pPr marL="342914" indent="-342914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Награждён орденами Красной Звезды, Отечественной войны    </a:t>
            </a:r>
            <a:r>
              <a:rPr lang="en-US" sz="2200" dirty="0">
                <a:solidFill>
                  <a:schemeClr val="bg1"/>
                </a:solidFill>
              </a:rPr>
              <a:t>I </a:t>
            </a:r>
            <a:r>
              <a:rPr lang="ru-RU" sz="2200" dirty="0">
                <a:solidFill>
                  <a:schemeClr val="bg1"/>
                </a:solidFill>
              </a:rPr>
              <a:t>степени, медалью «За доблестный труд» и восемью юбилейными медалями.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9734" y="64731"/>
            <a:ext cx="6794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Аллашев </a:t>
            </a:r>
            <a:r>
              <a:rPr lang="ru-RU" sz="3200" b="1" dirty="0" err="1">
                <a:solidFill>
                  <a:schemeClr val="bg1"/>
                </a:solidFill>
              </a:rPr>
              <a:t>Салимулла</a:t>
            </a:r>
            <a:r>
              <a:rPr lang="ru-RU" sz="3200" b="1" dirty="0">
                <a:solidFill>
                  <a:schemeClr val="bg1"/>
                </a:solidFill>
              </a:rPr>
              <a:t> Гаюмович </a:t>
            </a:r>
            <a:r>
              <a:rPr lang="ru-RU" sz="2400" b="1" dirty="0">
                <a:solidFill>
                  <a:schemeClr val="bg1"/>
                </a:solidFill>
              </a:rPr>
              <a:t>(1918-2001)</a:t>
            </a:r>
          </a:p>
        </p:txBody>
      </p:sp>
    </p:spTree>
    <p:extLst>
      <p:ext uri="{BB962C8B-B14F-4D97-AF65-F5344CB8AC3E}">
        <p14:creationId xmlns:p14="http://schemas.microsoft.com/office/powerpoint/2010/main" val="30312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46"/>
    </mc:Choice>
    <mc:Fallback>
      <p:transition spd="slow" advTm="2634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403" y="1269408"/>
            <a:ext cx="3263900" cy="4599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3101" y="203202"/>
            <a:ext cx="705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Сабитов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Галиахмет</a:t>
            </a:r>
            <a:r>
              <a:rPr lang="ru-RU" sz="3200" b="1" dirty="0">
                <a:solidFill>
                  <a:schemeClr val="bg1"/>
                </a:solidFill>
              </a:rPr>
              <a:t>     </a:t>
            </a:r>
            <a:r>
              <a:rPr lang="ru-RU" sz="2400" b="1" dirty="0">
                <a:solidFill>
                  <a:schemeClr val="bg1"/>
                </a:solidFill>
              </a:rPr>
              <a:t>(1905-1984)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902" y="977306"/>
            <a:ext cx="85725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4" indent="-342914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Призван 15 ноября 1941 года Ялуторовским РВК. Служил на Воронежском фронте. Батальон оказался в окружении и он попал в плен. Галиахмету удалось сбежать. Вдогонку раздался выстрел, с головы Галиахмета слетела каска и он почувствовал сильную боль. Через несколько дней вместе с двумя </a:t>
            </a:r>
            <a:r>
              <a:rPr lang="ru-RU" sz="2200" dirty="0" smtClean="0">
                <a:solidFill>
                  <a:schemeClr val="bg1"/>
                </a:solidFill>
              </a:rPr>
              <a:t>солдатами </a:t>
            </a:r>
            <a:r>
              <a:rPr lang="ru-RU" sz="2200" dirty="0">
                <a:solidFill>
                  <a:schemeClr val="bg1"/>
                </a:solidFill>
              </a:rPr>
              <a:t>Галиахмету </a:t>
            </a:r>
            <a:r>
              <a:rPr lang="ru-RU" sz="2200" dirty="0" smtClean="0">
                <a:solidFill>
                  <a:schemeClr val="bg1"/>
                </a:solidFill>
              </a:rPr>
              <a:t>удалось выйти </a:t>
            </a:r>
            <a:r>
              <a:rPr lang="ru-RU" sz="2200" dirty="0">
                <a:solidFill>
                  <a:schemeClr val="bg1"/>
                </a:solidFill>
              </a:rPr>
              <a:t>на советских танкистов. Они накормили солдат и указали правильную дорогу. Когда добрались до указанного места, их перевязали, накормили и отправили в госпиталь. Через 5 месяцев, 5 марта 1943 года, его снова отправили на фронт. </a:t>
            </a:r>
            <a:r>
              <a:rPr lang="ru-RU" sz="1600" dirty="0">
                <a:solidFill>
                  <a:schemeClr val="bg1"/>
                </a:solidFill>
              </a:rPr>
              <a:t>/Из воспоминаний Галиахмета Сабитова/. </a:t>
            </a:r>
          </a:p>
          <a:p>
            <a:pPr marL="342914" indent="-342914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	Награждён орденом ”Красной Звезды”, медалями “20 лет победы в Великой Отечественной войне 1941-1945 г.г.”, “50 лет Вооруженных сил СССР”, значком “25 лет Победы в войне 1941-1945 г.г.” </a:t>
            </a:r>
          </a:p>
          <a:p>
            <a:r>
              <a:rPr lang="ru-RU" sz="2200" dirty="0">
                <a:solidFill>
                  <a:schemeClr val="bg1"/>
                </a:solidFill>
              </a:rPr>
              <a:t>	</a:t>
            </a:r>
            <a:endParaRPr lang="ru-RU" sz="180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5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9"/>
    </mc:Choice>
    <mc:Fallback>
      <p:transition spd="slow" advTm="3145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03833" y="122520"/>
            <a:ext cx="6176356" cy="942591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Гафуров </a:t>
            </a:r>
            <a:r>
              <a:rPr lang="ru-RU" sz="3200" b="1" dirty="0" err="1">
                <a:solidFill>
                  <a:schemeClr val="bg1"/>
                </a:solidFill>
              </a:rPr>
              <a:t>Нурий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Халилович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(1916-1989)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0" y="1109897"/>
            <a:ext cx="3136900" cy="5488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099" y="1148560"/>
            <a:ext cx="87757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44" indent="-342944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	</a:t>
            </a:r>
            <a:r>
              <a:rPr lang="ru-RU" sz="2200" dirty="0">
                <a:solidFill>
                  <a:schemeClr val="bg1"/>
                </a:solidFill>
              </a:rPr>
              <a:t>Призван в армию в июле 1941 года, начал боевой путь в Калининском фронте. </a:t>
            </a:r>
            <a:r>
              <a:rPr lang="ru-RU" sz="2200" dirty="0"/>
              <a:t>“</a:t>
            </a:r>
            <a:r>
              <a:rPr lang="ru-RU" sz="2200" dirty="0">
                <a:solidFill>
                  <a:schemeClr val="bg1"/>
                </a:solidFill>
              </a:rPr>
              <a:t>1 марта 1943 года в бою за населённый пункт </a:t>
            </a:r>
            <a:r>
              <a:rPr lang="ru-RU" sz="2200" dirty="0" err="1">
                <a:solidFill>
                  <a:schemeClr val="bg1"/>
                </a:solidFill>
              </a:rPr>
              <a:t>Баренков</a:t>
            </a:r>
            <a:r>
              <a:rPr lang="ru-RU" sz="2200" dirty="0">
                <a:solidFill>
                  <a:schemeClr val="bg1"/>
                </a:solidFill>
              </a:rPr>
              <a:t> (Курская область) несмотря на сильный заградительный артиллерийский огонь противника, смело ворвался с ротой на окраину деревни и пулемётным огнём вытеснил противника, при этом рота уничтожила 155 фашистов и 3 пулемёта, в результате деревня была освобождена от фашистов.</a:t>
            </a:r>
          </a:p>
          <a:p>
            <a:pPr marL="342944" indent="-342944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18 марта 1943 года в районе деревни Прудки был ранен.</a:t>
            </a:r>
          </a:p>
          <a:p>
            <a:pPr algn="just"/>
            <a:r>
              <a:rPr lang="ru-RU" sz="2200" dirty="0">
                <a:solidFill>
                  <a:schemeClr val="bg1"/>
                </a:solidFill>
              </a:rPr>
              <a:t> </a:t>
            </a:r>
          </a:p>
          <a:p>
            <a:pPr marL="342944" indent="-342944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	«За проявленную храбрость и мужество, капитан Гафуров награждён орденом Красной Звезды», орденом Отечественной войны </a:t>
            </a:r>
            <a:r>
              <a:rPr lang="en-US" sz="2200" dirty="0">
                <a:solidFill>
                  <a:schemeClr val="bg1"/>
                </a:solidFill>
              </a:rPr>
              <a:t>II</a:t>
            </a:r>
            <a:r>
              <a:rPr lang="tt-RU" sz="2200" dirty="0">
                <a:solidFill>
                  <a:schemeClr val="bg1"/>
                </a:solidFill>
              </a:rPr>
              <a:t> степ</a:t>
            </a:r>
            <a:r>
              <a:rPr lang="ru-RU" sz="2200" dirty="0">
                <a:solidFill>
                  <a:schemeClr val="bg1"/>
                </a:solidFill>
              </a:rPr>
              <a:t>е</a:t>
            </a:r>
            <a:r>
              <a:rPr lang="tt-RU" sz="2200" dirty="0">
                <a:solidFill>
                  <a:schemeClr val="bg1"/>
                </a:solidFill>
              </a:rPr>
              <a:t>ни</a:t>
            </a:r>
            <a:r>
              <a:rPr lang="ru-RU" sz="2200" dirty="0">
                <a:solidFill>
                  <a:schemeClr val="bg1"/>
                </a:solidFill>
              </a:rPr>
              <a:t>, медалью” За победу над Германией”, </a:t>
            </a:r>
            <a:r>
              <a:rPr lang="tt-RU" sz="2200" dirty="0">
                <a:solidFill>
                  <a:schemeClr val="bg1"/>
                </a:solidFill>
              </a:rPr>
              <a:t>юбилейными медалями,</a:t>
            </a:r>
            <a:endParaRPr lang="ru-RU" sz="2200" dirty="0">
              <a:solidFill>
                <a:schemeClr val="bg1"/>
              </a:solidFill>
            </a:endParaRPr>
          </a:p>
          <a:p>
            <a:pPr marL="342944" indent="-342944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а также за трудовую деятельность </a:t>
            </a:r>
            <a:r>
              <a:rPr lang="tt-RU" sz="2200" dirty="0">
                <a:solidFill>
                  <a:schemeClr val="bg1"/>
                </a:solidFill>
              </a:rPr>
              <a:t>медалью “За освоение целинных земель”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9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1"/>
    </mc:Choice>
    <mc:Fallback>
      <p:transition spd="slow" advTm="2881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093" y="1454834"/>
            <a:ext cx="3278942" cy="478677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" y="43867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01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2367" y="1285557"/>
            <a:ext cx="847875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14" indent="-342914" algn="just" defTabSz="914515">
              <a:buFont typeface="Wingdings" panose="05000000000000000000" pitchFamily="2" charset="2"/>
              <a:buChar char="Ø"/>
            </a:pPr>
            <a:r>
              <a:rPr lang="ru-RU" altLang="ru-RU" sz="22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Призван в августе 1941 года, рядовой. служил в 740 стрелковом полку 217 стрелковой дивизии 49 армии. </a:t>
            </a:r>
            <a:endParaRPr lang="ru-RU" altLang="ru-RU" sz="2200" dirty="0">
              <a:solidFill>
                <a:schemeClr val="bg1"/>
              </a:solidFill>
              <a:latin typeface="+mn-lt"/>
            </a:endParaRPr>
          </a:p>
          <a:p>
            <a:pPr marL="342914" indent="-342914" algn="just" defTabSz="914515">
              <a:buFont typeface="Wingdings" panose="05000000000000000000" pitchFamily="2" charset="2"/>
              <a:buChar char="Ø"/>
            </a:pPr>
            <a:r>
              <a:rPr lang="ru-RU" altLang="ru-RU" sz="22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Ветеран войны Аллашев Миннулла вспоминал: “Однажды мы стояли на привале на берегу реки Угра. Вдруг за рекой раздалась такая знакомая, такая родная татарская песня. Я, едва дослушав, крикнул:” Эй, кто ты? Из каких краев?”  И в ответ услышал неожиданное:” Я- Хачиахмет Шаяхметов. Из Сибири</a:t>
            </a:r>
            <a:r>
              <a:rPr lang="ru-RU" altLang="ru-RU" sz="22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!”</a:t>
            </a:r>
            <a:r>
              <a:rPr lang="en-US" altLang="ru-RU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altLang="ru-RU" sz="22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Нам </a:t>
            </a:r>
            <a:r>
              <a:rPr lang="ru-RU" altLang="ru-RU" sz="22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удалось поговорить, перекликаясь через реку.   Больше встречаться с ним не довелось.” Так, словно </a:t>
            </a:r>
            <a:r>
              <a:rPr lang="ru-RU" altLang="ru-RU" sz="22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эхо из родной деревни, </a:t>
            </a:r>
            <a:r>
              <a:rPr lang="ru-RU" altLang="ru-RU" sz="22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долетела до нас песня </a:t>
            </a:r>
            <a:r>
              <a:rPr lang="ru-RU" altLang="ru-RU" sz="22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бойца . </a:t>
            </a:r>
          </a:p>
          <a:p>
            <a:pPr indent="0" algn="just" defTabSz="914515"/>
            <a:endParaRPr lang="ru-RU" altLang="ru-RU" sz="2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14" indent="-342914" algn="just" defTabSz="914515">
              <a:buFont typeface="Wingdings" panose="05000000000000000000" pitchFamily="2" charset="2"/>
              <a:buChar char="Ø"/>
            </a:pPr>
            <a:r>
              <a:rPr lang="ru-RU" altLang="ru-RU" sz="22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Шаяхметов Х.Ф. погиб 4 апреля1942 года у деревни Павлово Юхновского района Смоленской (ныне Калужской) области</a:t>
            </a:r>
            <a:endParaRPr lang="ru-RU" altLang="ru-RU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9633" y="217378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Шаяхметов Хачиахмет </a:t>
            </a:r>
            <a:r>
              <a:rPr lang="ru-RU" sz="3200" b="1" dirty="0" err="1">
                <a:solidFill>
                  <a:schemeClr val="bg1"/>
                </a:solidFill>
              </a:rPr>
              <a:t>Фазлыевич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(1908-</a:t>
            </a:r>
            <a:r>
              <a:rPr lang="ru-RU" altLang="ru-RU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1942</a:t>
            </a:r>
            <a:r>
              <a:rPr lang="ru-RU" sz="24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645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55"/>
    </mc:Choice>
    <mc:Fallback>
      <p:transition spd="slow" advTm="3025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8891"/>
            <a:ext cx="8737600" cy="5350369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14 июля 1941 года по призыву Ялуторовского РВК Миннулла Каюмович ушёл на фронт. Он служил военным шофёром с июля 1941года по сентябрь 1943 года в 17 отдельной разведывательной роте и с сентября 1943 года по октябрь 1945 года в 358 отдельной автороте. Ему </a:t>
            </a:r>
            <a:r>
              <a:rPr lang="ru-RU" sz="2200" dirty="0" smtClean="0">
                <a:solidFill>
                  <a:schemeClr val="bg1"/>
                </a:solidFill>
              </a:rPr>
              <a:t>довелось, </a:t>
            </a:r>
            <a:r>
              <a:rPr lang="ru-RU" sz="2200" dirty="0">
                <a:solidFill>
                  <a:schemeClr val="bg1"/>
                </a:solidFill>
              </a:rPr>
              <a:t>рискуя жизнью, доставлять бойцов на </a:t>
            </a:r>
            <a:r>
              <a:rPr lang="ru-RU" sz="2200" dirty="0" smtClean="0">
                <a:solidFill>
                  <a:schemeClr val="bg1"/>
                </a:solidFill>
              </a:rPr>
              <a:t>фронт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по </a:t>
            </a:r>
            <a:r>
              <a:rPr lang="ru-RU" sz="2200" dirty="0">
                <a:solidFill>
                  <a:schemeClr val="bg1"/>
                </a:solidFill>
              </a:rPr>
              <a:t>разбитым военным дорогам, подвозить боеприпасы, вывозить раненых в госпиталь.  С 9 августа по 3 сентября 1945 года участвовал в войне с Японией. Продолжил службу в 1176 отдельной зенитно-артиллерийской дивизии. Там прослужил шофёром с октября 1945 года по июнь 1946 года.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Он был награждён орденом Отечественной войны второй степени, медалью «За победу над Японией», 6 юбилейными медалями, 6 юбилейными </a:t>
            </a:r>
            <a:r>
              <a:rPr lang="ru-RU" sz="2200" dirty="0" smtClean="0">
                <a:solidFill>
                  <a:schemeClr val="bg1"/>
                </a:solidFill>
              </a:rPr>
              <a:t>медалями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  <a:endParaRPr lang="ru-RU" sz="22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7044" y="22977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Аллашев Миннулла Каюмович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(1915-1994)</a:t>
            </a:r>
            <a:endParaRPr lang="ru-RU" sz="180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705" y="1315766"/>
            <a:ext cx="3130067" cy="46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1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68"/>
    </mc:Choice>
    <mc:Fallback>
      <p:transition spd="slow" advTm="2986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4414" y="97121"/>
            <a:ext cx="7481886" cy="140053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Хамидуллин Нурулла </a:t>
            </a:r>
            <a:r>
              <a:rPr lang="ru-RU" sz="3200" b="1" dirty="0" smtClean="0">
                <a:solidFill>
                  <a:schemeClr val="bg1"/>
                </a:solidFill>
              </a:rPr>
              <a:t>Набиуллович </a:t>
            </a:r>
            <a:r>
              <a:rPr lang="ru-RU" sz="2400" b="1" dirty="0" smtClean="0">
                <a:solidFill>
                  <a:schemeClr val="bg1"/>
                </a:solidFill>
              </a:rPr>
              <a:t>(1925-1981)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415" y="1152986"/>
            <a:ext cx="8447085" cy="5247814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Родился 13 сентября 1925 года   </a:t>
            </a:r>
            <a:r>
              <a:rPr lang="ru-RU" sz="2200" dirty="0" smtClean="0">
                <a:solidFill>
                  <a:schemeClr val="bg1"/>
                </a:solidFill>
              </a:rPr>
              <a:t>в д.Яр </a:t>
            </a:r>
            <a:r>
              <a:rPr lang="ru-RU" sz="2200" dirty="0">
                <a:solidFill>
                  <a:schemeClr val="bg1"/>
                </a:solidFill>
              </a:rPr>
              <a:t>Я</a:t>
            </a:r>
            <a:r>
              <a:rPr lang="ru-RU" sz="2200" dirty="0" smtClean="0">
                <a:solidFill>
                  <a:schemeClr val="bg1"/>
                </a:solidFill>
              </a:rPr>
              <a:t>луторовского района </a:t>
            </a:r>
            <a:r>
              <a:rPr lang="ru-RU" sz="2200" dirty="0">
                <a:solidFill>
                  <a:schemeClr val="bg1"/>
                </a:solidFill>
              </a:rPr>
              <a:t>многодетной семье, с 14 лет начал трудиться, чтобы как-то помочь своим родителям.  В 1943 году был призван Новозаимским РВК. Сначала был направлен в роту автоматчиков учебного стрелкового полка Чебаркульского военного лагеря. Потом был фронт, ранение и снова фронт. 		</a:t>
            </a:r>
          </a:p>
          <a:p>
            <a:r>
              <a:rPr lang="ru-RU" sz="2200" dirty="0">
                <a:solidFill>
                  <a:schemeClr val="bg1"/>
                </a:solidFill>
              </a:rPr>
              <a:t>После демобилизации в 1946 году, Хамидуллин Н.Н. работал в городе Челябинске на стройке. В 1954 году Нурулла Набиуллович вернулся в родную деревню, женился, стал отцом семерых детей. Проработал 20 лет конюхом в совхозе имени Чкалова. </a:t>
            </a:r>
          </a:p>
          <a:p>
            <a:r>
              <a:rPr lang="ru-RU" sz="2200" dirty="0">
                <a:solidFill>
                  <a:schemeClr val="bg1"/>
                </a:solidFill>
              </a:rPr>
              <a:t>Хамидуллин Н.Н. был награждён медалью «За победу над Германией» и тремя юбилейными медалями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762" y="1497651"/>
            <a:ext cx="3183879" cy="44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3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63"/>
    </mc:Choice>
    <mc:Fallback>
      <p:transition spd="slow" advTm="2636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205" y="46548"/>
            <a:ext cx="9404722" cy="92860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Аматов Курбангали Сафаргалиевич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(1923-1942)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281" y="992089"/>
            <a:ext cx="8946540" cy="2412074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Призван в 1941 году. Командир телефонного отделения 618 полка, 215 дивизии Западного фронта”. Во время устранения порыва линии товарищ Аматов был ранен в живот, и ползком, преодолевая мучительную боль, добрался до повреждения линии, устранил его, тем обеспечил связь с командным пунктом командира полка”.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Награждён медалью “За отвагу”.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111" y="1196889"/>
            <a:ext cx="2064212" cy="2207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737" y="3415784"/>
            <a:ext cx="916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Аматов Нургали Сафаргалиевич </a:t>
            </a:r>
            <a:r>
              <a:rPr lang="ru-RU" sz="2400" b="1" dirty="0">
                <a:solidFill>
                  <a:schemeClr val="bg1"/>
                </a:solidFill>
              </a:rPr>
              <a:t>(1925-1944)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737" y="4012180"/>
            <a:ext cx="11801705" cy="323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3" indent="-285763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Призван Ялуторовским РВК 8 октября 1943 года, направлен на обучение Челябинск. Лейтенант, командир взвода 548 полка 116 дивизии 2 Украинского фронта. “ В боях за город Яссы (Румыния) 22 августа 1944 года был захвачен железнодорожный мост у противника. Враг решил взорвать мост. Лейтенант Аматов вступил со своим взводом в рукопашно-гранатный бой, в течение ночи отбил 3 контратаки противника, не отступив ни шагу назад. Железнодорожный мост остался целым. В этом героическом бою лейтенант Аматов погиб смертью храбрых. </a:t>
            </a:r>
          </a:p>
          <a:p>
            <a:pPr marL="285763" indent="-285763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Посмертно награждён орденом Отечественной войны 1 степени</a:t>
            </a:r>
            <a:r>
              <a:rPr lang="ru-RU" sz="2100" dirty="0" smtClean="0">
                <a:solidFill>
                  <a:schemeClr val="bg1"/>
                </a:solidFill>
              </a:rPr>
              <a:t>.</a:t>
            </a:r>
            <a:endParaRPr lang="ru-RU" sz="2100" dirty="0">
              <a:solidFill>
                <a:schemeClr val="bg1"/>
              </a:solidFill>
            </a:endParaRPr>
          </a:p>
          <a:p>
            <a:endParaRPr lang="ru-RU" sz="1801" dirty="0">
              <a:solidFill>
                <a:schemeClr val="bg1"/>
              </a:solidFill>
            </a:endParaRPr>
          </a:p>
          <a:p>
            <a:endParaRPr lang="ru-RU" sz="180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3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97"/>
    </mc:Choice>
    <mc:Fallback>
      <p:transition spd="slow" advTm="3589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415" y="871821"/>
            <a:ext cx="9755186" cy="893479"/>
          </a:xfrm>
        </p:spPr>
        <p:txBody>
          <a:bodyPr/>
          <a:lstStyle/>
          <a:p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Никто не забыт, ничто не забыто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765299"/>
            <a:ext cx="3873501" cy="4861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82280" y="1626200"/>
            <a:ext cx="5969000" cy="51398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i="1" dirty="0" smtClean="0">
                <a:solidFill>
                  <a:schemeClr val="accent1"/>
                </a:solidFill>
              </a:rPr>
              <a:t>Люди</a:t>
            </a:r>
            <a:r>
              <a:rPr lang="ru-RU" sz="2400" b="1" i="1" dirty="0">
                <a:solidFill>
                  <a:schemeClr val="accent1"/>
                </a:solidFill>
              </a:rPr>
              <a:t>! Покуда сердца стучатся, — помните!</a:t>
            </a:r>
            <a:br>
              <a:rPr lang="ru-RU" sz="2400" b="1" i="1" dirty="0">
                <a:solidFill>
                  <a:schemeClr val="accent1"/>
                </a:solidFill>
              </a:rPr>
            </a:br>
            <a:r>
              <a:rPr lang="ru-RU" sz="2400" b="1" i="1" dirty="0">
                <a:solidFill>
                  <a:schemeClr val="accent1"/>
                </a:solidFill>
              </a:rPr>
              <a:t>Какою ценой завоевано счастье, — пожалуйста, помните!</a:t>
            </a:r>
            <a:br>
              <a:rPr lang="ru-RU" sz="2400" b="1" i="1" dirty="0">
                <a:solidFill>
                  <a:schemeClr val="accent1"/>
                </a:solidFill>
              </a:rPr>
            </a:br>
            <a:r>
              <a:rPr lang="ru-RU" sz="2400" b="1" i="1" dirty="0">
                <a:solidFill>
                  <a:schemeClr val="accent1"/>
                </a:solidFill>
              </a:rPr>
              <a:t>Песню свою отправляя в полет, — помните!</a:t>
            </a:r>
            <a:br>
              <a:rPr lang="ru-RU" sz="2400" b="1" i="1" dirty="0">
                <a:solidFill>
                  <a:schemeClr val="accent1"/>
                </a:solidFill>
              </a:rPr>
            </a:br>
            <a:r>
              <a:rPr lang="ru-RU" sz="2400" b="1" i="1" dirty="0">
                <a:solidFill>
                  <a:schemeClr val="accent1"/>
                </a:solidFill>
              </a:rPr>
              <a:t>О тех, кто уже никогда не споет, — помните!</a:t>
            </a:r>
            <a:br>
              <a:rPr lang="ru-RU" sz="2400" b="1" i="1" dirty="0">
                <a:solidFill>
                  <a:schemeClr val="accent1"/>
                </a:solidFill>
              </a:rPr>
            </a:br>
            <a:r>
              <a:rPr lang="ru-RU" sz="2400" b="1" i="1" dirty="0">
                <a:solidFill>
                  <a:schemeClr val="accent1"/>
                </a:solidFill>
              </a:rPr>
              <a:t>Детям своим расскажите о них, чтоб запомнили!</a:t>
            </a:r>
            <a:br>
              <a:rPr lang="ru-RU" sz="2400" b="1" i="1" dirty="0">
                <a:solidFill>
                  <a:schemeClr val="accent1"/>
                </a:solidFill>
              </a:rPr>
            </a:br>
            <a:r>
              <a:rPr lang="ru-RU" sz="2400" b="1" i="1" dirty="0">
                <a:solidFill>
                  <a:schemeClr val="accent1"/>
                </a:solidFill>
              </a:rPr>
              <a:t>Детям детей расскажите о них, чтобы тоже помнили!</a:t>
            </a:r>
          </a:p>
          <a:p>
            <a:pPr algn="r"/>
            <a:endParaRPr lang="ru-RU" sz="2000" b="1" i="1" dirty="0" smtClean="0">
              <a:solidFill>
                <a:schemeClr val="accent2"/>
              </a:solidFill>
            </a:endParaRPr>
          </a:p>
          <a:p>
            <a:r>
              <a:rPr lang="ru-RU" sz="2000" b="1" i="1" dirty="0" smtClean="0">
                <a:solidFill>
                  <a:srgbClr val="00B050"/>
                </a:solidFill>
              </a:rPr>
              <a:t>Роберт Рождественский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3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74"/>
    </mc:Choice>
    <mc:Fallback>
      <p:transition spd="slow" advTm="3157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24" y="469654"/>
            <a:ext cx="9404722" cy="140053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Сагидуллин </a:t>
            </a:r>
            <a:r>
              <a:rPr lang="ru-RU" sz="3200" b="1" dirty="0" err="1" smtClean="0">
                <a:solidFill>
                  <a:schemeClr val="bg1"/>
                </a:solidFill>
              </a:rPr>
              <a:t>Имамгали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Халимович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(1915-1992)</a:t>
            </a:r>
            <a:r>
              <a:rPr lang="ru-RU" sz="3200" b="1" dirty="0">
                <a:solidFill>
                  <a:schemeClr val="bg1"/>
                </a:solidFill>
              </a:rPr>
              <a:t/>
            </a:r>
            <a:br>
              <a:rPr lang="ru-RU" sz="3200" b="1" dirty="0">
                <a:solidFill>
                  <a:schemeClr val="bg1"/>
                </a:solidFill>
              </a:rPr>
            </a:b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091" y="1734716"/>
            <a:ext cx="7524709" cy="4649149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20 августа 1941 года призывается в ряды Красной Армию. Служит на Дальнем Востоке. Сагидуллин И.Х. с 9 августа 1945 года по 3 сентября 1945 года участвует в составе 42 механизированной бригаде в советско-японской войне. 11 августа 1945 года бригада в составе корпуса выступала в район военных действий Санчагау, далее в городе Янцзы (Маньчжурия) и с октября 1945 года в Северной Корее. Демобилизовался 26 июля 1946 года.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Награжден медалью «За победу над Японией». За самоотверженный труд награждается медалями «За освоение целинных земель», «за доблестный труд», «Ветеран труда». 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6804" t="38518" r="5418" b="34815"/>
          <a:stretch/>
        </p:blipFill>
        <p:spPr>
          <a:xfrm>
            <a:off x="8212872" y="1870183"/>
            <a:ext cx="3725128" cy="447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5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01"/>
    </mc:Choice>
    <mc:Fallback>
      <p:transition spd="slow" advTm="262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047" y="296794"/>
            <a:ext cx="9404722" cy="1400530"/>
          </a:xfrm>
        </p:spPr>
        <p:txBody>
          <a:bodyPr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Ибаттулин</a:t>
            </a:r>
            <a:r>
              <a:rPr lang="ru-RU" sz="3600" b="1" dirty="0" smtClean="0">
                <a:solidFill>
                  <a:schemeClr val="bg1"/>
                </a:solidFill>
              </a:rPr>
              <a:t> Нурулла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(1900-1975)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4" y="1697324"/>
            <a:ext cx="6990819" cy="4195481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В 20-е годы </a:t>
            </a:r>
            <a:r>
              <a:rPr lang="ru-RU" sz="2200" dirty="0">
                <a:solidFill>
                  <a:schemeClr val="bg1"/>
                </a:solidFill>
              </a:rPr>
              <a:t>Н</a:t>
            </a:r>
            <a:r>
              <a:rPr lang="ru-RU" sz="2200" dirty="0" smtClean="0">
                <a:solidFill>
                  <a:schemeClr val="bg1"/>
                </a:solidFill>
              </a:rPr>
              <a:t>урулла уходит в Красную Армию. Учувствовал в гражданской войне и служил до 1928-го года.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В войну воевал под Сталинградом и получил тяжелое ранение в голову. Долго лечился в госпиталях, затем снова уходил на фронт. Отважно  сражаясь, дошел до Берлина. Он часто рассказывал Что его дивизия сражалась за каждый дом в берлине и уже 7 мая они с однополчанами стояли у рейхстага и оставили на его стенах свои подписи.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Награжден медалью «За взятие берлина» и юбилейными медалями.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028" t="42622" r="4028" b="27344"/>
          <a:stretch/>
        </p:blipFill>
        <p:spPr>
          <a:xfrm>
            <a:off x="8277520" y="1271518"/>
            <a:ext cx="3546631" cy="502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5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1"/>
    </mc:Choice>
    <mc:Fallback>
      <p:transition spd="slow" advTm="2302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9566" y="150803"/>
            <a:ext cx="9404722" cy="957791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Фатхуллин </a:t>
            </a:r>
            <a:r>
              <a:rPr lang="ru-RU" sz="3200" b="1" dirty="0" err="1">
                <a:solidFill>
                  <a:schemeClr val="bg1"/>
                </a:solidFill>
              </a:rPr>
              <a:t>Салимчан</a:t>
            </a:r>
            <a:r>
              <a:rPr lang="ru-RU" sz="3200" b="1" dirty="0">
                <a:solidFill>
                  <a:schemeClr val="bg1"/>
                </a:solidFill>
              </a:rPr>
              <a:t> Сафаргалиевич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(1922-1943)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226" y="2235228"/>
            <a:ext cx="7962863" cy="2966550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 ноябре 1941 года был мобилизован. В 1942 году в г. Москве окончил пехотное Краснознаменское военное училище имени Верховного Совета РСФСР. Последнее место службы  - 562 стрелковый полк, 165 стрелковая дивизия. Старший лейтенант Фатхуллин С.С, заместитель командира стрелковой роты.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Пропал без вести в марте 1943 года.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089" y="1591759"/>
            <a:ext cx="3809980" cy="44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3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9"/>
    </mc:Choice>
    <mc:Fallback>
      <p:transition spd="slow" advTm="1757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514" y="212754"/>
            <a:ext cx="8225513" cy="977247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Фатхуллин Рахимчан Сафаргалиевич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(1915-1941)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407" y="1851121"/>
            <a:ext cx="8165527" cy="4769812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Перед началом войны служил милиционером на станции Исеть Свердловской области.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 первые же дни войны был мобилизован. Младший лейтенант Фатхуллин Р.С был назначен командиром взвода в 1245 стрелковый полк 375 стрелковой дивизии. 17 ноября 1941 года </a:t>
            </a:r>
            <a:r>
              <a:rPr lang="ru-RU" sz="2200" dirty="0" smtClean="0">
                <a:solidFill>
                  <a:schemeClr val="bg1"/>
                </a:solidFill>
              </a:rPr>
              <a:t> прибыл </a:t>
            </a:r>
            <a:r>
              <a:rPr lang="ru-RU" sz="2200" dirty="0">
                <a:solidFill>
                  <a:schemeClr val="bg1"/>
                </a:solidFill>
              </a:rPr>
              <a:t>на фронт, где 13 декабря </a:t>
            </a:r>
            <a:r>
              <a:rPr lang="ru-RU" sz="2200" dirty="0" smtClean="0">
                <a:solidFill>
                  <a:schemeClr val="bg1"/>
                </a:solidFill>
              </a:rPr>
              <a:t>вступил </a:t>
            </a:r>
            <a:r>
              <a:rPr lang="ru-RU" sz="2200" dirty="0">
                <a:solidFill>
                  <a:schemeClr val="bg1"/>
                </a:solidFill>
              </a:rPr>
              <a:t>в бой в защиту Москвы.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 конце декабря 1941 года в ожесточенных боях за </a:t>
            </a:r>
            <a:r>
              <a:rPr lang="ru-RU" sz="2200" dirty="0" smtClean="0">
                <a:solidFill>
                  <a:schemeClr val="bg1"/>
                </a:solidFill>
              </a:rPr>
              <a:t>д</a:t>
            </a:r>
            <a:r>
              <a:rPr lang="ru-RU" sz="2200" dirty="0">
                <a:solidFill>
                  <a:schemeClr val="bg1"/>
                </a:solidFill>
              </a:rPr>
              <a:t>. Холохольня Старицкого района под городом </a:t>
            </a:r>
            <a:r>
              <a:rPr lang="ru-RU" sz="2200" dirty="0" smtClean="0">
                <a:solidFill>
                  <a:schemeClr val="bg1"/>
                </a:solidFill>
              </a:rPr>
              <a:t>Калинин, </a:t>
            </a:r>
            <a:r>
              <a:rPr lang="ru-RU" sz="2200" dirty="0">
                <a:solidFill>
                  <a:schemeClr val="bg1"/>
                </a:solidFill>
              </a:rPr>
              <a:t>младший лейтенант Фатхуллин Р.С. пропал без вести.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382" y="1554427"/>
            <a:ext cx="3315764" cy="42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4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6"/>
    </mc:Choice>
    <mc:Fallback>
      <p:transition spd="slow" advTm="2074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2121" y="83072"/>
            <a:ext cx="10054313" cy="928607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Курманбаев Мухамедсафа Сафаргалиевич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(1902-1942)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4113" y="1011679"/>
            <a:ext cx="6735484" cy="5300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38" y="1398025"/>
            <a:ext cx="48443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4" indent="-342914"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Призван на фронт Ялуторовским РВК в 1941 году. Служил в 363 полку 114 дивизии как раз в тот сложный для страны  момент, когда в кровопролитных боях с немецкими войсками бойцы этого воинского соединения встали на защиту Ленинграда. </a:t>
            </a:r>
          </a:p>
          <a:p>
            <a:pPr marL="342914" indent="-342914"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bg1"/>
                </a:solidFill>
              </a:rPr>
              <a:t>В мае </a:t>
            </a:r>
            <a:r>
              <a:rPr lang="ru-RU" sz="2000" dirty="0">
                <a:solidFill>
                  <a:schemeClr val="bg1"/>
                </a:solidFill>
              </a:rPr>
              <a:t>2015 года дочь </a:t>
            </a:r>
            <a:r>
              <a:rPr lang="ru-RU" sz="2100" dirty="0">
                <a:solidFill>
                  <a:schemeClr val="bg1"/>
                </a:solidFill>
              </a:rPr>
              <a:t>Фаруза Мухаметсафиевна посетила город Подпорожье, где в воинском захоронении гражданского кладбища Варбеги покоится её отец.</a:t>
            </a:r>
          </a:p>
          <a:p>
            <a:pPr algn="just"/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424880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06"/>
    </mc:Choice>
    <mc:Fallback>
      <p:transition spd="slow" advTm="2660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9702" y="102525"/>
            <a:ext cx="7712162" cy="899425"/>
          </a:xfrm>
        </p:spPr>
        <p:txBody>
          <a:bodyPr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Давлетшин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Сабир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Сафаевич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(1927-  ?)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83" y="1264135"/>
            <a:ext cx="8497884" cy="5422914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Призван 25 ноября 1944 года в неполных 17 лет. Направлен на Дальний Восток в 34-й учебный стрелковый полк. Сабирчан был курсантом до мая 1945 года. С мая 1945 года он служит в 297 стрелковом полку.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В составе этого полка Сабирчан принимает участие в советско-японской войне с 9 августа по 2 сентября    1945 года. Далее его служба проходит в   129 отдельной зенитно-артиллерийской дивизии с ноября 1945 года по апрель   1946 года. С апреля 1946 года по апрель 1951 года   служит в воинской части 21591.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 Награждён медалями “За победу над Японией”, медалью Жукова, орденом Отечественной войны 2 степени,“30 лет Советской Армии и Флоту”.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667" y="1568935"/>
            <a:ext cx="3432758" cy="40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4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3"/>
    </mc:Choice>
    <mc:Fallback>
      <p:transition spd="slow" advTm="2585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0281" y="121978"/>
            <a:ext cx="7755107" cy="948064"/>
          </a:xfrm>
        </p:spPr>
        <p:txBody>
          <a:bodyPr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Мачитов</a:t>
            </a:r>
            <a:r>
              <a:rPr lang="ru-RU" sz="3200" b="1" dirty="0">
                <a:solidFill>
                  <a:schemeClr val="bg1"/>
                </a:solidFill>
              </a:rPr>
              <a:t> Такиулла </a:t>
            </a:r>
            <a:r>
              <a:rPr lang="ru-RU" sz="3200" b="1" dirty="0" err="1">
                <a:solidFill>
                  <a:schemeClr val="bg1"/>
                </a:solidFill>
              </a:rPr>
              <a:t>Абдельбариевич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/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(1908-1984)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64" y="1567624"/>
            <a:ext cx="7885042" cy="4308966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Призван в армию 1941 году. Участвовал в обороне Москвы. Был тяжело </a:t>
            </a:r>
            <a:r>
              <a:rPr lang="ru-RU" sz="2200" dirty="0" smtClean="0">
                <a:solidFill>
                  <a:schemeClr val="bg1"/>
                </a:solidFill>
              </a:rPr>
              <a:t>ранен и  оперирован </a:t>
            </a:r>
            <a:r>
              <a:rPr lang="ru-RU" sz="2200" dirty="0">
                <a:solidFill>
                  <a:schemeClr val="bg1"/>
                </a:solidFill>
              </a:rPr>
              <a:t>в полевом госпитале - палатке. Такиулла был двое суток без сознания. Затем его отправляют в госпиталь в город Ярославль, там делают повторную операцию. Руку удалось </a:t>
            </a:r>
            <a:r>
              <a:rPr lang="ru-RU" sz="2200" dirty="0" smtClean="0">
                <a:solidFill>
                  <a:schemeClr val="bg1"/>
                </a:solidFill>
              </a:rPr>
              <a:t>спасти, </a:t>
            </a:r>
            <a:r>
              <a:rPr lang="ru-RU" sz="2200" dirty="0">
                <a:solidFill>
                  <a:schemeClr val="bg1"/>
                </a:solidFill>
              </a:rPr>
              <a:t>но кисть болталась, не слушалась. Такиуллу комиссовали и 1 мая 1942 года он был дома. 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</a:rPr>
              <a:t>Награждён орденом “Красной Звезды”, медалями “20 лет победы в Великой Отечественной войне 1941-1941 г.г.”, “50 лет Вооружённых сил СССР”, значком ”25 лет Победы в войне 1941-1945 г.г.”.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125" y="1313621"/>
            <a:ext cx="3394547" cy="47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9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46"/>
    </mc:Choice>
    <mc:Fallback>
      <p:transition spd="slow" advTm="2514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4226</TotalTime>
  <Words>2951</Words>
  <Application>Microsoft Office PowerPoint</Application>
  <PresentationFormat>Широкоэкранный</PresentationFormat>
  <Paragraphs>120</Paragraphs>
  <Slides>26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Сагидуллин Имамгали Халимович  (1915-1992) </vt:lpstr>
      <vt:lpstr>Ибаттулин Нурулла  (1900-1975)</vt:lpstr>
      <vt:lpstr>Фатхуллин Салимчан Сафаргалиевич (1922-1943)</vt:lpstr>
      <vt:lpstr>Фатхуллин Рахимчан Сафаргалиевич (1915-1941) </vt:lpstr>
      <vt:lpstr>Курманбаев Мухамедсафа Сафаргалиевич (1902-1942)</vt:lpstr>
      <vt:lpstr>Давлетшин Сабир Сафаевич  (1927-  ?)</vt:lpstr>
      <vt:lpstr>Мачитов Такиулла Абдельбариевич  (1908-1984)     </vt:lpstr>
      <vt:lpstr>Шукуров Гильман Шакирович  (1924-2011) </vt:lpstr>
      <vt:lpstr>Айнуллин Якуб Хамидуллович  (1916-1949) </vt:lpstr>
      <vt:lpstr>Яров Мухибулла Рачапович (1924- 2009) </vt:lpstr>
      <vt:lpstr>Хамидуллин Чарулла Хабибуллович (1920- 1997)</vt:lpstr>
      <vt:lpstr>Сафаров Шавали Мухаметкалиевич (1924-1998) </vt:lpstr>
      <vt:lpstr>Хамидуллин Валиулла Хабибуллович  (1914-2001)</vt:lpstr>
      <vt:lpstr>Султанов Ибрагим Махмудович     (1916 - 1969)</vt:lpstr>
      <vt:lpstr>Шаяхметов Галиахмет Фазлыевич  (1922-1995)</vt:lpstr>
      <vt:lpstr>Презентация PowerPoint</vt:lpstr>
      <vt:lpstr>Презентация PowerPoint</vt:lpstr>
      <vt:lpstr>Презентация PowerPoint</vt:lpstr>
      <vt:lpstr>Гафуров Нурий Халилович  (1916-1989)  </vt:lpstr>
      <vt:lpstr>Презентация PowerPoint</vt:lpstr>
      <vt:lpstr>Презентация PowerPoint</vt:lpstr>
      <vt:lpstr>Хамидуллин Нурулла Набиуллович (1925-1981)</vt:lpstr>
      <vt:lpstr>Аматов Курбангали Сафаргалиевич  (1923-1942)</vt:lpstr>
      <vt:lpstr>Никто не забыт, ничто не забыто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Мухаметкалы Кадыров</dc:creator>
  <cp:lastModifiedBy>Мухаметкалы Кадыров</cp:lastModifiedBy>
  <cp:revision>411</cp:revision>
  <cp:lastPrinted>2020-03-23T10:47:41Z</cp:lastPrinted>
  <dcterms:created xsi:type="dcterms:W3CDTF">2016-10-14T06:43:13Z</dcterms:created>
  <dcterms:modified xsi:type="dcterms:W3CDTF">2020-05-05T14:58:37Z</dcterms:modified>
</cp:coreProperties>
</file>