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732" autoAdjust="0"/>
  </p:normalViewPr>
  <p:slideViewPr>
    <p:cSldViewPr>
      <p:cViewPr varScale="1">
        <p:scale>
          <a:sx n="65" d="100"/>
          <a:sy n="65" d="100"/>
        </p:scale>
        <p:origin x="-10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7B4F-051A-4DE0-81B1-0B7C5577A22D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7B4F-051A-4DE0-81B1-0B7C5577A22D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7B4F-051A-4DE0-81B1-0B7C5577A22D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7B4F-051A-4DE0-81B1-0B7C5577A22D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7B4F-051A-4DE0-81B1-0B7C5577A22D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7B4F-051A-4DE0-81B1-0B7C5577A22D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7B4F-051A-4DE0-81B1-0B7C5577A22D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7B4F-051A-4DE0-81B1-0B7C5577A22D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7B4F-051A-4DE0-81B1-0B7C5577A22D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7B4F-051A-4DE0-81B1-0B7C5577A22D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6217B4F-051A-4DE0-81B1-0B7C5577A22D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217B4F-051A-4DE0-81B1-0B7C5577A22D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smayli.ru/data/smiles/pticia-784.gif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508/kur-valentina.11d/0_8d9cf_ff79cdf8_XL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508/kur-valentina.11d/0_8d9cf_ff79cdf8_XL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508/kur-valentina.11d/0_8d9cf_ff79cdf8_XL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g-2005-12.photosight.ru/28/1200626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data/smiles/pticia-784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eardstapa.files.wordpress.com/2010/11/magpie.jpg" TargetMode="External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data/smiles/pticia-784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www.wallpaper.onru.ru/images/wp/2006/09/20/7841.jpg" TargetMode="External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smayli.ru/data/smiles/pticia-784.gif" TargetMode="External"/><Relationship Id="rId7" Type="http://schemas.openxmlformats.org/officeDocument/2006/relationships/hyperlink" Target="http://karapuzya.com.ua/storage/products/0/0/4/4/1/5/411-20100115_172647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img0.liveinternet.ru/images/attach/c/2/65/203/65203364_271645_121_305_ArtFile_ru.jpg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.gif"/><Relationship Id="rId9" Type="http://schemas.openxmlformats.org/officeDocument/2006/relationships/hyperlink" Target="http://sportkras.ru/content/product/306.jp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smayli.ru/data/smiles/pticia-784.gif" TargetMode="External"/><Relationship Id="rId7" Type="http://schemas.openxmlformats.org/officeDocument/2006/relationships/hyperlink" Target="http://tomtombak.com/carimage/Alfa/Alfa_Romeo-8c_Competizione_2007_PC5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www.autoboots.ru/photos/tyres/ptr001417.jpg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.gif"/><Relationship Id="rId9" Type="http://schemas.openxmlformats.org/officeDocument/2006/relationships/hyperlink" Target="http://s54.radikal.ru/i144/0905/f2/362bf2e91bb4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4.xml"/><Relationship Id="rId18" Type="http://schemas.openxmlformats.org/officeDocument/2006/relationships/slide" Target="slide24.xml"/><Relationship Id="rId26" Type="http://schemas.openxmlformats.org/officeDocument/2006/relationships/slide" Target="slide12.xml"/><Relationship Id="rId3" Type="http://schemas.openxmlformats.org/officeDocument/2006/relationships/slide" Target="slide4.xml"/><Relationship Id="rId21" Type="http://schemas.openxmlformats.org/officeDocument/2006/relationships/slide" Target="slide27.xml"/><Relationship Id="rId7" Type="http://schemas.openxmlformats.org/officeDocument/2006/relationships/slide" Target="slide18.xml"/><Relationship Id="rId12" Type="http://schemas.openxmlformats.org/officeDocument/2006/relationships/slide" Target="slide13.xml"/><Relationship Id="rId17" Type="http://schemas.openxmlformats.org/officeDocument/2006/relationships/slide" Target="slide23.xml"/><Relationship Id="rId25" Type="http://schemas.openxmlformats.org/officeDocument/2006/relationships/slide" Target="slide11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6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22.xml"/><Relationship Id="rId24" Type="http://schemas.openxmlformats.org/officeDocument/2006/relationships/slide" Target="slide10.xml"/><Relationship Id="rId32" Type="http://schemas.openxmlformats.org/officeDocument/2006/relationships/slide" Target="slide33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9.xml"/><Relationship Id="rId28" Type="http://schemas.openxmlformats.org/officeDocument/2006/relationships/slide" Target="slide29.xml"/><Relationship Id="rId10" Type="http://schemas.openxmlformats.org/officeDocument/2006/relationships/slide" Target="slide21.xml"/><Relationship Id="rId19" Type="http://schemas.openxmlformats.org/officeDocument/2006/relationships/slide" Target="slide25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20.xml"/><Relationship Id="rId14" Type="http://schemas.openxmlformats.org/officeDocument/2006/relationships/slide" Target="slide15.xml"/><Relationship Id="rId22" Type="http://schemas.openxmlformats.org/officeDocument/2006/relationships/slide" Target="slide8.xml"/><Relationship Id="rId27" Type="http://schemas.openxmlformats.org/officeDocument/2006/relationships/slide" Target="slide28.xml"/><Relationship Id="rId30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hyperlink" Target="http://www.kandry.ru/pictures/photo/DSCN0757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hyperlink" Target="http://littlemountainhomeopathy.files.wordpress.com/2010/04/dandelion-380x5401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foto/b/2/apps/1/688/1688390_em19.jpg" TargetMode="External"/><Relationship Id="rId5" Type="http://schemas.openxmlformats.org/officeDocument/2006/relationships/image" Target="../media/image32.gif"/><Relationship Id="rId4" Type="http://schemas.openxmlformats.org/officeDocument/2006/relationships/hyperlink" Target="http://s10.rimg.info/a0ba782f314055e74ce99e547fc12281.gi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hyperlink" Target="http://lesnye-dary.ru/wp-content/uploads/2011/10/lisichka-nastoyashhaya-obyknovennaya-cantharellus-cibarius-lln3yk.jpe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3.rimg.info/7b9670973208a2e7658a6a060e320fe2.gif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basik.ru/images/the_bat/14_the_bat.jp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://img-fotki.yandex.ru/get/4708/119528728.cb5/0_a0ead_344cd23b_XL" TargetMode="External"/><Relationship Id="rId7" Type="http://schemas.openxmlformats.org/officeDocument/2006/relationships/hyperlink" Target="http://cs11385.vkontakte.ru/g24774077/a_b8556756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hyperlink" Target="http://show-magic.narod.ru/novosti/dlya_detei/zvezdochet.png" TargetMode="Externa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://show-magic.narod.ru/novosti/dlya_detei/zvezdochet.png" TargetMode="External"/><Relationship Id="rId7" Type="http://schemas.openxmlformats.org/officeDocument/2006/relationships/hyperlink" Target="http://www.samspace.ru/photogallery/Foton-M3/2007-09-18/10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http://img-fotki.yandex.ru/get/4708/119528728.cb5/0_a0ead_344cd23b_XL" TargetMode="Externa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4/80/85/80085417_007i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http://show-magic.narod.ru/novosti/dlya_detei/zvezdochet.png" TargetMode="External"/><Relationship Id="rId7" Type="http://schemas.openxmlformats.org/officeDocument/2006/relationships/hyperlink" Target="http://fotomag.com.ua/stat/product/16/b108656.jpe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http://img-fotki.yandex.ru/get/4708/119528728.cb5/0_a0ead_344cd23b_XL" TargetMode="Externa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hyperlink" Target="http://show-magic.narod.ru/novosti/dlya_detei/zvezdochet.png" TargetMode="External"/><Relationship Id="rId7" Type="http://schemas.openxmlformats.org/officeDocument/2006/relationships/hyperlink" Target="http://i026.radikal.ru/0805/19/75303d58b5fd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http://img-fotki.yandex.ru/get/4708/119528728.cb5/0_a0ead_344cd23b_XL" TargetMode="Externa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://show-magic.narod.ru/novosti/dlya_detei/zvezdochet.png" TargetMode="External"/><Relationship Id="rId7" Type="http://schemas.openxmlformats.org/officeDocument/2006/relationships/hyperlink" Target="http://luizvcc.files.wordpress.com/2011/12/47335_papel-de-parede-sistema-solar_1600x1200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http://img-fotki.yandex.ru/get/4708/119528728.cb5/0_a0ead_344cd23b_XL" TargetMode="Externa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smayli.ru/data/smiles/pticia-784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pokupaj.com.ua/pokupaj.php?xx_=1&amp;search_=Sky-Watcher%20SK1021%20EQ3-2" TargetMode="External"/><Relationship Id="rId13" Type="http://schemas.openxmlformats.org/officeDocument/2006/relationships/hyperlink" Target="http://monitor.espec.ws/section10/post1027656.html" TargetMode="External"/><Relationship Id="rId18" Type="http://schemas.openxmlformats.org/officeDocument/2006/relationships/hyperlink" Target="http://fotovideoforum.ru/newspage.php?archive=12_2009&amp;start=120" TargetMode="External"/><Relationship Id="rId26" Type="http://schemas.openxmlformats.org/officeDocument/2006/relationships/hyperlink" Target="http://forum.materinstvo.ru/lofiversion/index.php/t1120398-400.html" TargetMode="External"/><Relationship Id="rId3" Type="http://schemas.openxmlformats.org/officeDocument/2006/relationships/hyperlink" Target="http://vechnostb.narod.ru/Animashki.html" TargetMode="External"/><Relationship Id="rId21" Type="http://schemas.openxmlformats.org/officeDocument/2006/relationships/hyperlink" Target="http://www.forum.fotowedding.ru/viewtopic.php?p=86101" TargetMode="External"/><Relationship Id="rId34" Type="http://schemas.openxmlformats.org/officeDocument/2006/relationships/hyperlink" Target="http://svinform.net/page/3/" TargetMode="External"/><Relationship Id="rId7" Type="http://schemas.openxmlformats.org/officeDocument/2006/relationships/hyperlink" Target="http://www.v-zasade.ru/" TargetMode="External"/><Relationship Id="rId12" Type="http://schemas.openxmlformats.org/officeDocument/2006/relationships/hyperlink" Target="http://animalworld.com.ua/news/Interesnyje-fakty-o-letuchih-myshah" TargetMode="External"/><Relationship Id="rId17" Type="http://schemas.openxmlformats.org/officeDocument/2006/relationships/hyperlink" Target="http://megdu-mama.ucoz.ru/forum/55-3095-2" TargetMode="External"/><Relationship Id="rId25" Type="http://schemas.openxmlformats.org/officeDocument/2006/relationships/hyperlink" Target="http://www.mixprice.ru/shiny/michelin/michelin-x-ice-xi2-195-55-r16-91t/" TargetMode="External"/><Relationship Id="rId33" Type="http://schemas.openxmlformats.org/officeDocument/2006/relationships/hyperlink" Target="http://www.liveinternet.ru/community/pr_svalka/p" TargetMode="External"/><Relationship Id="rId2" Type="http://schemas.openxmlformats.org/officeDocument/2006/relationships/hyperlink" Target="http://vechnostb.narod.ru/" TargetMode="External"/><Relationship Id="rId16" Type="http://schemas.openxmlformats.org/officeDocument/2006/relationships/hyperlink" Target="http://nng.mk.ua/?p=470" TargetMode="External"/><Relationship Id="rId20" Type="http://schemas.openxmlformats.org/officeDocument/2006/relationships/hyperlink" Target="http://wallpaper-yaport.ru/rock/oboibbkn.html" TargetMode="External"/><Relationship Id="rId29" Type="http://schemas.openxmlformats.org/officeDocument/2006/relationships/hyperlink" Target="http://vikylia24.ru/post14137158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ctivkiddy.ru/vse-dlya-malyshej/skazki/skazka-chipollino" TargetMode="External"/><Relationship Id="rId11" Type="http://schemas.openxmlformats.org/officeDocument/2006/relationships/hyperlink" Target="http://infofishing.ru/641-lisichka-nastoyaschaya.html" TargetMode="External"/><Relationship Id="rId24" Type="http://schemas.openxmlformats.org/officeDocument/2006/relationships/hyperlink" Target="http://silvercelitel.narod.ru/photoalbum.html" TargetMode="External"/><Relationship Id="rId32" Type="http://schemas.openxmlformats.org/officeDocument/2006/relationships/hyperlink" Target="http://blogs.mail.ru/mail/krololops2011/" TargetMode="External"/><Relationship Id="rId5" Type="http://schemas.openxmlformats.org/officeDocument/2006/relationships/hyperlink" Target="http://zavadskayalv.ucoz.ru/blog" TargetMode="External"/><Relationship Id="rId15" Type="http://schemas.openxmlformats.org/officeDocument/2006/relationships/hyperlink" Target="http://www.murkoker.ru/?cur_page=7" TargetMode="External"/><Relationship Id="rId23" Type="http://schemas.openxmlformats.org/officeDocument/2006/relationships/hyperlink" Target="http://second.by/sp/272572/page_16/" TargetMode="External"/><Relationship Id="rId28" Type="http://schemas.openxmlformats.org/officeDocument/2006/relationships/hyperlink" Target="http://www.xrest.ru/original/499333/" TargetMode="External"/><Relationship Id="rId36" Type="http://schemas.openxmlformats.org/officeDocument/2006/relationships/hyperlink" Target="http://www.xrest.ru/original/557317/" TargetMode="External"/><Relationship Id="rId10" Type="http://schemas.openxmlformats.org/officeDocument/2006/relationships/hyperlink" Target="http://leyla.ucoz.ru/publ/animashki/zhivotnye_hayvanlar/59-1-0-650" TargetMode="External"/><Relationship Id="rId19" Type="http://schemas.openxmlformats.org/officeDocument/2006/relationships/hyperlink" Target="http://www.ice-scream.ru/pictures/smeshariki.php" TargetMode="External"/><Relationship Id="rId31" Type="http://schemas.openxmlformats.org/officeDocument/2006/relationships/hyperlink" Target="http://raybrig.narod.ru/photoalbum.html" TargetMode="External"/><Relationship Id="rId4" Type="http://schemas.openxmlformats.org/officeDocument/2006/relationships/hyperlink" Target="http://wap.mobilmusic.ru/fileanim.html?id=746606" TargetMode="External"/><Relationship Id="rId9" Type="http://schemas.openxmlformats.org/officeDocument/2006/relationships/hyperlink" Target="http://inform-portal.com/drugie-sistemy/interesnoe-po-samopoznaniyu/semiletnie-cikly-nashei-zhizni.html" TargetMode="External"/><Relationship Id="rId14" Type="http://schemas.openxmlformats.org/officeDocument/2006/relationships/hyperlink" Target="http://subscribe.ru/group/tsvetyi/170698/" TargetMode="External"/><Relationship Id="rId22" Type="http://schemas.openxmlformats.org/officeDocument/2006/relationships/hyperlink" Target="http://funny-animals.com.ua/photo/411.shtml" TargetMode="External"/><Relationship Id="rId27" Type="http://schemas.openxmlformats.org/officeDocument/2006/relationships/hyperlink" Target="http://mirgif.com/" TargetMode="External"/><Relationship Id="rId30" Type="http://schemas.openxmlformats.org/officeDocument/2006/relationships/hyperlink" Target="http://verum.ru/rus_about/rus_suvenir/Suv_Samovar" TargetMode="External"/><Relationship Id="rId35" Type="http://schemas.openxmlformats.org/officeDocument/2006/relationships/hyperlink" Target="http://best7b-class.ucoz.ru/news/2012-01-1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&#1090;&#1091;&#1088;&#1086;&#1087;&#1077;&#1088;&#1072;&#1090;&#1086;&#1088;&#1082;&#1072;&#1088;&#1080;&#1073;&#1099;.&#1088;&#1092;/images/strany/4pavlin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raybrig.narod.ru/5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4put.ru/pictures/max/221/679631.gif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top-podarok.ru/preview/r/-x-/products/product_1096527_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508/kur-valentina.11d/0_8d9cf_ff79cdf8_XL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508/kur-valentina.11d/0_8d9cf_ff79cdf8_XL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77 из 608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214422"/>
            <a:ext cx="328614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642918"/>
            <a:ext cx="5721439" cy="520142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rtlCol="0">
            <a:prstTxWarp prst="textStop">
              <a:avLst>
                <a:gd name="adj" fmla="val 23402"/>
              </a:avLst>
            </a:prstTxWarp>
            <a:spAutoFit/>
            <a:sp3d extrusionH="57150">
              <a:bevelT w="57150" h="38100" prst="hardEdge"/>
            </a:sp3d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85700" b="1" i="1" dirty="0" smtClean="0"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своя</a:t>
            </a:r>
            <a:r>
              <a:rPr lang="ru-RU" sz="85700" b="1" i="1" dirty="0" smtClean="0">
                <a:solidFill>
                  <a:srgbClr val="FFC000"/>
                </a:solidFill>
                <a:latin typeface="Book Antiqua" pitchFamily="18" charset="0"/>
              </a:rPr>
              <a:t> </a:t>
            </a:r>
          </a:p>
          <a:p>
            <a:pPr algn="ctr"/>
            <a:r>
              <a:rPr lang="ru-RU" sz="85700" b="1" i="1" dirty="0" smtClean="0">
                <a:solidFill>
                  <a:srgbClr val="FFC000"/>
                </a:solidFill>
                <a:latin typeface="Book Antiqua" pitchFamily="18" charset="0"/>
              </a:rPr>
              <a:t> </a:t>
            </a:r>
            <a:r>
              <a:rPr lang="ru-RU" sz="85700" b="1" i="1" dirty="0" smtClean="0"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игра</a:t>
            </a:r>
            <a:r>
              <a:rPr lang="en-US" sz="85700" b="1" i="1" dirty="0" smtClean="0"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2</a:t>
            </a:r>
            <a:r>
              <a:rPr lang="ru-RU" sz="23900" b="1" i="1" dirty="0" smtClean="0"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</a:t>
            </a:r>
            <a:endParaRPr lang="ru-RU" sz="23900" b="1" i="1" dirty="0">
              <a:solidFill>
                <a:srgbClr val="FFC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140" y="14285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смекалка 30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i-main-pic" descr="Картинка 4 из 21102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1785926"/>
            <a:ext cx="135732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1357298"/>
            <a:ext cx="6858048" cy="321471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</a:rPr>
              <a:t>Детям купили 4 пары ботинок.</a:t>
            </a:r>
          </a:p>
          <a:p>
            <a:pPr algn="ctr"/>
            <a:endParaRPr lang="ru-RU" sz="3200" b="1" i="1" dirty="0" smtClean="0">
              <a:solidFill>
                <a:srgbClr val="FFC00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FFC000"/>
                </a:solidFill>
              </a:rPr>
              <a:t>Сколько левых ботинок купили?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5357826"/>
            <a:ext cx="5429288" cy="951848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левых ботинка</a:t>
            </a:r>
            <a:endParaRPr lang="ru-RU" sz="24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140" y="14285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смекалка 40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i-main-pic" descr="Картинка 4 из 21102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1643050"/>
            <a:ext cx="157163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1142984"/>
            <a:ext cx="6786610" cy="3214710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21536"/>
              </a:avLst>
            </a:prstTxWarp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</a:rPr>
              <a:t>6 картофелин сварилось за </a:t>
            </a:r>
          </a:p>
          <a:p>
            <a:pPr algn="ctr"/>
            <a:r>
              <a:rPr lang="ru-RU" sz="3200" b="1" i="1" dirty="0" smtClean="0">
                <a:solidFill>
                  <a:srgbClr val="FFC000"/>
                </a:solidFill>
              </a:rPr>
              <a:t>30 минут.</a:t>
            </a:r>
          </a:p>
          <a:p>
            <a:endParaRPr lang="ru-RU" sz="3200" b="1" i="1" dirty="0" smtClean="0">
              <a:solidFill>
                <a:srgbClr val="FFC0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FFC000"/>
                </a:solidFill>
              </a:rPr>
              <a:t>За сколько минут сварилась одна картофелина?</a:t>
            </a:r>
            <a:endParaRPr lang="ru-RU" sz="3200" b="1" i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5500702"/>
            <a:ext cx="5643602" cy="79908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30 минут</a:t>
            </a:r>
            <a:endParaRPr lang="ru-RU" sz="28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140" y="14285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смекалка 50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i-main-pic" descr="Картинка 4 из 21102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285860"/>
            <a:ext cx="135732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1357298"/>
            <a:ext cx="6357982" cy="3071834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22119"/>
              </a:avLst>
            </a:prstTxWarp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</a:rPr>
              <a:t>Посадили 3 берёзы, 2 дуба и кустик розы.</a:t>
            </a:r>
          </a:p>
          <a:p>
            <a:endParaRPr lang="ru-RU" sz="3200" b="1" i="1" dirty="0" smtClean="0">
              <a:solidFill>
                <a:srgbClr val="FFC00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FFC000"/>
                </a:solidFill>
              </a:rPr>
              <a:t>Сколько всего деревьев?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5572140"/>
            <a:ext cx="5000660" cy="727651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3991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деревьев</a:t>
            </a:r>
            <a:endParaRPr lang="ru-RU" sz="28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0892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ребусы 10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928670"/>
            <a:ext cx="378621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700" b="1" dirty="0" smtClean="0">
                <a:solidFill>
                  <a:srgbClr val="FFC000"/>
                </a:solidFill>
              </a:rPr>
              <a:t>Ш</a:t>
            </a:r>
            <a:endParaRPr lang="ru-RU" sz="28700" b="1" dirty="0">
              <a:solidFill>
                <a:srgbClr val="FFC000"/>
              </a:solidFill>
            </a:endParaRPr>
          </a:p>
        </p:txBody>
      </p:sp>
      <p:pic>
        <p:nvPicPr>
          <p:cNvPr id="5" name="i-main-pic" descr="Картинка 24 из 31918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785926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9" y="214290"/>
            <a:ext cx="10715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57422" y="5429264"/>
            <a:ext cx="4572032" cy="1000132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 + утка = 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шутка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0892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ребусы </a:t>
            </a:r>
            <a:r>
              <a:rPr lang="ru-RU" sz="2400" b="1" i="1" dirty="0">
                <a:solidFill>
                  <a:srgbClr val="FFC000"/>
                </a:solidFill>
              </a:rPr>
              <a:t>2</a:t>
            </a:r>
            <a:r>
              <a:rPr lang="ru-RU" sz="2400" b="1" i="1" dirty="0" smtClean="0">
                <a:solidFill>
                  <a:srgbClr val="FFC000"/>
                </a:solidFill>
              </a:rPr>
              <a:t>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i-main-pic" descr="Картинка 77 из 608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3108" y="357166"/>
            <a:ext cx="478634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i="1" dirty="0" smtClean="0">
                <a:solidFill>
                  <a:srgbClr val="FFC000"/>
                </a:solidFill>
              </a:rPr>
              <a:t>40а </a:t>
            </a:r>
            <a:endParaRPr lang="ru-RU" sz="19900" b="1" i="1" dirty="0">
              <a:solidFill>
                <a:srgbClr val="FFC000"/>
              </a:solidFill>
            </a:endParaRPr>
          </a:p>
        </p:txBody>
      </p:sp>
      <p:pic>
        <p:nvPicPr>
          <p:cNvPr id="8" name="i-main-pic" descr="Картинка 7 из 108090">
            <a:hlinkClick r:id="rId5" tgtFrame="&quot;_blank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214686"/>
            <a:ext cx="3571900" cy="2857520"/>
          </a:xfrm>
          <a:prstGeom prst="roundRect">
            <a:avLst>
              <a:gd name="adj" fmla="val 2886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500166" y="4000504"/>
            <a:ext cx="3500462" cy="1000132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Сорок + а =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0892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ребусы </a:t>
            </a:r>
            <a:r>
              <a:rPr lang="ru-RU" sz="2400" b="1" i="1" dirty="0">
                <a:solidFill>
                  <a:srgbClr val="FFC000"/>
                </a:solidFill>
              </a:rPr>
              <a:t>3</a:t>
            </a:r>
            <a:r>
              <a:rPr lang="ru-RU" sz="2400" b="1" i="1" dirty="0" smtClean="0">
                <a:solidFill>
                  <a:srgbClr val="FFC000"/>
                </a:solidFill>
              </a:rPr>
              <a:t>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i-main-pic" descr="Картинка 77 из 608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63 из 83194">
            <a:hlinkClick r:id="rId5" tgtFrame="&quot;_blank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1428736"/>
            <a:ext cx="428628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57818" y="785794"/>
            <a:ext cx="714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i="1" dirty="0" smtClean="0">
                <a:solidFill>
                  <a:srgbClr val="FFC000"/>
                </a:solidFill>
              </a:rPr>
              <a:t>,</a:t>
            </a:r>
            <a:endParaRPr lang="ru-RU" sz="8800" b="1" i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2357430"/>
            <a:ext cx="29289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>
                <a:solidFill>
                  <a:srgbClr val="FFC000"/>
                </a:solidFill>
              </a:rPr>
              <a:t>ОД</a:t>
            </a:r>
            <a:endParaRPr lang="ru-RU" sz="138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5643578"/>
            <a:ext cx="4929222" cy="928694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7310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гор(а) + од = 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0892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ребусы 40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i-main-pic" descr="Картинка 77 из 608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 из 99812">
            <a:hlinkClick r:id="rId5" tgtFrame="&quot;_blank&quot;"/>
          </p:cNvPr>
          <p:cNvPicPr/>
          <p:nvPr/>
        </p:nvPicPr>
        <p:blipFill>
          <a:blip r:embed="rId6"/>
          <a:srcRect b="2105"/>
          <a:stretch>
            <a:fillRect/>
          </a:stretch>
        </p:blipFill>
        <p:spPr bwMode="auto">
          <a:xfrm>
            <a:off x="1285852" y="857232"/>
            <a:ext cx="3571900" cy="3000396"/>
          </a:xfrm>
          <a:prstGeom prst="roundRect">
            <a:avLst>
              <a:gd name="adj" fmla="val 3021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-main-pic" descr="Картинка 3 из 84727">
            <a:hlinkClick r:id="rId7" tgtFrame="&quot;_blank&quot;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928670"/>
            <a:ext cx="3286148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572396" y="0"/>
            <a:ext cx="10001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endParaRPr lang="ru-RU" sz="11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i-main-pic" descr="Картинка 43 из 41335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80" y="4429132"/>
            <a:ext cx="2428892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14414" y="5000636"/>
            <a:ext cx="3857652" cy="73753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конь + </a:t>
            </a:r>
            <a:r>
              <a:rPr lang="ru-RU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(т) =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0892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ребусы </a:t>
            </a:r>
            <a:r>
              <a:rPr lang="ru-RU" sz="2400" b="1" i="1" dirty="0">
                <a:solidFill>
                  <a:srgbClr val="FFC000"/>
                </a:solidFill>
              </a:rPr>
              <a:t>5</a:t>
            </a:r>
            <a:r>
              <a:rPr lang="ru-RU" sz="2400" b="1" i="1" dirty="0" smtClean="0">
                <a:solidFill>
                  <a:srgbClr val="FFC000"/>
                </a:solidFill>
              </a:rPr>
              <a:t>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i-main-pic" descr="Картинка 77 из 608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12144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19 из 108154">
            <a:hlinkClick r:id="rId5" tgtFrame="&quot;_blank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928670"/>
            <a:ext cx="2928958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714744" y="214290"/>
            <a:ext cx="1070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i="1" dirty="0" smtClean="0">
                <a:solidFill>
                  <a:srgbClr val="FFC000"/>
                </a:solidFill>
              </a:rPr>
              <a:t>,</a:t>
            </a:r>
            <a:endParaRPr lang="ru-RU" sz="9600" b="1" i="1" dirty="0">
              <a:solidFill>
                <a:srgbClr val="FFC000"/>
              </a:solidFill>
            </a:endParaRPr>
          </a:p>
        </p:txBody>
      </p:sp>
      <p:pic>
        <p:nvPicPr>
          <p:cNvPr id="10" name="i-main-pic" descr="Картинка 42 из 80516">
            <a:hlinkClick r:id="rId7" tgtFrame="&quot;_blank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4572008"/>
            <a:ext cx="3071834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http://s54.radikal.ru/i144/0905/f2/362bf2e91bb4.png">
            <a:hlinkClick r:id="rId9" tgtFrame="&quot;_blank&quot;"/>
          </p:cNvPr>
          <p:cNvPicPr/>
          <p:nvPr/>
        </p:nvPicPr>
        <p:blipFill>
          <a:blip r:embed="rId10" cstate="print"/>
          <a:srcRect r="49068"/>
          <a:stretch>
            <a:fillRect/>
          </a:stretch>
        </p:blipFill>
        <p:spPr bwMode="auto">
          <a:xfrm>
            <a:off x="2428860" y="928670"/>
            <a:ext cx="157163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14414" y="4857760"/>
            <a:ext cx="3714776" cy="928694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(к) + шина =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0826" y="14285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персонажи 10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85926"/>
            <a:ext cx="6929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C000"/>
                </a:solidFill>
              </a:rPr>
              <a:t>Перед волком он дрожал,</a:t>
            </a:r>
          </a:p>
          <a:p>
            <a:r>
              <a:rPr lang="ru-RU" sz="3600" b="1" i="1" dirty="0" smtClean="0">
                <a:solidFill>
                  <a:srgbClr val="FFC000"/>
                </a:solidFill>
              </a:rPr>
              <a:t>От медведя убежал,</a:t>
            </a:r>
          </a:p>
          <a:p>
            <a:r>
              <a:rPr lang="ru-RU" sz="3600" b="1" i="1" dirty="0" smtClean="0">
                <a:solidFill>
                  <a:srgbClr val="FFC000"/>
                </a:solidFill>
              </a:rPr>
              <a:t>А лисице на зубок</a:t>
            </a:r>
          </a:p>
          <a:p>
            <a:r>
              <a:rPr lang="ru-RU" sz="3600" b="1" i="1" dirty="0" smtClean="0">
                <a:solidFill>
                  <a:srgbClr val="FFC000"/>
                </a:solidFill>
              </a:rPr>
              <a:t>Всё ж попался …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pic>
        <p:nvPicPr>
          <p:cNvPr id="5" name="Picture 2" descr="D:\Оля\анимашки\Питер Пен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1357322" cy="1500198"/>
          </a:xfrm>
          <a:prstGeom prst="rect">
            <a:avLst/>
          </a:prstGeom>
          <a:noFill/>
        </p:spPr>
      </p:pic>
      <p:pic>
        <p:nvPicPr>
          <p:cNvPr id="1026" name="Picture 2" descr="D:\Оля\анимашки\колобок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643182"/>
            <a:ext cx="3676646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0826" y="14285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персонажи </a:t>
            </a:r>
            <a:r>
              <a:rPr lang="ru-RU" sz="2400" b="1" i="1" dirty="0">
                <a:solidFill>
                  <a:srgbClr val="FFC000"/>
                </a:solidFill>
              </a:rPr>
              <a:t>2</a:t>
            </a:r>
            <a:r>
              <a:rPr lang="ru-RU" sz="2400" b="1" i="1" dirty="0" smtClean="0">
                <a:solidFill>
                  <a:srgbClr val="FFC000"/>
                </a:solidFill>
              </a:rPr>
              <a:t>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Picture 2" descr="D:\Оля\анимашки\Питер Пен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1357322" cy="15001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714488"/>
            <a:ext cx="7500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C000"/>
                </a:solidFill>
              </a:rPr>
              <a:t>Скорей бы приблизился вечер</a:t>
            </a:r>
          </a:p>
          <a:p>
            <a:r>
              <a:rPr lang="ru-RU" sz="3600" b="1" i="1" dirty="0" smtClean="0">
                <a:solidFill>
                  <a:srgbClr val="FFC000"/>
                </a:solidFill>
              </a:rPr>
              <a:t>И час долгожданный настал,</a:t>
            </a:r>
          </a:p>
          <a:p>
            <a:r>
              <a:rPr lang="ru-RU" sz="3600" b="1" i="1" dirty="0" smtClean="0">
                <a:solidFill>
                  <a:srgbClr val="FFC000"/>
                </a:solidFill>
              </a:rPr>
              <a:t>Чтоб мне в золочёной карете</a:t>
            </a:r>
          </a:p>
          <a:p>
            <a:r>
              <a:rPr lang="ru-RU" sz="3600" b="1" i="1" dirty="0" smtClean="0">
                <a:solidFill>
                  <a:srgbClr val="FFC000"/>
                </a:solidFill>
              </a:rPr>
              <a:t>Поехать на сказочный бал.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pic>
        <p:nvPicPr>
          <p:cNvPr id="7" name="Рисунок 6" descr="золушк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4000504"/>
            <a:ext cx="1928826" cy="28574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-2" y="-1"/>
          <a:ext cx="9144003" cy="6971367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571737"/>
                <a:gridCol w="1357322"/>
                <a:gridCol w="1285885"/>
                <a:gridCol w="1357322"/>
                <a:gridCol w="1357322"/>
                <a:gridCol w="1214415"/>
              </a:tblGrid>
              <a:tr h="985948">
                <a:tc>
                  <a:txBody>
                    <a:bodyPr/>
                    <a:lstStyle/>
                    <a:p>
                      <a:pPr algn="l"/>
                      <a:endParaRPr lang="ru-RU" sz="1800" i="1" dirty="0" smtClean="0">
                        <a:solidFill>
                          <a:schemeClr val="accent2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загадки</a:t>
                      </a:r>
                      <a:endParaRPr lang="ru-RU" sz="3600" b="1" i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" action="ppaction://hlinksldjump"/>
                        </a:rPr>
                        <a:t>10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3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4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hlinkClick r:id="rId5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6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43733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</a:rPr>
                        <a:t>персонажи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7" action="ppaction://hlinksldjump"/>
                        </a:rPr>
                        <a:t>10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8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9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hlinkClick r:id="rId10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1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38276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</a:rPr>
                        <a:t>ребусы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2" action="ppaction://hlinksldjump"/>
                        </a:rPr>
                        <a:t>10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3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4" action="ppaction://hlinksldjump"/>
                        </a:rPr>
                        <a:t>30</a:t>
                      </a:r>
                      <a:endParaRPr lang="ru-RU" sz="3600" b="1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hlinkClick r:id="rId15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6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8594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400" b="1" i="1" dirty="0" smtClean="0">
                          <a:solidFill>
                            <a:srgbClr val="C00000"/>
                          </a:solidFill>
                        </a:rPr>
                        <a:t>окружающий</a:t>
                      </a:r>
                      <a:r>
                        <a:rPr lang="ru-RU" sz="2400" b="1" i="1" baseline="0" dirty="0" smtClean="0">
                          <a:solidFill>
                            <a:srgbClr val="C00000"/>
                          </a:solidFill>
                        </a:rPr>
                        <a:t> мир</a:t>
                      </a:r>
                      <a:endParaRPr lang="ru-RU" sz="24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7" action="ppaction://hlinksldjump"/>
                        </a:rPr>
                        <a:t>10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8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9" action="ppaction://hlinksldjump"/>
                        </a:rPr>
                        <a:t>30</a:t>
                      </a:r>
                      <a:endParaRPr lang="ru-RU" sz="3600" b="1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hlinkClick r:id="rId20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1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85948">
                <a:tc>
                  <a:txBody>
                    <a:bodyPr/>
                    <a:lstStyle/>
                    <a:p>
                      <a:pPr algn="l"/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</a:rPr>
                        <a:t>смекалка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2" action="ppaction://hlinksldjump"/>
                        </a:rPr>
                        <a:t>10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3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4" action="ppaction://hlinksldjump"/>
                        </a:rPr>
                        <a:t>30</a:t>
                      </a:r>
                      <a:endParaRPr lang="ru-RU" sz="3600" b="1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hlinkClick r:id="rId25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6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375692">
                <a:tc>
                  <a:txBody>
                    <a:bodyPr/>
                    <a:lstStyle/>
                    <a:p>
                      <a:pPr algn="l"/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</a:rPr>
                        <a:t>космос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7" action="ppaction://hlinksldjump"/>
                        </a:rPr>
                        <a:t>10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8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9" action="ppaction://hlinksldjump"/>
                        </a:rPr>
                        <a:t>30</a:t>
                      </a:r>
                      <a:endParaRPr lang="ru-RU" sz="3600" b="1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hlinkClick r:id="rId30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31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5-конечная звезда 3">
            <a:hlinkClick r:id="rId32" action="ppaction://hlinksldjump"/>
          </p:cNvPr>
          <p:cNvSpPr/>
          <p:nvPr/>
        </p:nvSpPr>
        <p:spPr>
          <a:xfrm>
            <a:off x="8715404" y="6429396"/>
            <a:ext cx="428596" cy="428604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0826" y="14285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персонажи </a:t>
            </a:r>
            <a:r>
              <a:rPr lang="ru-RU" sz="2400" b="1" i="1" dirty="0">
                <a:solidFill>
                  <a:srgbClr val="FFC000"/>
                </a:solidFill>
              </a:rPr>
              <a:t>3</a:t>
            </a:r>
            <a:r>
              <a:rPr lang="ru-RU" sz="2400" b="1" i="1" dirty="0" smtClean="0">
                <a:solidFill>
                  <a:srgbClr val="FFC000"/>
                </a:solidFill>
              </a:rPr>
              <a:t>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Picture 2" descr="D:\Оля\анимашки\Питер Пен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52"/>
            <a:ext cx="1357322" cy="15001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1571612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C000"/>
                </a:solidFill>
              </a:rPr>
              <a:t>Его хозяин – мальчик Робин,</a:t>
            </a:r>
          </a:p>
          <a:p>
            <a:r>
              <a:rPr lang="ru-RU" sz="3600" b="1" i="1" dirty="0" smtClean="0">
                <a:solidFill>
                  <a:srgbClr val="FFC000"/>
                </a:solidFill>
              </a:rPr>
              <a:t>Его приятель – Пятачок.</a:t>
            </a:r>
          </a:p>
          <a:p>
            <a:r>
              <a:rPr lang="ru-RU" sz="3600" b="1" i="1" dirty="0" smtClean="0">
                <a:solidFill>
                  <a:srgbClr val="FFC000"/>
                </a:solidFill>
              </a:rPr>
              <a:t>Он раз был облаку подобен;</a:t>
            </a:r>
          </a:p>
          <a:p>
            <a:r>
              <a:rPr lang="ru-RU" sz="3600" b="1" i="1" dirty="0" smtClean="0">
                <a:solidFill>
                  <a:srgbClr val="FFC000"/>
                </a:solidFill>
              </a:rPr>
              <a:t>Он прост, но он не простачок.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disney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786190"/>
            <a:ext cx="2071702" cy="28575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0826" y="14285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персонажи </a:t>
            </a:r>
            <a:r>
              <a:rPr lang="ru-RU" sz="2400" b="1" i="1" dirty="0">
                <a:solidFill>
                  <a:srgbClr val="FFC000"/>
                </a:solidFill>
              </a:rPr>
              <a:t>4</a:t>
            </a:r>
            <a:r>
              <a:rPr lang="ru-RU" sz="2400" b="1" i="1" dirty="0" smtClean="0">
                <a:solidFill>
                  <a:srgbClr val="FFC000"/>
                </a:solidFill>
              </a:rPr>
              <a:t>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Picture 2" descr="D:\Оля\анимашки\Питер Пен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357322" cy="15001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785794"/>
            <a:ext cx="7429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C000"/>
                </a:solidFill>
              </a:rPr>
              <a:t>Столяр Джузеппе Сизый Нос –</a:t>
            </a:r>
          </a:p>
          <a:p>
            <a:r>
              <a:rPr lang="ru-RU" sz="3600" b="1" i="1" dirty="0" smtClean="0">
                <a:solidFill>
                  <a:srgbClr val="FFC000"/>
                </a:solidFill>
              </a:rPr>
              <a:t>Полено как-то в дом принёс.</a:t>
            </a:r>
          </a:p>
          <a:p>
            <a:r>
              <a:rPr lang="ru-RU" sz="3600" b="1" i="1" dirty="0" smtClean="0">
                <a:solidFill>
                  <a:srgbClr val="FFC000"/>
                </a:solidFill>
              </a:rPr>
              <a:t>Он начал ножку мастерить</a:t>
            </a:r>
          </a:p>
          <a:p>
            <a:r>
              <a:rPr lang="ru-RU" sz="3600" b="1" i="1" dirty="0" smtClean="0">
                <a:solidFill>
                  <a:srgbClr val="FFC000"/>
                </a:solidFill>
              </a:rPr>
              <a:t>Для кресла или стула.</a:t>
            </a:r>
          </a:p>
          <a:p>
            <a:r>
              <a:rPr lang="ru-RU" sz="3600" b="1" i="1" dirty="0" smtClean="0">
                <a:solidFill>
                  <a:srgbClr val="FFC000"/>
                </a:solidFill>
              </a:rPr>
              <a:t>Полено стало говорить</a:t>
            </a:r>
          </a:p>
          <a:p>
            <a:r>
              <a:rPr lang="ru-RU" sz="3600" b="1" i="1" dirty="0" smtClean="0">
                <a:solidFill>
                  <a:srgbClr val="FFC000"/>
                </a:solidFill>
              </a:rPr>
              <a:t>И за нос ущипнуло.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pic>
        <p:nvPicPr>
          <p:cNvPr id="7" name="Рисунок 6" descr="буратино 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3571877"/>
            <a:ext cx="2500314" cy="32861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0826" y="14285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персонажи </a:t>
            </a:r>
            <a:r>
              <a:rPr lang="ru-RU" sz="2400" b="1" i="1" dirty="0">
                <a:solidFill>
                  <a:srgbClr val="FFC000"/>
                </a:solidFill>
              </a:rPr>
              <a:t>5</a:t>
            </a:r>
            <a:r>
              <a:rPr lang="ru-RU" sz="2400" b="1" i="1" dirty="0" smtClean="0">
                <a:solidFill>
                  <a:srgbClr val="FFC000"/>
                </a:solidFill>
              </a:rPr>
              <a:t>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Picture 2" descr="D:\Оля\анимашки\Питер Пен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357322" cy="15001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285860"/>
            <a:ext cx="8929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C000"/>
                </a:solidFill>
              </a:rPr>
              <a:t>Фруктово-огородная страна, -</a:t>
            </a:r>
          </a:p>
          <a:p>
            <a:pPr algn="ctr"/>
            <a:r>
              <a:rPr lang="ru-RU" sz="3600" b="1" i="1" dirty="0" smtClean="0">
                <a:solidFill>
                  <a:srgbClr val="FFC000"/>
                </a:solidFill>
              </a:rPr>
              <a:t>В одной из книжек есть она,</a:t>
            </a:r>
          </a:p>
          <a:p>
            <a:pPr algn="ctr"/>
            <a:r>
              <a:rPr lang="ru-RU" sz="3600" b="1" i="1" dirty="0" smtClean="0">
                <a:solidFill>
                  <a:srgbClr val="FFC000"/>
                </a:solidFill>
              </a:rPr>
              <a:t>А в ней герой – мальчишка неплохой,</a:t>
            </a:r>
          </a:p>
          <a:p>
            <a:pPr algn="ctr"/>
            <a:r>
              <a:rPr lang="ru-RU" sz="3600" b="1" i="1" dirty="0" smtClean="0">
                <a:solidFill>
                  <a:srgbClr val="FFC000"/>
                </a:solidFill>
              </a:rPr>
              <a:t>Он храбрый, справедливый, озорной.</a:t>
            </a:r>
          </a:p>
          <a:p>
            <a:pPr algn="ctr"/>
            <a:endParaRPr lang="ru-RU" sz="3600" b="1" i="1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Картинка 6 из 2328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429000"/>
            <a:ext cx="21431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9322" y="142852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 </a:t>
            </a:r>
            <a:r>
              <a:rPr lang="ru-RU" sz="2000" b="1" i="1" dirty="0" smtClean="0">
                <a:solidFill>
                  <a:srgbClr val="FFC000"/>
                </a:solidFill>
              </a:rPr>
              <a:t>окружающий мир 10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Рисунок 3" descr="Картинка 7 из 686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235742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00298" y="857232"/>
            <a:ext cx="6215106" cy="192882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41085"/>
              </a:avLst>
            </a:prstTxWarp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C000"/>
                </a:solidFill>
              </a:rPr>
              <a:t>У какого дерева ствол белый?</a:t>
            </a:r>
            <a:endParaRPr lang="ru-RU" sz="4000" b="1" i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4429132"/>
            <a:ext cx="3643338" cy="1357322"/>
          </a:xfrm>
          <a:prstGeom prst="rect">
            <a:avLst/>
          </a:prstGeom>
          <a:noFill/>
        </p:spPr>
        <p:txBody>
          <a:bodyPr wrap="square" rtlCol="0">
            <a:prstTxWarp prst="textFadeRigh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берёзы</a:t>
            </a:r>
            <a:endParaRPr lang="ru-RU" sz="32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i-main-pic" descr="Картинка 5 из 149537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1214">
            <a:off x="5230931" y="3209171"/>
            <a:ext cx="2786182" cy="35816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bliqueBottomLeft"/>
            <a:lightRig rig="threePt" dir="t"/>
          </a:scene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72198" y="142852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C000"/>
                </a:solidFill>
              </a:rPr>
              <a:t>окружающий мир 20</a:t>
            </a:r>
            <a:endParaRPr lang="ru-RU" sz="20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Рисунок 3" descr="Картинка 7 из 686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21431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57422" y="857232"/>
            <a:ext cx="6429420" cy="228601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33550"/>
              </a:avLst>
            </a:prstTxWarp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</a:rPr>
              <a:t>Летучие семена этого растения – </a:t>
            </a:r>
            <a:r>
              <a:rPr lang="ru-RU" sz="3200" b="1" i="1" dirty="0" err="1" smtClean="0">
                <a:solidFill>
                  <a:srgbClr val="FFC000"/>
                </a:solidFill>
              </a:rPr>
              <a:t>парашютики</a:t>
            </a:r>
            <a:r>
              <a:rPr lang="ru-RU" sz="3200" b="1" i="1" dirty="0" smtClean="0">
                <a:solidFill>
                  <a:srgbClr val="FFC000"/>
                </a:solidFill>
              </a:rPr>
              <a:t> -  далеко разносятся летним ветерком.</a:t>
            </a:r>
            <a:endParaRPr lang="ru-RU" sz="3200" b="1" i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4214818"/>
            <a:ext cx="3500462" cy="1464056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одуванчик</a:t>
            </a:r>
            <a:endParaRPr lang="ru-RU" sz="28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i-main-pic" descr="Картинка 225 из 104885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20219">
            <a:off x="5217836" y="3210159"/>
            <a:ext cx="2743383" cy="3435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9322" y="142852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C000"/>
                </a:solidFill>
              </a:rPr>
              <a:t>окружающий  мир 30</a:t>
            </a:r>
            <a:endParaRPr lang="ru-RU" sz="20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Рисунок 3" descr="Картинка 7 из 686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207170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57422" y="857232"/>
            <a:ext cx="6429420" cy="2357454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>
                <a:gd name="adj" fmla="val 14330"/>
              </a:avLst>
            </a:prstTxWarp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C000"/>
                </a:solidFill>
              </a:rPr>
              <a:t>Какое животное почти всё время проводит под землёй?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429132"/>
            <a:ext cx="3429024" cy="1239859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крот</a:t>
            </a:r>
            <a:endParaRPr lang="ru-RU" sz="24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i-main-pic" descr="Картинка 11 из 112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5715016"/>
            <a:ext cx="928694" cy="90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9 из 105223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45722">
            <a:off x="3929058" y="3500438"/>
            <a:ext cx="3286148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7884" y="142852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 </a:t>
            </a:r>
            <a:r>
              <a:rPr lang="ru-RU" sz="2000" b="1" i="1" dirty="0" smtClean="0">
                <a:solidFill>
                  <a:srgbClr val="FFC000"/>
                </a:solidFill>
              </a:rPr>
              <a:t>окружающий мир 40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Рисунок 3" descr="Картинка 7 из 686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21431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00298" y="1000108"/>
            <a:ext cx="6215106" cy="2224744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74340"/>
              </a:avLst>
            </a:prstTxWarp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C000"/>
                </a:solidFill>
              </a:rPr>
              <a:t>Какой гриб носит название лесного зверя?</a:t>
            </a:r>
            <a:endParaRPr lang="ru-RU" sz="4000" b="1" i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3929066"/>
            <a:ext cx="3357586" cy="1285884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лисичка</a:t>
            </a:r>
            <a:endParaRPr lang="ru-RU" sz="32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i-main-pic" descr="Картинка 9 из 9656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928934"/>
            <a:ext cx="4143404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0760" y="14285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C000"/>
                </a:solidFill>
              </a:rPr>
              <a:t>окружающий мир 50</a:t>
            </a:r>
            <a:endParaRPr lang="ru-RU" sz="20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5" name="Рисунок 4" descr="Картинка 7 из 686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228601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86050" y="1214422"/>
            <a:ext cx="5929354" cy="1857388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Кто спит вниз головой?</a:t>
            </a:r>
            <a:endParaRPr lang="ru-RU" sz="4400" b="1" i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572008"/>
            <a:ext cx="3857652" cy="892552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летучая мышь</a:t>
            </a:r>
            <a:endParaRPr lang="ru-RU" sz="28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i-main-pic" descr="Картинка 25 из 70732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286124"/>
            <a:ext cx="4214842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http://s3.rimg.info/7b9670973208a2e7658a6a060e320fe2.gif">
            <a:hlinkClick r:id="rId6" tgtFrame="&quot;_blank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908791">
            <a:off x="7074794" y="541982"/>
            <a:ext cx="15906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00892" y="21429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космос 10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pic>
        <p:nvPicPr>
          <p:cNvPr id="4" name="i-main-pic" descr="Картинка 137 из 7356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357826"/>
            <a:ext cx="121444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55 из 1866">
            <a:hlinkClick r:id="rId5" tgtFrame="&quot;_blank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928670"/>
            <a:ext cx="178595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-облако 7"/>
          <p:cNvSpPr/>
          <p:nvPr/>
        </p:nvSpPr>
        <p:spPr>
          <a:xfrm>
            <a:off x="2285984" y="857232"/>
            <a:ext cx="6429420" cy="2643206"/>
          </a:xfrm>
          <a:prstGeom prst="cloudCallout">
            <a:avLst>
              <a:gd name="adj1" fmla="val -21059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>
                <a:gd name="adj" fmla="val 7284"/>
              </a:avLst>
            </a:prstTxWarp>
          </a:bodyPr>
          <a:lstStyle/>
          <a:p>
            <a:pPr algn="ctr"/>
            <a:r>
              <a:rPr lang="ru-RU" sz="3600" b="1" i="1" dirty="0" smtClean="0">
                <a:solidFill>
                  <a:srgbClr val="FFC000"/>
                </a:solidFill>
              </a:rPr>
              <a:t>Кто был первым в мире космонавтом?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4786322"/>
            <a:ext cx="3643338" cy="1143008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Юрий Гагарин</a:t>
            </a:r>
            <a:endParaRPr lang="ru-RU" sz="28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i-main-pic" descr="Картинка 126 из 105559">
            <a:hlinkClick r:id="rId7" tgtFrame="&quot;_blank&quot;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4143380"/>
            <a:ext cx="1857388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r:id="rId2" action="ppaction://hlinksldjump"/>
          </p:cNvPr>
          <p:cNvSpPr/>
          <p:nvPr/>
        </p:nvSpPr>
        <p:spPr>
          <a:xfrm>
            <a:off x="8715404" y="6429396"/>
            <a:ext cx="428596" cy="4286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00892" y="21429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космос 20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pic>
        <p:nvPicPr>
          <p:cNvPr id="4" name="i-main-pic" descr="Картинка 55 из 1866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00108"/>
            <a:ext cx="171451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37 из 7356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5214950"/>
            <a:ext cx="1238251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2000232" y="928670"/>
            <a:ext cx="6786610" cy="3000396"/>
          </a:xfrm>
          <a:prstGeom prst="cloudCallout">
            <a:avLst>
              <a:gd name="adj1" fmla="val -13876"/>
              <a:gd name="adj2" fmla="val 67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>
                <a:gd name="adj" fmla="val 14286"/>
              </a:avLst>
            </a:prstTxWarp>
          </a:bodyPr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</a:rPr>
              <a:t>Как по-другому называется «космический корабль»?</a:t>
            </a:r>
            <a:endParaRPr lang="ru-RU" sz="3200" b="1" i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4929198"/>
            <a:ext cx="3571900" cy="1071570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>
                <a:gd name="adj" fmla="val 6536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ракета</a:t>
            </a:r>
            <a:endParaRPr lang="ru-RU" sz="24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i-main-pic" descr="Картинка 77 из 107722">
            <a:hlinkClick r:id="rId7" tgtFrame="&quot;_blank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3857628"/>
            <a:ext cx="1928826" cy="2714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72330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загадки 10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714356"/>
            <a:ext cx="6786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Мордочка усатая,</a:t>
            </a:r>
          </a:p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Шубка полосатая,</a:t>
            </a:r>
          </a:p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Часто умывается,</a:t>
            </a:r>
          </a:p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А с водой не знается.</a:t>
            </a:r>
            <a:endParaRPr lang="ru-RU" sz="4400" b="1" i="1" dirty="0">
              <a:solidFill>
                <a:srgbClr val="FFC000"/>
              </a:solidFill>
            </a:endParaRPr>
          </a:p>
        </p:txBody>
      </p:sp>
      <p:pic>
        <p:nvPicPr>
          <p:cNvPr id="7" name="i-main-pic" descr="Картинка 577 из 48913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214686"/>
            <a:ext cx="314327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незнай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57166"/>
            <a:ext cx="1313691" cy="21336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00892" y="21429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космос 30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pic>
        <p:nvPicPr>
          <p:cNvPr id="4" name="i-main-pic" descr="Картинка 55 из 1866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71546"/>
            <a:ext cx="16430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37 из 7356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5259476"/>
            <a:ext cx="1166813" cy="159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2000232" y="1000108"/>
            <a:ext cx="6786610" cy="278608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>
                <a:gd name="adj" fmla="val 76081"/>
              </a:avLst>
            </a:prstTxWarp>
          </a:bodyPr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</a:rPr>
              <a:t>Как называется прибор для наблюдения за звёздами?</a:t>
            </a:r>
            <a:endParaRPr lang="ru-RU" sz="3200" b="1" i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4643446"/>
            <a:ext cx="3571900" cy="1311297"/>
          </a:xfrm>
          <a:prstGeom prst="rect">
            <a:avLst/>
          </a:prstGeom>
          <a:noFill/>
        </p:spPr>
        <p:txBody>
          <a:bodyPr wrap="square" rtlCol="0">
            <a:prstTxWarp prst="textCascade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телескоп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i-main-pic" descr="Картинка 4 из 104063">
            <a:hlinkClick r:id="rId7" tgtFrame="&quot;_blank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3857628"/>
            <a:ext cx="2143140" cy="2786082"/>
          </a:xfrm>
          <a:prstGeom prst="roundRect">
            <a:avLst>
              <a:gd name="adj" fmla="val 5656"/>
            </a:avLst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00892" y="21429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космос 40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pic>
        <p:nvPicPr>
          <p:cNvPr id="4" name="i-main-pic" descr="Картинка 55 из 1866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00108"/>
            <a:ext cx="178595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37 из 7356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5402352"/>
            <a:ext cx="1095375" cy="145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2214546" y="1000108"/>
            <a:ext cx="6572296" cy="278608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Top">
              <a:avLst>
                <a:gd name="adj" fmla="val 22707"/>
              </a:avLst>
            </a:prstTxWarp>
          </a:bodyPr>
          <a:lstStyle/>
          <a:p>
            <a:pPr algn="ctr"/>
            <a:r>
              <a:rPr lang="ru-RU" sz="3600" b="1" i="1" dirty="0" smtClean="0">
                <a:solidFill>
                  <a:srgbClr val="FFC000"/>
                </a:solidFill>
              </a:rPr>
              <a:t>Назови самую близкую звезду к Земле.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5000636"/>
            <a:ext cx="2928958" cy="1096983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8668"/>
                <a:gd name="adj2" fmla="val -255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солнце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http://i026.radikal.ru/0805/19/75303d58b5fd.gif">
            <a:hlinkClick r:id="rId7" tgtFrame="&quot;_blank&quot;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3643314"/>
            <a:ext cx="307183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00892" y="21429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smtClean="0">
                <a:solidFill>
                  <a:srgbClr val="FFC000"/>
                </a:solidFill>
              </a:rPr>
              <a:t>космос 50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pic>
        <p:nvPicPr>
          <p:cNvPr id="4" name="i-main-pic" descr="Картинка 55 из 1866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928670"/>
            <a:ext cx="20002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37 из 7356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5402352"/>
            <a:ext cx="1095375" cy="145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2214546" y="714356"/>
            <a:ext cx="6286544" cy="278608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Down">
              <a:avLst>
                <a:gd name="adj" fmla="val 13371"/>
              </a:avLst>
            </a:prstTxWarp>
          </a:bodyPr>
          <a:lstStyle/>
          <a:p>
            <a:pPr algn="ctr"/>
            <a:r>
              <a:rPr lang="ru-RU" sz="3600" b="1" i="1" dirty="0" smtClean="0">
                <a:solidFill>
                  <a:srgbClr val="FFC000"/>
                </a:solidFill>
              </a:rPr>
              <a:t>Сколько планет в солнечной системе?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4214818"/>
            <a:ext cx="3357586" cy="2071702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</a:p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планет </a:t>
            </a:r>
          </a:p>
          <a:p>
            <a:pPr algn="ctr"/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(Меркурий, Венера, Марс, Земля, Юпитер, Сатурн, Уран, Нептун)</a:t>
            </a:r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i-main-pic" descr="Картинка 70 из 56348">
            <a:hlinkClick r:id="rId7" tgtFrame="&quot;_blank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3643314"/>
            <a:ext cx="3643338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77 из 608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64313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2000240"/>
            <a:ext cx="8643998" cy="321471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77527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15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Молодцы!</a:t>
            </a:r>
            <a:endParaRPr lang="ru-RU" sz="115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4" name="Picture 2" descr="D:\Оля\анимашки\Питер Пен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429132"/>
            <a:ext cx="192882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sz="11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28600" indent="-228600">
              <a:buAutoNum type="arabicPeriod"/>
            </a:pPr>
            <a:r>
              <a:rPr lang="ru-RU" sz="11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1000 загадок/ В. Г. Лысаков.- М. : АСТ; Донецк: </a:t>
            </a:r>
            <a:r>
              <a:rPr lang="ru-RU" sz="11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Сталкер</a:t>
            </a:r>
            <a:r>
              <a:rPr lang="ru-RU" sz="11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2008</a:t>
            </a:r>
          </a:p>
          <a:p>
            <a:pPr marL="228600" indent="-228600"/>
            <a:r>
              <a:rPr lang="ru-RU" sz="11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2. Максимова Т. Н. Интеллектуальный марафон: 1 – 4 </a:t>
            </a:r>
            <a:r>
              <a:rPr lang="ru-RU" sz="11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1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– М. : ВАКО, 2009</a:t>
            </a:r>
          </a:p>
          <a:p>
            <a:pPr marL="228600" indent="-228600" algn="ctr"/>
            <a:r>
              <a:rPr lang="ru-RU" sz="11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Интернет-сайты</a:t>
            </a:r>
            <a:endParaRPr lang="en-US" sz="1100" b="1" u="sng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r>
              <a:rPr lang="ru-RU" sz="1000" u="sng" dirty="0" err="1" smtClean="0">
                <a:hlinkClick r:id="rId2"/>
              </a:rPr>
              <a:t>vechnostb.narod.ru</a:t>
            </a:r>
            <a:r>
              <a:rPr lang="ru-RU" sz="1000" dirty="0" smtClean="0"/>
              <a:t>›</a:t>
            </a:r>
            <a:r>
              <a:rPr lang="ru-RU" sz="1000" b="1" u="sng" dirty="0" err="1" smtClean="0">
                <a:hlinkClick r:id="rId3"/>
              </a:rPr>
              <a:t>Animashki</a:t>
            </a:r>
            <a:r>
              <a:rPr lang="ru-RU" sz="1000" u="sng" dirty="0" err="1" smtClean="0">
                <a:hlinkClick r:id="rId3"/>
              </a:rPr>
              <a:t>.html</a:t>
            </a:r>
            <a:endParaRPr lang="en-US" sz="1000" u="sng" dirty="0" smtClean="0"/>
          </a:p>
          <a:p>
            <a:pPr marL="228600" lvl="0" indent="-228600"/>
            <a:r>
              <a:rPr lang="ru-RU" sz="1000" u="sng" dirty="0" err="1" smtClean="0">
                <a:hlinkClick r:id="rId4"/>
              </a:rPr>
              <a:t>wap.mobilmusic.ru</a:t>
            </a:r>
            <a:r>
              <a:rPr lang="ru-RU" sz="1000" dirty="0" smtClean="0"/>
              <a:t> </a:t>
            </a:r>
            <a:endParaRPr lang="en-US" sz="1000" dirty="0" smtClean="0"/>
          </a:p>
          <a:p>
            <a:pPr lvl="0"/>
            <a:r>
              <a:rPr lang="ru-RU" sz="1000" u="sng" dirty="0" err="1" smtClean="0">
                <a:hlinkClick r:id="rId5"/>
              </a:rPr>
              <a:t>zavadskayalv.ucoz.ru</a:t>
            </a:r>
            <a:r>
              <a:rPr lang="ru-RU" sz="1000" dirty="0" smtClean="0"/>
              <a:t> </a:t>
            </a:r>
            <a:endParaRPr lang="en-US" sz="1000" dirty="0" smtClean="0"/>
          </a:p>
          <a:p>
            <a:r>
              <a:rPr lang="en-US" sz="1000" u="sng" dirty="0" smtClean="0">
                <a:hlinkClick r:id="rId6"/>
              </a:rPr>
              <a:t>http://</a:t>
            </a:r>
            <a:r>
              <a:rPr lang="en-US" sz="1000" u="sng" dirty="0" smtClean="0">
                <a:hlinkClick r:id="rId6"/>
              </a:rPr>
              <a:t>activkiddy.ru/vse-dlya-malyshej/skazki/skazka-chipollino</a:t>
            </a:r>
            <a:endParaRPr lang="en-US" sz="1000" u="sng" dirty="0" smtClean="0"/>
          </a:p>
          <a:p>
            <a:r>
              <a:rPr lang="en-US" sz="1000" u="sng" dirty="0" smtClean="0"/>
              <a:t> </a:t>
            </a:r>
            <a:r>
              <a:rPr lang="ru-RU" sz="1000" u="sng" dirty="0" smtClean="0">
                <a:hlinkClick r:id="rId7"/>
              </a:rPr>
              <a:t>http://www.v-zasade.ru</a:t>
            </a:r>
            <a:r>
              <a:rPr lang="ru-RU" sz="1000" u="sng" dirty="0" smtClean="0">
                <a:hlinkClick r:id="rId7"/>
              </a:rPr>
              <a:t>/</a:t>
            </a:r>
            <a:endParaRPr lang="en-US" sz="1000" u="sng" dirty="0" smtClean="0"/>
          </a:p>
          <a:p>
            <a:r>
              <a:rPr lang="en-US" sz="1000" u="sng" dirty="0" smtClean="0"/>
              <a:t> </a:t>
            </a:r>
            <a:r>
              <a:rPr lang="en-US" sz="1000" u="sng" dirty="0" smtClean="0">
                <a:hlinkClick r:id="rId8"/>
              </a:rPr>
              <a:t>http://pokupaj.com.ua/pokupaj.php?xx_=1&amp;search_=Sky-Watcher SK1021</a:t>
            </a:r>
            <a:r>
              <a:rPr lang="en-US" sz="1000" dirty="0" smtClean="0">
                <a:hlinkClick r:id="rId8"/>
              </a:rPr>
              <a:t> </a:t>
            </a:r>
            <a:r>
              <a:rPr lang="en-US" sz="1000" u="sng" dirty="0" smtClean="0">
                <a:hlinkClick r:id="rId8"/>
              </a:rPr>
              <a:t>EQ3-2</a:t>
            </a:r>
            <a:endParaRPr lang="ru-RU" sz="1000" dirty="0" smtClean="0"/>
          </a:p>
          <a:p>
            <a:r>
              <a:rPr lang="en-US" sz="1000" dirty="0" smtClean="0"/>
              <a:t> </a:t>
            </a:r>
            <a:r>
              <a:rPr lang="en-US" sz="1000" u="sng" dirty="0" smtClean="0">
                <a:hlinkClick r:id="rId9"/>
              </a:rPr>
              <a:t>http://inform-portal.com/drugie-sistemy/interesnoe-po-samopoznaniyu/semiletnie-cikly-nashei-zhizni.html</a:t>
            </a:r>
            <a:endParaRPr lang="ru-RU" sz="1000" dirty="0" smtClean="0"/>
          </a:p>
          <a:p>
            <a:r>
              <a:rPr lang="en-US" sz="1000" dirty="0" smtClean="0"/>
              <a:t> </a:t>
            </a:r>
            <a:r>
              <a:rPr lang="en-US" sz="1000" u="sng" dirty="0" smtClean="0">
                <a:hlinkClick r:id="rId10"/>
              </a:rPr>
              <a:t>http://leyla.ucoz.ru/publ/animashki/zhivotnye_hayvanlar/59-1-0-650</a:t>
            </a:r>
            <a:endParaRPr lang="ru-RU" sz="1000" dirty="0" smtClean="0"/>
          </a:p>
          <a:p>
            <a:r>
              <a:rPr lang="en-US" sz="1000" dirty="0" smtClean="0"/>
              <a:t> </a:t>
            </a:r>
            <a:r>
              <a:rPr lang="ru-RU" sz="1000" u="sng" dirty="0" smtClean="0">
                <a:hlinkClick r:id="rId11"/>
              </a:rPr>
              <a:t>http://</a:t>
            </a:r>
            <a:r>
              <a:rPr lang="ru-RU" sz="1000" u="sng" dirty="0" smtClean="0">
                <a:hlinkClick r:id="rId11"/>
              </a:rPr>
              <a:t>infofishing.ru/641-lisichka-nastoyaschaya.html</a:t>
            </a:r>
            <a:endParaRPr lang="en-US" sz="1000" u="sng" dirty="0" smtClean="0"/>
          </a:p>
          <a:p>
            <a:r>
              <a:rPr lang="en-US" sz="1000" u="sng" dirty="0" smtClean="0"/>
              <a:t> </a:t>
            </a:r>
            <a:endParaRPr lang="en-US" sz="1000" u="sng" dirty="0" smtClean="0"/>
          </a:p>
          <a:p>
            <a:r>
              <a:rPr lang="en-US" sz="1000" u="sng" dirty="0" smtClean="0"/>
              <a:t> </a:t>
            </a:r>
            <a:endParaRPr lang="ru-RU" sz="1000" dirty="0" smtClean="0"/>
          </a:p>
          <a:p>
            <a:pPr lvl="0"/>
            <a:r>
              <a:rPr lang="en-US" dirty="0" smtClean="0"/>
              <a:t> </a:t>
            </a:r>
          </a:p>
          <a:p>
            <a:pPr lvl="0"/>
            <a:endParaRPr lang="en-US" dirty="0" smtClean="0"/>
          </a:p>
          <a:p>
            <a:pPr lvl="0"/>
            <a:endParaRPr lang="ru-RU" dirty="0" smtClean="0"/>
          </a:p>
          <a:p>
            <a:pPr marL="228600" lvl="0" indent="-228600"/>
            <a:endParaRPr lang="ru-RU" dirty="0" smtClean="0"/>
          </a:p>
          <a:p>
            <a:pPr marL="228600" indent="-228600"/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550070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C000"/>
                </a:solidFill>
              </a:rPr>
              <a:t>Презентацию выполнил </a:t>
            </a:r>
          </a:p>
          <a:p>
            <a:pPr algn="ctr"/>
            <a:r>
              <a:rPr lang="ru-RU" sz="1600" b="1" i="1" dirty="0" smtClean="0">
                <a:solidFill>
                  <a:srgbClr val="FFC000"/>
                </a:solidFill>
              </a:rPr>
              <a:t>учитель начальных классов г. Пензы</a:t>
            </a:r>
          </a:p>
          <a:p>
            <a:pPr algn="ctr"/>
            <a:r>
              <a:rPr lang="ru-RU" sz="1600" b="1" i="1" dirty="0" err="1" smtClean="0">
                <a:solidFill>
                  <a:srgbClr val="FFC000"/>
                </a:solidFill>
              </a:rPr>
              <a:t>Пивняк</a:t>
            </a:r>
            <a:r>
              <a:rPr lang="ru-RU" sz="1600" b="1" i="1" dirty="0" smtClean="0">
                <a:solidFill>
                  <a:srgbClr val="FFC000"/>
                </a:solidFill>
              </a:rPr>
              <a:t> Ольга Николаевна</a:t>
            </a:r>
            <a:endParaRPr lang="ru-RU" sz="1600" b="1" i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6286520"/>
            <a:ext cx="6357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C000"/>
                </a:solidFill>
              </a:rPr>
              <a:t>Презентация опубликована на сайте – </a:t>
            </a:r>
            <a:r>
              <a:rPr lang="en-US" sz="1600" b="1" i="1" dirty="0" smtClean="0">
                <a:solidFill>
                  <a:srgbClr val="FFC000"/>
                </a:solidFill>
              </a:rPr>
              <a:t>viki.rdf.ru</a:t>
            </a:r>
            <a:endParaRPr lang="ru-RU" sz="1600" b="1" i="1" dirty="0">
              <a:solidFill>
                <a:srgbClr val="FFC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071678"/>
            <a:ext cx="71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u="sng" dirty="0" smtClean="0">
                <a:hlinkClick r:id="rId12"/>
              </a:rPr>
              <a:t>http://</a:t>
            </a:r>
            <a:r>
              <a:rPr lang="ru-RU" sz="1000" u="sng" dirty="0" smtClean="0">
                <a:hlinkClick r:id="rId12"/>
              </a:rPr>
              <a:t>animalworld.com.ua/news/Interesnyje-fakty-o-letuchih-myshah</a:t>
            </a:r>
            <a:endParaRPr lang="en-US" sz="1000" u="sng" dirty="0" smtClean="0"/>
          </a:p>
          <a:p>
            <a:r>
              <a:rPr lang="ru-RU" sz="1000" dirty="0" smtClean="0"/>
              <a:t> </a:t>
            </a:r>
            <a:r>
              <a:rPr lang="ru-RU" sz="1000" u="sng" dirty="0" smtClean="0">
                <a:hlinkClick r:id="rId13"/>
              </a:rPr>
              <a:t>http</a:t>
            </a:r>
            <a:r>
              <a:rPr lang="ru-RU" sz="1000" u="sng" dirty="0" smtClean="0">
                <a:hlinkClick r:id="rId13"/>
              </a:rPr>
              <a:t>://</a:t>
            </a:r>
            <a:r>
              <a:rPr lang="ru-RU" sz="1000" u="sng" dirty="0" smtClean="0">
                <a:hlinkClick r:id="rId13"/>
              </a:rPr>
              <a:t>monitor.espec.ws/section10/post1027656.html</a:t>
            </a:r>
            <a:r>
              <a:rPr lang="en-US" sz="1000" u="sng" dirty="0" smtClean="0"/>
              <a:t> </a:t>
            </a:r>
          </a:p>
          <a:p>
            <a:r>
              <a:rPr lang="en-US" sz="1000" u="sng" dirty="0" smtClean="0"/>
              <a:t> </a:t>
            </a:r>
            <a:endParaRPr lang="en-US" sz="1000" u="sng" dirty="0" smtClean="0"/>
          </a:p>
          <a:p>
            <a:endParaRPr lang="ru-RU" sz="1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428868"/>
            <a:ext cx="87154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 smtClean="0">
                <a:hlinkClick r:id="rId14"/>
              </a:rPr>
              <a:t>http://subscribe.ru/group/tsvetyi/170698</a:t>
            </a:r>
            <a:r>
              <a:rPr lang="en-US" sz="1000" u="sng" dirty="0" smtClean="0">
                <a:hlinkClick r:id="rId14"/>
              </a:rPr>
              <a:t>/</a:t>
            </a:r>
            <a:endParaRPr lang="en-US" sz="1000" u="sng" dirty="0" smtClean="0"/>
          </a:p>
          <a:p>
            <a:r>
              <a:rPr lang="en-US" sz="1000" u="sng" dirty="0" smtClean="0">
                <a:hlinkClick r:id="rId15"/>
              </a:rPr>
              <a:t>http</a:t>
            </a:r>
            <a:r>
              <a:rPr lang="ru-RU" sz="1000" u="sng" dirty="0" smtClean="0">
                <a:hlinkClick r:id="rId15"/>
              </a:rPr>
              <a:t>://</a:t>
            </a:r>
            <a:r>
              <a:rPr lang="en-US" sz="1000" u="sng" dirty="0" smtClean="0">
                <a:hlinkClick r:id="rId15"/>
              </a:rPr>
              <a:t>www</a:t>
            </a:r>
            <a:r>
              <a:rPr lang="ru-RU" sz="1000" u="sng" dirty="0" smtClean="0">
                <a:hlinkClick r:id="rId15"/>
              </a:rPr>
              <a:t>.</a:t>
            </a:r>
            <a:r>
              <a:rPr lang="en-US" sz="1000" u="sng" dirty="0" err="1" smtClean="0">
                <a:hlinkClick r:id="rId15"/>
              </a:rPr>
              <a:t>murkoker</a:t>
            </a:r>
            <a:r>
              <a:rPr lang="ru-RU" sz="1000" u="sng" dirty="0" smtClean="0">
                <a:hlinkClick r:id="rId15"/>
              </a:rPr>
              <a:t>.</a:t>
            </a:r>
            <a:r>
              <a:rPr lang="en-US" sz="1000" u="sng" dirty="0" err="1" smtClean="0">
                <a:hlinkClick r:id="rId15"/>
              </a:rPr>
              <a:t>ru</a:t>
            </a:r>
            <a:r>
              <a:rPr lang="ru-RU" sz="1000" u="sng" dirty="0" smtClean="0">
                <a:hlinkClick r:id="rId15"/>
              </a:rPr>
              <a:t>/?</a:t>
            </a:r>
            <a:r>
              <a:rPr lang="en-US" sz="1000" u="sng" dirty="0" smtClean="0">
                <a:hlinkClick r:id="rId15"/>
              </a:rPr>
              <a:t>cur</a:t>
            </a:r>
            <a:r>
              <a:rPr lang="ru-RU" sz="1000" u="sng" dirty="0" smtClean="0">
                <a:hlinkClick r:id="rId15"/>
              </a:rPr>
              <a:t>_</a:t>
            </a:r>
            <a:r>
              <a:rPr lang="en-US" sz="1000" u="sng" dirty="0" smtClean="0">
                <a:hlinkClick r:id="rId15"/>
              </a:rPr>
              <a:t>page</a:t>
            </a:r>
            <a:r>
              <a:rPr lang="ru-RU" sz="1000" u="sng" dirty="0" smtClean="0">
                <a:hlinkClick r:id="rId15"/>
              </a:rPr>
              <a:t>=7</a:t>
            </a:r>
            <a:endParaRPr lang="en-US" sz="1000" u="sng" dirty="0" smtClean="0"/>
          </a:p>
          <a:p>
            <a:r>
              <a:rPr lang="ru-RU" sz="1000" u="sng" dirty="0" smtClean="0">
                <a:hlinkClick r:id="rId16"/>
              </a:rPr>
              <a:t>http://nng.mk.ua/?</a:t>
            </a:r>
            <a:r>
              <a:rPr lang="ru-RU" sz="1000" u="sng" dirty="0" smtClean="0">
                <a:hlinkClick r:id="rId16"/>
              </a:rPr>
              <a:t>p=470</a:t>
            </a:r>
            <a:endParaRPr lang="en-US" sz="1000" u="sng" dirty="0" smtClean="0"/>
          </a:p>
          <a:p>
            <a:r>
              <a:rPr lang="en-US" sz="1000" u="sng" dirty="0" smtClean="0">
                <a:hlinkClick r:id="rId17"/>
              </a:rPr>
              <a:t>http://megdu-mama.ucoz.ru/forum/55-3095-2</a:t>
            </a:r>
            <a:endParaRPr lang="ru-RU" sz="1000" dirty="0" smtClean="0"/>
          </a:p>
          <a:p>
            <a:r>
              <a:rPr lang="ru-RU" sz="1000" u="sng" dirty="0" smtClean="0">
                <a:hlinkClick r:id="rId18"/>
              </a:rPr>
              <a:t>http://fotovideoforum.ru/newspage.php?archive=12_2009&amp;start=120</a:t>
            </a:r>
            <a:endParaRPr lang="ru-RU" sz="1000" dirty="0" smtClean="0"/>
          </a:p>
          <a:p>
            <a:r>
              <a:rPr lang="en-US" sz="1000" u="sng" dirty="0" smtClean="0">
                <a:hlinkClick r:id="rId19"/>
              </a:rPr>
              <a:t>http://</a:t>
            </a:r>
            <a:r>
              <a:rPr lang="en-US" sz="1000" u="sng" dirty="0" smtClean="0">
                <a:hlinkClick r:id="rId19"/>
              </a:rPr>
              <a:t>www.ice-scream.ru/pictures/smeshariki.php</a:t>
            </a:r>
            <a:endParaRPr lang="en-US" sz="1000" u="sng" dirty="0" smtClean="0"/>
          </a:p>
          <a:p>
            <a:r>
              <a:rPr lang="ru-RU" sz="1000" u="sng" dirty="0" smtClean="0">
                <a:hlinkClick r:id="rId20"/>
              </a:rPr>
              <a:t>http://</a:t>
            </a:r>
            <a:r>
              <a:rPr lang="ru-RU" sz="1000" u="sng" dirty="0" smtClean="0">
                <a:hlinkClick r:id="rId20"/>
              </a:rPr>
              <a:t>wallpaper-yaport.ru/rock/oboibbkn.html</a:t>
            </a:r>
            <a:endParaRPr lang="en-US" sz="1000" u="sng" dirty="0" smtClean="0"/>
          </a:p>
          <a:p>
            <a:r>
              <a:rPr lang="ru-RU" sz="1000" u="sng" dirty="0" smtClean="0">
                <a:hlinkClick r:id="rId21"/>
              </a:rPr>
              <a:t>http://</a:t>
            </a:r>
            <a:r>
              <a:rPr lang="ru-RU" sz="1000" u="sng" dirty="0" smtClean="0">
                <a:hlinkClick r:id="rId21"/>
              </a:rPr>
              <a:t>www.forum.fotowedding.ru/viewtopic.php?p=86101</a:t>
            </a:r>
            <a:endParaRPr lang="en-US" sz="1000" u="sng" dirty="0" smtClean="0"/>
          </a:p>
          <a:p>
            <a:r>
              <a:rPr lang="en-US" sz="1000" u="sng" dirty="0" smtClean="0">
                <a:hlinkClick r:id="rId22"/>
              </a:rPr>
              <a:t>http://funny-animals.com.ua/photo/411.shtml</a:t>
            </a:r>
            <a:endParaRPr lang="ru-RU" sz="1000" dirty="0" smtClean="0"/>
          </a:p>
          <a:p>
            <a:r>
              <a:rPr lang="ru-RU" sz="1000" u="sng" dirty="0" smtClean="0">
                <a:hlinkClick r:id="rId23"/>
              </a:rPr>
              <a:t>http://second.by/sp/272572/page_16</a:t>
            </a:r>
            <a:r>
              <a:rPr lang="ru-RU" sz="1000" u="sng" dirty="0" smtClean="0">
                <a:hlinkClick r:id="rId23"/>
              </a:rPr>
              <a:t>/</a:t>
            </a:r>
            <a:endParaRPr lang="en-US" sz="1000" u="sng" dirty="0" smtClean="0"/>
          </a:p>
          <a:p>
            <a:r>
              <a:rPr lang="ru-RU" sz="1000" u="sng" dirty="0" smtClean="0">
                <a:hlinkClick r:id="rId24"/>
              </a:rPr>
              <a:t>http://</a:t>
            </a:r>
            <a:r>
              <a:rPr lang="ru-RU" sz="1000" u="sng" dirty="0" smtClean="0">
                <a:hlinkClick r:id="rId24"/>
              </a:rPr>
              <a:t>silvercelitel.narod.ru/photoalbum.html</a:t>
            </a:r>
            <a:endParaRPr lang="en-US" sz="1000" u="sng" dirty="0" smtClean="0"/>
          </a:p>
          <a:p>
            <a:r>
              <a:rPr lang="en-US" sz="1000" u="sng" dirty="0" smtClean="0">
                <a:hlinkClick r:id="rId25"/>
              </a:rPr>
              <a:t>http://www.mixprice.ru/shiny/michelin/michelin-x-ice-xi2-195-55-r16-91t/</a:t>
            </a:r>
            <a:endParaRPr lang="ru-RU" sz="1000" dirty="0" smtClean="0"/>
          </a:p>
          <a:p>
            <a:r>
              <a:rPr lang="ru-RU" sz="1000" u="sng" dirty="0" smtClean="0">
                <a:hlinkClick r:id="rId26"/>
              </a:rPr>
              <a:t>http://</a:t>
            </a:r>
            <a:r>
              <a:rPr lang="ru-RU" sz="1000" u="sng" dirty="0" smtClean="0">
                <a:hlinkClick r:id="rId26"/>
              </a:rPr>
              <a:t>forum.materinstvo.ru/lofiversion/index.php/t1120398-400.html</a:t>
            </a:r>
            <a:endParaRPr lang="en-US" sz="1000" u="sng" dirty="0" smtClean="0"/>
          </a:p>
          <a:p>
            <a:r>
              <a:rPr lang="ru-RU" sz="1000" u="sng" dirty="0" err="1" smtClean="0">
                <a:hlinkClick r:id="rId27"/>
              </a:rPr>
              <a:t>mirgif.com</a:t>
            </a:r>
            <a:endParaRPr lang="en-US" sz="1000" u="sng" dirty="0" smtClean="0"/>
          </a:p>
          <a:p>
            <a:r>
              <a:rPr lang="en-US" sz="1000" u="sng" dirty="0" smtClean="0">
                <a:hlinkClick r:id="rId28"/>
              </a:rPr>
              <a:t>http://www.xrest.ru/original/499333/</a:t>
            </a:r>
            <a:endParaRPr lang="ru-RU" sz="1000" dirty="0" smtClean="0"/>
          </a:p>
          <a:p>
            <a:r>
              <a:rPr lang="ru-RU" sz="1000" u="sng" dirty="0" smtClean="0">
                <a:hlinkClick r:id="rId29"/>
              </a:rPr>
              <a:t>http://</a:t>
            </a:r>
            <a:r>
              <a:rPr lang="ru-RU" sz="1000" u="sng" dirty="0" smtClean="0">
                <a:hlinkClick r:id="rId29"/>
              </a:rPr>
              <a:t>vikylia24.ru/post141371580</a:t>
            </a:r>
            <a:endParaRPr lang="en-US" sz="1000" u="sng" dirty="0" smtClean="0"/>
          </a:p>
          <a:p>
            <a:r>
              <a:rPr lang="ru-RU" sz="1000" u="sng" dirty="0" smtClean="0">
                <a:hlinkClick r:id="rId30"/>
              </a:rPr>
              <a:t>http://</a:t>
            </a:r>
            <a:r>
              <a:rPr lang="ru-RU" sz="1000" u="sng" dirty="0" smtClean="0">
                <a:hlinkClick r:id="rId30"/>
              </a:rPr>
              <a:t>verum.ru/rus_about/rus_suvenir/Suv_Samovar</a:t>
            </a:r>
            <a:endParaRPr lang="en-US" sz="1000" u="sng" dirty="0" smtClean="0"/>
          </a:p>
          <a:p>
            <a:r>
              <a:rPr lang="ru-RU" sz="1000" u="sng" dirty="0" smtClean="0">
                <a:hlinkClick r:id="rId31"/>
              </a:rPr>
              <a:t>http://</a:t>
            </a:r>
            <a:r>
              <a:rPr lang="ru-RU" sz="1000" u="sng" dirty="0" smtClean="0">
                <a:hlinkClick r:id="rId31"/>
              </a:rPr>
              <a:t>raybrig.narod.ru/photoalbum.html</a:t>
            </a:r>
            <a:endParaRPr lang="en-US" sz="1000" u="sng" dirty="0" smtClean="0"/>
          </a:p>
          <a:p>
            <a:r>
              <a:rPr lang="ru-RU" sz="1000" u="sng" dirty="0" smtClean="0">
                <a:hlinkClick r:id="rId32"/>
              </a:rPr>
              <a:t>http://blogs.mail.ru/mail/krololops2011</a:t>
            </a:r>
            <a:r>
              <a:rPr lang="ru-RU" sz="1000" u="sng" dirty="0" smtClean="0">
                <a:hlinkClick r:id="rId32"/>
              </a:rPr>
              <a:t>/</a:t>
            </a:r>
            <a:endParaRPr lang="en-US" sz="1000" u="sng" dirty="0" smtClean="0"/>
          </a:p>
          <a:p>
            <a:r>
              <a:rPr lang="en-US" sz="1000" u="sng" dirty="0" smtClean="0">
                <a:hlinkClick r:id="rId33"/>
              </a:rPr>
              <a:t>http://</a:t>
            </a:r>
            <a:r>
              <a:rPr lang="en-US" sz="1000" u="sng" dirty="0" smtClean="0">
                <a:hlinkClick r:id="rId33"/>
              </a:rPr>
              <a:t>www.liveinternet.ru/community/pr_svalka/p</a:t>
            </a:r>
            <a:endParaRPr lang="en-US" sz="1000" u="sng" dirty="0" smtClean="0"/>
          </a:p>
          <a:p>
            <a:r>
              <a:rPr lang="ru-RU" sz="1000" u="sng" dirty="0" smtClean="0">
                <a:hlinkClick r:id="rId34"/>
              </a:rPr>
              <a:t>http://svinform.net/page/3</a:t>
            </a:r>
            <a:r>
              <a:rPr lang="ru-RU" sz="1000" u="sng" dirty="0" smtClean="0">
                <a:hlinkClick r:id="rId34"/>
              </a:rPr>
              <a:t>/</a:t>
            </a:r>
            <a:endParaRPr lang="en-US" sz="1000" u="sng" dirty="0" smtClean="0"/>
          </a:p>
          <a:p>
            <a:r>
              <a:rPr lang="en-US" sz="1000" u="sng" dirty="0" smtClean="0">
                <a:hlinkClick r:id="rId35"/>
              </a:rPr>
              <a:t>http</a:t>
            </a:r>
            <a:r>
              <a:rPr lang="ru-RU" sz="1000" u="sng" dirty="0" smtClean="0">
                <a:hlinkClick r:id="rId35"/>
              </a:rPr>
              <a:t>://</a:t>
            </a:r>
            <a:r>
              <a:rPr lang="en-US" sz="1000" u="sng" dirty="0" smtClean="0">
                <a:hlinkClick r:id="rId35"/>
              </a:rPr>
              <a:t>best</a:t>
            </a:r>
            <a:r>
              <a:rPr lang="ru-RU" sz="1000" u="sng" dirty="0" smtClean="0">
                <a:hlinkClick r:id="rId35"/>
              </a:rPr>
              <a:t>7</a:t>
            </a:r>
            <a:r>
              <a:rPr lang="en-US" sz="1000" u="sng" dirty="0" smtClean="0">
                <a:hlinkClick r:id="rId35"/>
              </a:rPr>
              <a:t>b</a:t>
            </a:r>
            <a:r>
              <a:rPr lang="ru-RU" sz="1000" u="sng" dirty="0" smtClean="0">
                <a:hlinkClick r:id="rId35"/>
              </a:rPr>
              <a:t>-</a:t>
            </a:r>
            <a:r>
              <a:rPr lang="en-US" sz="1000" u="sng" dirty="0" smtClean="0">
                <a:hlinkClick r:id="rId35"/>
              </a:rPr>
              <a:t>class</a:t>
            </a:r>
            <a:r>
              <a:rPr lang="ru-RU" sz="1000" u="sng" dirty="0" smtClean="0">
                <a:hlinkClick r:id="rId35"/>
              </a:rPr>
              <a:t>.</a:t>
            </a:r>
            <a:r>
              <a:rPr lang="en-US" sz="1000" u="sng" dirty="0" err="1" smtClean="0">
                <a:hlinkClick r:id="rId35"/>
              </a:rPr>
              <a:t>ucoz</a:t>
            </a:r>
            <a:r>
              <a:rPr lang="ru-RU" sz="1000" u="sng" dirty="0" smtClean="0">
                <a:hlinkClick r:id="rId35"/>
              </a:rPr>
              <a:t>.</a:t>
            </a:r>
            <a:r>
              <a:rPr lang="en-US" sz="1000" u="sng" dirty="0" err="1" smtClean="0">
                <a:hlinkClick r:id="rId35"/>
              </a:rPr>
              <a:t>ru</a:t>
            </a:r>
            <a:r>
              <a:rPr lang="ru-RU" sz="1000" u="sng" dirty="0" smtClean="0">
                <a:hlinkClick r:id="rId35"/>
              </a:rPr>
              <a:t>/</a:t>
            </a:r>
            <a:r>
              <a:rPr lang="en-US" sz="1000" u="sng" dirty="0" smtClean="0">
                <a:hlinkClick r:id="rId35"/>
              </a:rPr>
              <a:t>news</a:t>
            </a:r>
            <a:r>
              <a:rPr lang="ru-RU" sz="1000" u="sng" dirty="0" smtClean="0">
                <a:hlinkClick r:id="rId35"/>
              </a:rPr>
              <a:t>/2012-01-18</a:t>
            </a:r>
            <a:endParaRPr lang="en-US" sz="1000" u="sng" dirty="0" smtClean="0"/>
          </a:p>
          <a:p>
            <a:r>
              <a:rPr lang="ru-RU" sz="1000" u="sng" dirty="0" smtClean="0">
                <a:hlinkClick r:id="rId36"/>
              </a:rPr>
              <a:t>http://www.xrest.ru/original/557317</a:t>
            </a:r>
            <a:endParaRPr lang="ru-RU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2330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загадки 20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5" name="Рисунок 4" descr="незнай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1313691" cy="2133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3042" y="642918"/>
            <a:ext cx="6858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C000"/>
                </a:solidFill>
              </a:rPr>
              <a:t>В огороде вырастаю,</a:t>
            </a:r>
          </a:p>
          <a:p>
            <a:pPr algn="ctr"/>
            <a:r>
              <a:rPr lang="ru-RU" sz="4000" b="1" i="1" dirty="0" smtClean="0">
                <a:solidFill>
                  <a:srgbClr val="FFC000"/>
                </a:solidFill>
              </a:rPr>
              <a:t>А когда я созреваю,</a:t>
            </a:r>
          </a:p>
          <a:p>
            <a:pPr algn="ctr"/>
            <a:r>
              <a:rPr lang="ru-RU" sz="4000" b="1" i="1" dirty="0" smtClean="0">
                <a:solidFill>
                  <a:srgbClr val="FFC000"/>
                </a:solidFill>
              </a:rPr>
              <a:t>Варят из меня томат,</a:t>
            </a:r>
          </a:p>
          <a:p>
            <a:pPr algn="ctr"/>
            <a:r>
              <a:rPr lang="ru-RU" sz="4000" b="1" i="1" dirty="0" smtClean="0">
                <a:solidFill>
                  <a:srgbClr val="FFC000"/>
                </a:solidFill>
              </a:rPr>
              <a:t>В щи кладут и так едят.</a:t>
            </a:r>
            <a:endParaRPr lang="ru-RU" sz="4000" b="1" i="1" dirty="0">
              <a:solidFill>
                <a:srgbClr val="FFC000"/>
              </a:solidFill>
            </a:endParaRPr>
          </a:p>
        </p:txBody>
      </p:sp>
      <p:pic>
        <p:nvPicPr>
          <p:cNvPr id="7" name="Рисунок 6" descr="http://mirgif.com/predmety/animaciya9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357562"/>
            <a:ext cx="335758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2330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загадки 30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Рисунок 3" descr="незнай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0"/>
            <a:ext cx="1071569" cy="1571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500042"/>
            <a:ext cx="5286412" cy="5929354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>
                <a:gd name="adj" fmla="val 76041"/>
              </a:avLst>
            </a:prstTxWarp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C000"/>
                </a:solidFill>
              </a:rPr>
              <a:t>      Проживает в   странах жарких,</a:t>
            </a:r>
          </a:p>
          <a:p>
            <a:pPr algn="ctr"/>
            <a:r>
              <a:rPr lang="ru-RU" sz="3600" b="1" i="1" dirty="0" smtClean="0">
                <a:solidFill>
                  <a:srgbClr val="FFC000"/>
                </a:solidFill>
              </a:rPr>
              <a:t>А не в жарких – в зоопарках.</a:t>
            </a:r>
          </a:p>
          <a:p>
            <a:pPr algn="ctr"/>
            <a:r>
              <a:rPr lang="ru-RU" sz="3600" b="1" i="1" dirty="0" smtClean="0">
                <a:solidFill>
                  <a:srgbClr val="FFC000"/>
                </a:solidFill>
              </a:rPr>
              <a:t>И спесив он, и хвастлив,</a:t>
            </a:r>
          </a:p>
          <a:p>
            <a:pPr algn="ctr"/>
            <a:r>
              <a:rPr lang="ru-RU" sz="3600" b="1" i="1" dirty="0" smtClean="0">
                <a:solidFill>
                  <a:srgbClr val="FFC000"/>
                </a:solidFill>
              </a:rPr>
              <a:t>Потому что хвост красив.</a:t>
            </a:r>
          </a:p>
          <a:p>
            <a:pPr algn="ctr"/>
            <a:r>
              <a:rPr lang="ru-RU" sz="3600" b="1" i="1" dirty="0" smtClean="0">
                <a:solidFill>
                  <a:srgbClr val="FFC000"/>
                </a:solidFill>
              </a:rPr>
              <a:t>Им любуется он </a:t>
            </a:r>
          </a:p>
          <a:p>
            <a:pPr algn="ctr"/>
            <a:r>
              <a:rPr lang="ru-RU" sz="3600" b="1" i="1" dirty="0" smtClean="0">
                <a:solidFill>
                  <a:srgbClr val="FFC000"/>
                </a:solidFill>
              </a:rPr>
              <a:t>сам</a:t>
            </a:r>
          </a:p>
          <a:p>
            <a:pPr algn="ctr"/>
            <a:r>
              <a:rPr lang="ru-RU" sz="3600" b="1" i="1" dirty="0" smtClean="0">
                <a:solidFill>
                  <a:srgbClr val="FFC000"/>
                </a:solidFill>
              </a:rPr>
              <a:t>И показывает нам.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pic>
        <p:nvPicPr>
          <p:cNvPr id="8" name="i-main-pic" descr="Картинка 40 из 149800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285860"/>
            <a:ext cx="3714744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2330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загадки 40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Рисунок 3" descr="незнай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0"/>
            <a:ext cx="1313691" cy="2133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642918"/>
            <a:ext cx="66437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C000"/>
                </a:solidFill>
              </a:rPr>
              <a:t>В деревянном домике</a:t>
            </a:r>
          </a:p>
          <a:p>
            <a:pPr algn="ctr"/>
            <a:r>
              <a:rPr lang="ru-RU" sz="4000" b="1" i="1" dirty="0" smtClean="0">
                <a:solidFill>
                  <a:srgbClr val="FFC000"/>
                </a:solidFill>
              </a:rPr>
              <a:t>Проживают гномики.</a:t>
            </a:r>
          </a:p>
          <a:p>
            <a:pPr algn="ctr"/>
            <a:r>
              <a:rPr lang="ru-RU" sz="4000" b="1" i="1" dirty="0" smtClean="0">
                <a:solidFill>
                  <a:srgbClr val="FFC000"/>
                </a:solidFill>
              </a:rPr>
              <a:t>Уж такие добряки –</a:t>
            </a:r>
          </a:p>
          <a:p>
            <a:pPr algn="ctr"/>
            <a:r>
              <a:rPr lang="ru-RU" sz="4000" b="1" i="1" dirty="0" smtClean="0">
                <a:solidFill>
                  <a:srgbClr val="FFC000"/>
                </a:solidFill>
              </a:rPr>
              <a:t>Раздают всем огоньки.</a:t>
            </a:r>
            <a:endParaRPr lang="ru-RU" sz="4000" b="1" i="1" dirty="0">
              <a:solidFill>
                <a:srgbClr val="FFC000"/>
              </a:solidFill>
            </a:endParaRPr>
          </a:p>
        </p:txBody>
      </p:sp>
      <p:pic>
        <p:nvPicPr>
          <p:cNvPr id="7" name="i-main-pic" descr="Картинка 359 из 8615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1385635">
            <a:off x="2357422" y="3214686"/>
            <a:ext cx="4286280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2330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загадки 50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Рисунок 3" descr="незнай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14290"/>
            <a:ext cx="1313691" cy="2133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500042"/>
            <a:ext cx="70009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В небо дыра,</a:t>
            </a:r>
          </a:p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В землю дыра,</a:t>
            </a:r>
          </a:p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А в середине огонь </a:t>
            </a:r>
          </a:p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да вода.</a:t>
            </a:r>
            <a:endParaRPr lang="ru-RU" sz="4000" b="1" i="1" dirty="0">
              <a:solidFill>
                <a:srgbClr val="FFC000"/>
              </a:solidFill>
            </a:endParaRPr>
          </a:p>
        </p:txBody>
      </p:sp>
      <p:pic>
        <p:nvPicPr>
          <p:cNvPr id="6" name="i-main-pic" descr="Картинка 131 из 691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07281">
            <a:off x="642910" y="2714620"/>
            <a:ext cx="3139193" cy="3857652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http://4put.ru/pictures/max/221/679631.gif">
            <a:hlinkClick r:id="rId6" tgtFrame="&quot;_blank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464328">
            <a:off x="5641568" y="3048087"/>
            <a:ext cx="2857520" cy="334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140" y="14285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смекалка 10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5" name="i-main-pic" descr="Картинка 4 из 21102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428736"/>
            <a:ext cx="178595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596" y="1428736"/>
            <a:ext cx="6572296" cy="3500462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23898"/>
              </a:avLst>
            </a:prstTxWarp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</a:rPr>
              <a:t>У животного 2 правые ноги и 2 левые ноги, 2 передние ноги и 2 задние ноги. </a:t>
            </a:r>
          </a:p>
          <a:p>
            <a:endParaRPr lang="ru-RU" sz="3600" b="1" i="1" dirty="0" smtClean="0">
              <a:solidFill>
                <a:srgbClr val="FFC000"/>
              </a:solidFill>
            </a:endParaRPr>
          </a:p>
          <a:p>
            <a:r>
              <a:rPr lang="ru-RU" sz="3600" b="1" i="1" dirty="0" smtClean="0">
                <a:solidFill>
                  <a:srgbClr val="FFC000"/>
                </a:solidFill>
              </a:rPr>
              <a:t>Сколько ног у животного?</a:t>
            </a:r>
            <a:endParaRPr lang="ru-RU" sz="3200" b="1" i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5572140"/>
            <a:ext cx="4357718" cy="727651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6250"/>
                <a:gd name="adj2" fmla="val 101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  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ноги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140" y="14285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смекалка 20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i-main-pic" descr="Картинка 4 из 21102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1357298"/>
            <a:ext cx="142876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1285860"/>
            <a:ext cx="6929486" cy="2928958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>
                <a:gd name="adj" fmla="val 60417"/>
              </a:avLst>
            </a:prstTxWarp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</a:rPr>
              <a:t>Лестница состоит из 11 ступеней. На какую ступеньку надо встать, чтобы </a:t>
            </a:r>
            <a:r>
              <a:rPr lang="ru-RU" sz="3600" b="1" i="1" dirty="0" smtClean="0">
                <a:solidFill>
                  <a:srgbClr val="FFC000"/>
                </a:solidFill>
              </a:rPr>
              <a:t>быть на середине лестницы?</a:t>
            </a:r>
            <a:endParaRPr lang="ru-RU" sz="3200" b="1" i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5143512"/>
            <a:ext cx="6929486" cy="1000132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 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шестую ступеньку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730</TotalTime>
  <Words>764</Words>
  <Application>Microsoft Office PowerPoint</Application>
  <PresentationFormat>Экран (4:3)</PresentationFormat>
  <Paragraphs>261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76</cp:revision>
  <dcterms:created xsi:type="dcterms:W3CDTF">2012-03-28T11:46:51Z</dcterms:created>
  <dcterms:modified xsi:type="dcterms:W3CDTF">2012-06-14T13:30:04Z</dcterms:modified>
</cp:coreProperties>
</file>