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60" r:id="rId2"/>
    <p:sldId id="258" r:id="rId3"/>
    <p:sldId id="262" r:id="rId4"/>
    <p:sldId id="326" r:id="rId5"/>
    <p:sldId id="263" r:id="rId6"/>
    <p:sldId id="321" r:id="rId7"/>
    <p:sldId id="266" r:id="rId8"/>
    <p:sldId id="274" r:id="rId9"/>
    <p:sldId id="281" r:id="rId10"/>
    <p:sldId id="280" r:id="rId11"/>
    <p:sldId id="277" r:id="rId12"/>
    <p:sldId id="278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334" r:id="rId24"/>
    <p:sldId id="335" r:id="rId25"/>
    <p:sldId id="329" r:id="rId26"/>
    <p:sldId id="336" r:id="rId27"/>
    <p:sldId id="337" r:id="rId28"/>
    <p:sldId id="338" r:id="rId29"/>
    <p:sldId id="331" r:id="rId30"/>
    <p:sldId id="339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41" r:id="rId40"/>
    <p:sldId id="342" r:id="rId41"/>
    <p:sldId id="343" r:id="rId42"/>
    <p:sldId id="344" r:id="rId43"/>
    <p:sldId id="345" r:id="rId44"/>
    <p:sldId id="346" r:id="rId45"/>
    <p:sldId id="307" r:id="rId46"/>
    <p:sldId id="308" r:id="rId47"/>
    <p:sldId id="360" r:id="rId48"/>
    <p:sldId id="357" r:id="rId49"/>
    <p:sldId id="35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61" r:id="rId58"/>
    <p:sldId id="362" r:id="rId59"/>
    <p:sldId id="363" r:id="rId60"/>
    <p:sldId id="364" r:id="rId61"/>
    <p:sldId id="365" r:id="rId62"/>
    <p:sldId id="366" r:id="rId63"/>
    <p:sldId id="367" r:id="rId64"/>
    <p:sldId id="368" r:id="rId65"/>
    <p:sldId id="369" r:id="rId66"/>
    <p:sldId id="370" r:id="rId67"/>
    <p:sldId id="371" r:id="rId68"/>
    <p:sldId id="372" r:id="rId69"/>
    <p:sldId id="373" r:id="rId70"/>
    <p:sldId id="374" r:id="rId71"/>
    <p:sldId id="317" r:id="rId72"/>
    <p:sldId id="327" r:id="rId73"/>
    <p:sldId id="319" r:id="rId74"/>
    <p:sldId id="320" r:id="rId75"/>
    <p:sldId id="322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3DA873-C1BB-4647-8E66-89C85117E608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91E3DF1-9BFD-47FC-8E58-C41B25DC815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FF0000"/>
              </a:solidFill>
            </a:rPr>
            <a:t>Одаренные дети</a:t>
          </a:r>
          <a:endParaRPr lang="ru-RU" sz="1600" b="1" dirty="0">
            <a:solidFill>
              <a:srgbClr val="FF0000"/>
            </a:solidFill>
          </a:endParaRPr>
        </a:p>
      </dgm:t>
    </dgm:pt>
    <dgm:pt modelId="{5623F171-00E4-4DC7-80C3-088D8BD3F246}" type="parTrans" cxnId="{0E63CBB5-DCA2-40C2-BA68-D3030E93A687}">
      <dgm:prSet/>
      <dgm:spPr/>
      <dgm:t>
        <a:bodyPr/>
        <a:lstStyle/>
        <a:p>
          <a:endParaRPr lang="ru-RU" sz="1600"/>
        </a:p>
      </dgm:t>
    </dgm:pt>
    <dgm:pt modelId="{D186EC07-42E2-4130-84AC-8AD62E57E1DF}" type="sibTrans" cxnId="{0E63CBB5-DCA2-40C2-BA68-D3030E93A687}">
      <dgm:prSet/>
      <dgm:spPr/>
      <dgm:t>
        <a:bodyPr/>
        <a:lstStyle/>
        <a:p>
          <a:endParaRPr lang="ru-RU" sz="1600"/>
        </a:p>
      </dgm:t>
    </dgm:pt>
    <dgm:pt modelId="{E0140DAB-25B9-42C2-B70F-69D844862086}">
      <dgm:prSet phldrT="[Текст]" custT="1"/>
      <dgm:spPr/>
      <dgm:t>
        <a:bodyPr/>
        <a:lstStyle/>
        <a:p>
          <a:r>
            <a:rPr lang="ru-RU" sz="1600" dirty="0" smtClean="0"/>
            <a:t>Оригинальность мышления. </a:t>
          </a:r>
          <a:endParaRPr lang="ru-RU" sz="1600" dirty="0"/>
        </a:p>
      </dgm:t>
    </dgm:pt>
    <dgm:pt modelId="{B47B375C-EAAF-44A9-A42D-C411E2DF78D4}" type="parTrans" cxnId="{36EB915C-CC1D-448A-9DEA-3DA9F7D380C6}">
      <dgm:prSet/>
      <dgm:spPr/>
      <dgm:t>
        <a:bodyPr/>
        <a:lstStyle/>
        <a:p>
          <a:endParaRPr lang="ru-RU" sz="1600"/>
        </a:p>
      </dgm:t>
    </dgm:pt>
    <dgm:pt modelId="{78E2C626-7B03-4BBC-AAE4-6FBAF28C743D}" type="sibTrans" cxnId="{36EB915C-CC1D-448A-9DEA-3DA9F7D380C6}">
      <dgm:prSet/>
      <dgm:spPr/>
      <dgm:t>
        <a:bodyPr/>
        <a:lstStyle/>
        <a:p>
          <a:endParaRPr lang="ru-RU" sz="1600"/>
        </a:p>
      </dgm:t>
    </dgm:pt>
    <dgm:pt modelId="{40335B63-4DE2-4248-B0E0-6E5DF092E6B8}">
      <dgm:prSet phldrT="[Текст]" custT="1"/>
      <dgm:spPr/>
      <dgm:t>
        <a:bodyPr/>
        <a:lstStyle/>
        <a:p>
          <a:r>
            <a:rPr lang="ru-RU" sz="1600" dirty="0" smtClean="0"/>
            <a:t>Гибкость мышления. </a:t>
          </a:r>
          <a:endParaRPr lang="ru-RU" sz="1600" dirty="0"/>
        </a:p>
      </dgm:t>
    </dgm:pt>
    <dgm:pt modelId="{3442345F-577B-400C-8302-9AB0FE6DC0A9}" type="parTrans" cxnId="{2904A66D-B120-4C3A-AB3C-F48703C82DE7}">
      <dgm:prSet/>
      <dgm:spPr/>
      <dgm:t>
        <a:bodyPr/>
        <a:lstStyle/>
        <a:p>
          <a:endParaRPr lang="ru-RU" sz="1600"/>
        </a:p>
      </dgm:t>
    </dgm:pt>
    <dgm:pt modelId="{2E5673DA-E190-4411-B8E0-C346045D5E33}" type="sibTrans" cxnId="{2904A66D-B120-4C3A-AB3C-F48703C82DE7}">
      <dgm:prSet/>
      <dgm:spPr/>
      <dgm:t>
        <a:bodyPr/>
        <a:lstStyle/>
        <a:p>
          <a:endParaRPr lang="ru-RU" sz="1600"/>
        </a:p>
      </dgm:t>
    </dgm:pt>
    <dgm:pt modelId="{E509BD2A-BA39-4670-826A-E383A2788003}">
      <dgm:prSet phldrT="[Текст]" custT="1"/>
      <dgm:spPr/>
      <dgm:t>
        <a:bodyPr/>
        <a:lstStyle/>
        <a:p>
          <a:r>
            <a:rPr lang="ru-RU" sz="1600" dirty="0" smtClean="0"/>
            <a:t>Продуктивность. </a:t>
          </a:r>
          <a:endParaRPr lang="ru-RU" sz="1600" dirty="0"/>
        </a:p>
      </dgm:t>
    </dgm:pt>
    <dgm:pt modelId="{B7B38B4B-57A1-4982-BD1B-93AC65095801}" type="parTrans" cxnId="{C3D533BC-286C-477D-A61D-2E1422FD4AC5}">
      <dgm:prSet/>
      <dgm:spPr/>
      <dgm:t>
        <a:bodyPr/>
        <a:lstStyle/>
        <a:p>
          <a:endParaRPr lang="ru-RU" sz="1600"/>
        </a:p>
      </dgm:t>
    </dgm:pt>
    <dgm:pt modelId="{FF54491C-14EE-4121-87C1-5B4481BA63B6}" type="sibTrans" cxnId="{C3D533BC-286C-477D-A61D-2E1422FD4AC5}">
      <dgm:prSet/>
      <dgm:spPr/>
      <dgm:t>
        <a:bodyPr/>
        <a:lstStyle/>
        <a:p>
          <a:endParaRPr lang="ru-RU" sz="1600"/>
        </a:p>
      </dgm:t>
    </dgm:pt>
    <dgm:pt modelId="{199180B8-97F4-4403-99FD-7D7063324CFD}">
      <dgm:prSet custT="1"/>
      <dgm:spPr/>
      <dgm:t>
        <a:bodyPr/>
        <a:lstStyle/>
        <a:p>
          <a:r>
            <a:rPr lang="ru-RU" sz="1600" dirty="0" smtClean="0"/>
            <a:t>Способность к анализу и синтезу. </a:t>
          </a:r>
          <a:endParaRPr lang="ru-RU" sz="1600" dirty="0"/>
        </a:p>
      </dgm:t>
    </dgm:pt>
    <dgm:pt modelId="{48AE92F4-F0AE-4692-9B3E-5C3805ED33D9}" type="parTrans" cxnId="{802F7F6A-3C1C-4ABA-B42F-5070E1FADE18}">
      <dgm:prSet/>
      <dgm:spPr/>
      <dgm:t>
        <a:bodyPr/>
        <a:lstStyle/>
        <a:p>
          <a:endParaRPr lang="ru-RU" sz="1600"/>
        </a:p>
      </dgm:t>
    </dgm:pt>
    <dgm:pt modelId="{BF014DF5-0C8A-47A4-9672-0F48A2DE6AC2}" type="sibTrans" cxnId="{802F7F6A-3C1C-4ABA-B42F-5070E1FADE18}">
      <dgm:prSet/>
      <dgm:spPr/>
      <dgm:t>
        <a:bodyPr/>
        <a:lstStyle/>
        <a:p>
          <a:endParaRPr lang="ru-RU" sz="1600"/>
        </a:p>
      </dgm:t>
    </dgm:pt>
    <dgm:pt modelId="{72B86B45-86E0-44DA-B39D-8BA44F24F411}">
      <dgm:prSet custT="1"/>
      <dgm:spPr/>
      <dgm:t>
        <a:bodyPr/>
        <a:lstStyle/>
        <a:p>
          <a:r>
            <a:rPr lang="ru-RU" sz="1600" dirty="0" smtClean="0"/>
            <a:t>Классификация и категоризация. </a:t>
          </a:r>
          <a:endParaRPr lang="ru-RU" sz="1600" dirty="0"/>
        </a:p>
      </dgm:t>
    </dgm:pt>
    <dgm:pt modelId="{4E95BC67-FED4-42C7-954F-537B825F5930}" type="parTrans" cxnId="{511EF89E-9272-4440-821B-D0975A9BB7FF}">
      <dgm:prSet/>
      <dgm:spPr/>
      <dgm:t>
        <a:bodyPr/>
        <a:lstStyle/>
        <a:p>
          <a:endParaRPr lang="ru-RU" sz="1600"/>
        </a:p>
      </dgm:t>
    </dgm:pt>
    <dgm:pt modelId="{26B00EFE-4B16-4625-BEB3-4C9902DED75A}" type="sibTrans" cxnId="{511EF89E-9272-4440-821B-D0975A9BB7FF}">
      <dgm:prSet/>
      <dgm:spPr/>
      <dgm:t>
        <a:bodyPr/>
        <a:lstStyle/>
        <a:p>
          <a:endParaRPr lang="ru-RU" sz="1600"/>
        </a:p>
      </dgm:t>
    </dgm:pt>
    <dgm:pt modelId="{85C8A442-B407-406E-8FF9-7BF4D50F4B0B}">
      <dgm:prSet custT="1"/>
      <dgm:spPr/>
      <dgm:t>
        <a:bodyPr/>
        <a:lstStyle/>
        <a:p>
          <a:r>
            <a:rPr lang="ru-RU" sz="1600" dirty="0" smtClean="0"/>
            <a:t>Высокая концентрация внимания. </a:t>
          </a:r>
          <a:endParaRPr lang="ru-RU" sz="1600" dirty="0"/>
        </a:p>
      </dgm:t>
    </dgm:pt>
    <dgm:pt modelId="{92280A21-1A7C-4EF6-A35A-0436960E9BF0}" type="parTrans" cxnId="{1CA55C14-8C22-454D-BC63-ED7CB9AC78EE}">
      <dgm:prSet/>
      <dgm:spPr/>
      <dgm:t>
        <a:bodyPr/>
        <a:lstStyle/>
        <a:p>
          <a:endParaRPr lang="ru-RU" sz="1600"/>
        </a:p>
      </dgm:t>
    </dgm:pt>
    <dgm:pt modelId="{FC612B28-56A4-447F-B2D4-4D8D8F6C4F45}" type="sibTrans" cxnId="{1CA55C14-8C22-454D-BC63-ED7CB9AC78EE}">
      <dgm:prSet/>
      <dgm:spPr/>
      <dgm:t>
        <a:bodyPr/>
        <a:lstStyle/>
        <a:p>
          <a:endParaRPr lang="ru-RU" sz="1600"/>
        </a:p>
      </dgm:t>
    </dgm:pt>
    <dgm:pt modelId="{7A57CA2E-ECBA-4291-9CC5-542929DC6550}">
      <dgm:prSet custT="1"/>
      <dgm:spPr/>
      <dgm:t>
        <a:bodyPr/>
        <a:lstStyle/>
        <a:p>
          <a:r>
            <a:rPr lang="ru-RU" sz="1600" dirty="0" smtClean="0"/>
            <a:t>Память. </a:t>
          </a:r>
          <a:endParaRPr lang="ru-RU" sz="1600" dirty="0"/>
        </a:p>
      </dgm:t>
    </dgm:pt>
    <dgm:pt modelId="{3A7C0578-45B3-4246-9E1C-76C6CCD176B4}" type="parTrans" cxnId="{9EB19C17-DD5C-4552-913E-98EFB4654F16}">
      <dgm:prSet/>
      <dgm:spPr/>
      <dgm:t>
        <a:bodyPr/>
        <a:lstStyle/>
        <a:p>
          <a:endParaRPr lang="ru-RU" sz="1600"/>
        </a:p>
      </dgm:t>
    </dgm:pt>
    <dgm:pt modelId="{C5F80274-E0C3-4A0B-9C40-6E0D4CF79CE0}" type="sibTrans" cxnId="{9EB19C17-DD5C-4552-913E-98EFB4654F16}">
      <dgm:prSet/>
      <dgm:spPr/>
      <dgm:t>
        <a:bodyPr/>
        <a:lstStyle/>
        <a:p>
          <a:endParaRPr lang="ru-RU" sz="1600"/>
        </a:p>
      </dgm:t>
    </dgm:pt>
    <dgm:pt modelId="{2A1FC408-5217-4136-B272-7A12E84C1B76}">
      <dgm:prSet custT="1"/>
      <dgm:spPr/>
      <dgm:t>
        <a:bodyPr/>
        <a:lstStyle/>
        <a:p>
          <a:r>
            <a:rPr lang="ru-RU" sz="1600" dirty="0" smtClean="0"/>
            <a:t>Увлеченность содержанием задачи. </a:t>
          </a:r>
          <a:endParaRPr lang="ru-RU" sz="1600" dirty="0"/>
        </a:p>
      </dgm:t>
    </dgm:pt>
    <dgm:pt modelId="{C98FB1C4-2747-41CE-BD06-3D32728DAE1A}" type="parTrans" cxnId="{5E81BE3C-9037-4374-AF7D-C329459E3F7E}">
      <dgm:prSet/>
      <dgm:spPr/>
      <dgm:t>
        <a:bodyPr/>
        <a:lstStyle/>
        <a:p>
          <a:endParaRPr lang="ru-RU" sz="1600"/>
        </a:p>
      </dgm:t>
    </dgm:pt>
    <dgm:pt modelId="{73829253-E5D7-4D30-9052-F3B8F786D6E3}" type="sibTrans" cxnId="{5E81BE3C-9037-4374-AF7D-C329459E3F7E}">
      <dgm:prSet/>
      <dgm:spPr/>
      <dgm:t>
        <a:bodyPr/>
        <a:lstStyle/>
        <a:p>
          <a:endParaRPr lang="ru-RU" sz="1600"/>
        </a:p>
      </dgm:t>
    </dgm:pt>
    <dgm:pt modelId="{6BD5F894-7AA8-4122-A555-0161B9BE7574}">
      <dgm:prSet custT="1"/>
      <dgm:spPr/>
      <dgm:t>
        <a:bodyPr/>
        <a:lstStyle/>
        <a:p>
          <a:r>
            <a:rPr lang="ru-RU" sz="1600" dirty="0" err="1" smtClean="0"/>
            <a:t>Перфекционизм</a:t>
          </a:r>
          <a:r>
            <a:rPr lang="ru-RU" sz="1600" dirty="0" smtClean="0"/>
            <a:t> (т.е. совершенство) </a:t>
          </a:r>
          <a:endParaRPr lang="ru-RU" sz="1600" dirty="0"/>
        </a:p>
      </dgm:t>
    </dgm:pt>
    <dgm:pt modelId="{A82BEEA5-45E2-4C2C-9DB8-1B79C765B233}" type="parTrans" cxnId="{B1A47C51-ABE7-4560-B2DB-78CE88D17F27}">
      <dgm:prSet/>
      <dgm:spPr/>
      <dgm:t>
        <a:bodyPr/>
        <a:lstStyle/>
        <a:p>
          <a:endParaRPr lang="ru-RU" sz="1600"/>
        </a:p>
      </dgm:t>
    </dgm:pt>
    <dgm:pt modelId="{6354DB79-9ED7-412E-B6A5-FB44F0A989A3}" type="sibTrans" cxnId="{B1A47C51-ABE7-4560-B2DB-78CE88D17F27}">
      <dgm:prSet/>
      <dgm:spPr/>
      <dgm:t>
        <a:bodyPr/>
        <a:lstStyle/>
        <a:p>
          <a:endParaRPr lang="ru-RU" sz="1600"/>
        </a:p>
      </dgm:t>
    </dgm:pt>
    <dgm:pt modelId="{9039F540-0231-4DFB-8CB4-70AA4E0B4B91}">
      <dgm:prSet custT="1"/>
      <dgm:spPr/>
      <dgm:t>
        <a:bodyPr/>
        <a:lstStyle/>
        <a:p>
          <a:r>
            <a:rPr lang="ru-RU" sz="1600" dirty="0" smtClean="0"/>
            <a:t>Лидерство. </a:t>
          </a:r>
          <a:endParaRPr lang="ru-RU" sz="1600" dirty="0"/>
        </a:p>
      </dgm:t>
    </dgm:pt>
    <dgm:pt modelId="{2F5C3F2A-2EA3-4FE8-B885-EEB167BC6308}" type="parTrans" cxnId="{6C3CDB33-3213-419C-8D4E-693A84633172}">
      <dgm:prSet/>
      <dgm:spPr/>
      <dgm:t>
        <a:bodyPr/>
        <a:lstStyle/>
        <a:p>
          <a:endParaRPr lang="ru-RU" sz="1600"/>
        </a:p>
      </dgm:t>
    </dgm:pt>
    <dgm:pt modelId="{60646237-E0CD-4910-B19D-8CBC7FD16D6F}" type="sibTrans" cxnId="{6C3CDB33-3213-419C-8D4E-693A84633172}">
      <dgm:prSet/>
      <dgm:spPr/>
      <dgm:t>
        <a:bodyPr/>
        <a:lstStyle/>
        <a:p>
          <a:endParaRPr lang="ru-RU" sz="1600"/>
        </a:p>
      </dgm:t>
    </dgm:pt>
    <dgm:pt modelId="{0F7367AF-9431-49C5-9691-0BB3B3CCFB05}">
      <dgm:prSet custT="1"/>
      <dgm:spPr/>
      <dgm:t>
        <a:bodyPr/>
        <a:lstStyle/>
        <a:p>
          <a:r>
            <a:rPr lang="ru-RU" sz="1600" dirty="0" err="1" smtClean="0"/>
            <a:t>Соревновательность</a:t>
          </a:r>
          <a:r>
            <a:rPr lang="ru-RU" sz="1600" dirty="0" smtClean="0"/>
            <a:t>. </a:t>
          </a:r>
          <a:endParaRPr lang="ru-RU" sz="1600" dirty="0"/>
        </a:p>
      </dgm:t>
    </dgm:pt>
    <dgm:pt modelId="{B1AECB65-672E-4ADE-ABC0-9FDC822F76CF}" type="parTrans" cxnId="{ED35B50D-622F-48A8-8277-1F859483C5D0}">
      <dgm:prSet/>
      <dgm:spPr/>
      <dgm:t>
        <a:bodyPr/>
        <a:lstStyle/>
        <a:p>
          <a:endParaRPr lang="ru-RU" sz="1600"/>
        </a:p>
      </dgm:t>
    </dgm:pt>
    <dgm:pt modelId="{64902896-178F-4474-9F5D-FFEAFCA1704D}" type="sibTrans" cxnId="{ED35B50D-622F-48A8-8277-1F859483C5D0}">
      <dgm:prSet/>
      <dgm:spPr/>
      <dgm:t>
        <a:bodyPr/>
        <a:lstStyle/>
        <a:p>
          <a:endParaRPr lang="ru-RU" sz="1600"/>
        </a:p>
      </dgm:t>
    </dgm:pt>
    <dgm:pt modelId="{1CD6F1A3-7E0D-482E-B9FB-BF8E8F750620}">
      <dgm:prSet custT="1"/>
      <dgm:spPr/>
      <dgm:t>
        <a:bodyPr/>
        <a:lstStyle/>
        <a:p>
          <a:r>
            <a:rPr lang="ru-RU" sz="1600" dirty="0" smtClean="0"/>
            <a:t>Широта интересов. </a:t>
          </a:r>
          <a:endParaRPr lang="ru-RU" sz="1600" dirty="0"/>
        </a:p>
      </dgm:t>
    </dgm:pt>
    <dgm:pt modelId="{A174A8D6-C60D-4AE2-82A8-90F5B69EF7BE}" type="parTrans" cxnId="{A9561E1B-15AC-43A1-9162-E300F74DA5B6}">
      <dgm:prSet/>
      <dgm:spPr/>
      <dgm:t>
        <a:bodyPr/>
        <a:lstStyle/>
        <a:p>
          <a:endParaRPr lang="ru-RU" sz="1600"/>
        </a:p>
      </dgm:t>
    </dgm:pt>
    <dgm:pt modelId="{90286A1B-BDBF-4CD2-A938-1E77DD9840D9}" type="sibTrans" cxnId="{A9561E1B-15AC-43A1-9162-E300F74DA5B6}">
      <dgm:prSet/>
      <dgm:spPr/>
      <dgm:t>
        <a:bodyPr/>
        <a:lstStyle/>
        <a:p>
          <a:endParaRPr lang="ru-RU" sz="1600"/>
        </a:p>
      </dgm:t>
    </dgm:pt>
    <dgm:pt modelId="{2B525478-3057-4F50-B52B-A8A75898C151}">
      <dgm:prSet custT="1"/>
      <dgm:spPr/>
      <dgm:t>
        <a:bodyPr/>
        <a:lstStyle/>
        <a:p>
          <a:r>
            <a:rPr lang="ru-RU" sz="1600" dirty="0" smtClean="0"/>
            <a:t>Юмор. </a:t>
          </a:r>
          <a:endParaRPr lang="ru-RU" sz="1600" dirty="0"/>
        </a:p>
      </dgm:t>
    </dgm:pt>
    <dgm:pt modelId="{A8853CF2-109D-47F6-8812-3F75E25F1348}" type="parTrans" cxnId="{38680C31-76DC-4176-A612-825EFF74659C}">
      <dgm:prSet/>
      <dgm:spPr/>
      <dgm:t>
        <a:bodyPr/>
        <a:lstStyle/>
        <a:p>
          <a:endParaRPr lang="ru-RU" sz="1600"/>
        </a:p>
      </dgm:t>
    </dgm:pt>
    <dgm:pt modelId="{29E2CE42-3708-4377-A3A2-BF40E0B0365B}" type="sibTrans" cxnId="{38680C31-76DC-4176-A612-825EFF74659C}">
      <dgm:prSet/>
      <dgm:spPr/>
      <dgm:t>
        <a:bodyPr/>
        <a:lstStyle/>
        <a:p>
          <a:endParaRPr lang="ru-RU" sz="1600"/>
        </a:p>
      </dgm:t>
    </dgm:pt>
    <dgm:pt modelId="{0B768B54-C556-4CDA-B9C7-BADDC873A582}" type="pres">
      <dgm:prSet presAssocID="{0D3DA873-C1BB-4647-8E66-89C85117E60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E47227-22AD-4A25-809B-819DD47B247D}" type="pres">
      <dgm:prSet presAssocID="{091E3DF1-9BFD-47FC-8E58-C41B25DC8158}" presName="centerShape" presStyleLbl="node0" presStyleIdx="0" presStyleCnt="1" custScaleX="216492" custLinFactNeighborX="973" custLinFactNeighborY="588"/>
      <dgm:spPr/>
      <dgm:t>
        <a:bodyPr/>
        <a:lstStyle/>
        <a:p>
          <a:endParaRPr lang="ru-RU"/>
        </a:p>
      </dgm:t>
    </dgm:pt>
    <dgm:pt modelId="{AC397381-88AD-4ED9-B340-534AA0639C5B}" type="pres">
      <dgm:prSet presAssocID="{B47B375C-EAAF-44A9-A42D-C411E2DF78D4}" presName="parTrans" presStyleLbl="bgSibTrans2D1" presStyleIdx="0" presStyleCnt="13"/>
      <dgm:spPr/>
      <dgm:t>
        <a:bodyPr/>
        <a:lstStyle/>
        <a:p>
          <a:endParaRPr lang="ru-RU"/>
        </a:p>
      </dgm:t>
    </dgm:pt>
    <dgm:pt modelId="{08C488D0-7A6F-43E8-AE8C-3E5CB09EA337}" type="pres">
      <dgm:prSet presAssocID="{E0140DAB-25B9-42C2-B70F-69D844862086}" presName="node" presStyleLbl="node1" presStyleIdx="0" presStyleCnt="13" custScaleX="216492" custRadScaleRad="86280" custRadScaleInc="-87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69A1A-6C52-4B70-A899-9DEB3FF02ABA}" type="pres">
      <dgm:prSet presAssocID="{3442345F-577B-400C-8302-9AB0FE6DC0A9}" presName="parTrans" presStyleLbl="bgSibTrans2D1" presStyleIdx="1" presStyleCnt="13"/>
      <dgm:spPr/>
      <dgm:t>
        <a:bodyPr/>
        <a:lstStyle/>
        <a:p>
          <a:endParaRPr lang="ru-RU"/>
        </a:p>
      </dgm:t>
    </dgm:pt>
    <dgm:pt modelId="{183DB200-03BC-4755-87AB-E239B8659E09}" type="pres">
      <dgm:prSet presAssocID="{40335B63-4DE2-4248-B0E0-6E5DF092E6B8}" presName="node" presStyleLbl="node1" presStyleIdx="1" presStyleCnt="13" custScaleX="216492" custRadScaleRad="91759" custRadScaleInc="-25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CD82FA-179D-427B-A65B-EC148291D692}" type="pres">
      <dgm:prSet presAssocID="{B7B38B4B-57A1-4982-BD1B-93AC65095801}" presName="parTrans" presStyleLbl="bgSibTrans2D1" presStyleIdx="2" presStyleCnt="13"/>
      <dgm:spPr/>
      <dgm:t>
        <a:bodyPr/>
        <a:lstStyle/>
        <a:p>
          <a:endParaRPr lang="ru-RU"/>
        </a:p>
      </dgm:t>
    </dgm:pt>
    <dgm:pt modelId="{6EF9F64E-E840-4C1A-ACA2-C5D27C04B456}" type="pres">
      <dgm:prSet presAssocID="{E509BD2A-BA39-4670-826A-E383A2788003}" presName="node" presStyleLbl="node1" presStyleIdx="2" presStyleCnt="13" custScaleX="216492" custRadScaleRad="94423" custRadScaleInc="-43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092537-C759-4EC6-9D64-3D9983540078}" type="pres">
      <dgm:prSet presAssocID="{48AE92F4-F0AE-4692-9B3E-5C3805ED33D9}" presName="parTrans" presStyleLbl="bgSibTrans2D1" presStyleIdx="3" presStyleCnt="13"/>
      <dgm:spPr/>
      <dgm:t>
        <a:bodyPr/>
        <a:lstStyle/>
        <a:p>
          <a:endParaRPr lang="ru-RU"/>
        </a:p>
      </dgm:t>
    </dgm:pt>
    <dgm:pt modelId="{9F446BD7-61DF-48BB-B8A9-31327103DA82}" type="pres">
      <dgm:prSet presAssocID="{199180B8-97F4-4403-99FD-7D7063324CFD}" presName="node" presStyleLbl="node1" presStyleIdx="3" presStyleCnt="13" custScaleX="216492" custScaleY="138734" custRadScaleRad="91349" custRadScaleInc="-47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BBB34-8879-46C5-905D-0AFFB8CE79F3}" type="pres">
      <dgm:prSet presAssocID="{4E95BC67-FED4-42C7-954F-537B825F5930}" presName="parTrans" presStyleLbl="bgSibTrans2D1" presStyleIdx="4" presStyleCnt="13" custAng="401754" custLinFactNeighborX="7491" custLinFactNeighborY="-8936"/>
      <dgm:spPr/>
      <dgm:t>
        <a:bodyPr/>
        <a:lstStyle/>
        <a:p>
          <a:endParaRPr lang="ru-RU"/>
        </a:p>
      </dgm:t>
    </dgm:pt>
    <dgm:pt modelId="{B76DDFAF-8FD4-43FB-B0B0-B8252D1C1CF0}" type="pres">
      <dgm:prSet presAssocID="{72B86B45-86E0-44DA-B39D-8BA44F24F411}" presName="node" presStyleLbl="node1" presStyleIdx="4" presStyleCnt="13" custScaleX="216492" custRadScaleRad="101362" custRadScaleInc="-77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697E2E-0D12-4340-99C3-E45735D27FD8}" type="pres">
      <dgm:prSet presAssocID="{92280A21-1A7C-4EF6-A35A-0436960E9BF0}" presName="parTrans" presStyleLbl="bgSibTrans2D1" presStyleIdx="5" presStyleCnt="13" custAng="337887" custScaleX="102884" custLinFactNeighborX="7942" custLinFactNeighborY="-25765"/>
      <dgm:spPr/>
      <dgm:t>
        <a:bodyPr/>
        <a:lstStyle/>
        <a:p>
          <a:endParaRPr lang="ru-RU"/>
        </a:p>
      </dgm:t>
    </dgm:pt>
    <dgm:pt modelId="{4BB77505-E7FD-4345-ACA5-1D1E6EFB9EDC}" type="pres">
      <dgm:prSet presAssocID="{85C8A442-B407-406E-8FF9-7BF4D50F4B0B}" presName="node" presStyleLbl="node1" presStyleIdx="5" presStyleCnt="13" custScaleX="284194" custScaleY="142414" custRadScaleRad="114162" custRadScaleInc="-119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E6876-63F8-4F6B-91C7-EDBE4E3A9757}" type="pres">
      <dgm:prSet presAssocID="{3A7C0578-45B3-4246-9E1C-76C6CCD176B4}" presName="parTrans" presStyleLbl="bgSibTrans2D1" presStyleIdx="6" presStyleCnt="13"/>
      <dgm:spPr/>
      <dgm:t>
        <a:bodyPr/>
        <a:lstStyle/>
        <a:p>
          <a:endParaRPr lang="ru-RU"/>
        </a:p>
      </dgm:t>
    </dgm:pt>
    <dgm:pt modelId="{E5E3CE5C-295D-4F47-9EA4-67ADE31A7109}" type="pres">
      <dgm:prSet presAssocID="{7A57CA2E-ECBA-4291-9CC5-542929DC6550}" presName="node" presStyleLbl="node1" presStyleIdx="6" presStyleCnt="13" custScaleX="222783" custScaleY="87831" custRadScaleRad="92635" custRadScaleInc="-31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28AEE-DE35-4AE2-923E-E00CF7E93328}" type="pres">
      <dgm:prSet presAssocID="{C98FB1C4-2747-41CE-BD06-3D32728DAE1A}" presName="parTrans" presStyleLbl="bgSibTrans2D1" presStyleIdx="7" presStyleCnt="13"/>
      <dgm:spPr/>
      <dgm:t>
        <a:bodyPr/>
        <a:lstStyle/>
        <a:p>
          <a:endParaRPr lang="ru-RU"/>
        </a:p>
      </dgm:t>
    </dgm:pt>
    <dgm:pt modelId="{146F9279-56A2-4D46-BA95-2A9D022BBC09}" type="pres">
      <dgm:prSet presAssocID="{2A1FC408-5217-4136-B272-7A12E84C1B76}" presName="node" presStyleLbl="node1" presStyleIdx="7" presStyleCnt="13" custScaleX="299177" custScaleY="138827" custRadScaleRad="110484" custRadScaleInc="61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96CA03-3A01-4605-B80E-FA2313A0DB7F}" type="pres">
      <dgm:prSet presAssocID="{A82BEEA5-45E2-4C2C-9DB8-1B79C765B233}" presName="parTrans" presStyleLbl="bgSibTrans2D1" presStyleIdx="8" presStyleCnt="13"/>
      <dgm:spPr/>
      <dgm:t>
        <a:bodyPr/>
        <a:lstStyle/>
        <a:p>
          <a:endParaRPr lang="ru-RU"/>
        </a:p>
      </dgm:t>
    </dgm:pt>
    <dgm:pt modelId="{1610F4D3-A943-4E61-8FC5-461329C58B43}" type="pres">
      <dgm:prSet presAssocID="{6BD5F894-7AA8-4122-A555-0161B9BE7574}" presName="node" presStyleLbl="node1" presStyleIdx="8" presStyleCnt="13" custScaleX="216492" custRadScaleRad="106344" custRadScaleInc="67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EA386-E123-4E78-980D-A853CD656699}" type="pres">
      <dgm:prSet presAssocID="{2F5C3F2A-2EA3-4FE8-B885-EEB167BC6308}" presName="parTrans" presStyleLbl="bgSibTrans2D1" presStyleIdx="9" presStyleCnt="13"/>
      <dgm:spPr/>
      <dgm:t>
        <a:bodyPr/>
        <a:lstStyle/>
        <a:p>
          <a:endParaRPr lang="ru-RU"/>
        </a:p>
      </dgm:t>
    </dgm:pt>
    <dgm:pt modelId="{1476419C-5810-4276-B5E1-B01DC262946B}" type="pres">
      <dgm:prSet presAssocID="{9039F540-0231-4DFB-8CB4-70AA4E0B4B91}" presName="node" presStyleLbl="node1" presStyleIdx="9" presStyleCnt="13" custScaleX="216492" custRadScaleRad="103727" custRadScaleInc="404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75EC2A-35F4-46E8-83FD-A02ACB042B14}" type="pres">
      <dgm:prSet presAssocID="{B1AECB65-672E-4ADE-ABC0-9FDC822F76CF}" presName="parTrans" presStyleLbl="bgSibTrans2D1" presStyleIdx="10" presStyleCnt="13"/>
      <dgm:spPr/>
      <dgm:t>
        <a:bodyPr/>
        <a:lstStyle/>
        <a:p>
          <a:endParaRPr lang="ru-RU"/>
        </a:p>
      </dgm:t>
    </dgm:pt>
    <dgm:pt modelId="{F5B71574-4755-4D9B-9A83-5C1F93C30F95}" type="pres">
      <dgm:prSet presAssocID="{0F7367AF-9431-49C5-9691-0BB3B3CCFB05}" presName="node" presStyleLbl="node1" presStyleIdx="10" presStyleCnt="13" custScaleX="292886" custRadScaleRad="93871" custRadScaleInc="6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F86903-306E-490E-AE6B-80822BC4C530}" type="pres">
      <dgm:prSet presAssocID="{A174A8D6-C60D-4AE2-82A8-90F5B69EF7BE}" presName="parTrans" presStyleLbl="bgSibTrans2D1" presStyleIdx="11" presStyleCnt="13"/>
      <dgm:spPr/>
      <dgm:t>
        <a:bodyPr/>
        <a:lstStyle/>
        <a:p>
          <a:endParaRPr lang="ru-RU"/>
        </a:p>
      </dgm:t>
    </dgm:pt>
    <dgm:pt modelId="{362BEBEF-6086-4FDC-9BF6-4F3CC905B136}" type="pres">
      <dgm:prSet presAssocID="{1CD6F1A3-7E0D-482E-B9FB-BF8E8F750620}" presName="node" presStyleLbl="node1" presStyleIdx="11" presStyleCnt="13" custScaleX="216492" custRadScaleRad="91672" custRadScaleInc="-17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3BDB6-D4C4-4896-B4FC-5A6F29822027}" type="pres">
      <dgm:prSet presAssocID="{A8853CF2-109D-47F6-8812-3F75E25F1348}" presName="parTrans" presStyleLbl="bgSibTrans2D1" presStyleIdx="12" presStyleCnt="13"/>
      <dgm:spPr/>
      <dgm:t>
        <a:bodyPr/>
        <a:lstStyle/>
        <a:p>
          <a:endParaRPr lang="ru-RU"/>
        </a:p>
      </dgm:t>
    </dgm:pt>
    <dgm:pt modelId="{169FF8B9-FE30-4F58-9470-EE14ECB5234D}" type="pres">
      <dgm:prSet presAssocID="{2B525478-3057-4F50-B52B-A8A75898C151}" presName="node" presStyleLbl="node1" presStyleIdx="12" presStyleCnt="13" custScaleX="216492" custRadScaleRad="86130" custRadScaleInc="-44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A55C14-8C22-454D-BC63-ED7CB9AC78EE}" srcId="{091E3DF1-9BFD-47FC-8E58-C41B25DC8158}" destId="{85C8A442-B407-406E-8FF9-7BF4D50F4B0B}" srcOrd="5" destOrd="0" parTransId="{92280A21-1A7C-4EF6-A35A-0436960E9BF0}" sibTransId="{FC612B28-56A4-447F-B2D4-4D8D8F6C4F45}"/>
    <dgm:cxn modelId="{6C3CDB33-3213-419C-8D4E-693A84633172}" srcId="{091E3DF1-9BFD-47FC-8E58-C41B25DC8158}" destId="{9039F540-0231-4DFB-8CB4-70AA4E0B4B91}" srcOrd="9" destOrd="0" parTransId="{2F5C3F2A-2EA3-4FE8-B885-EEB167BC6308}" sibTransId="{60646237-E0CD-4910-B19D-8CBC7FD16D6F}"/>
    <dgm:cxn modelId="{C09E3CB9-BC6C-44F5-9DCA-5F0190B422BF}" type="presOf" srcId="{4E95BC67-FED4-42C7-954F-537B825F5930}" destId="{6E5BBB34-8879-46C5-905D-0AFFB8CE79F3}" srcOrd="0" destOrd="0" presId="urn:microsoft.com/office/officeart/2005/8/layout/radial4"/>
    <dgm:cxn modelId="{9BD5657A-F822-4D80-87F8-DF49489290F0}" type="presOf" srcId="{E0140DAB-25B9-42C2-B70F-69D844862086}" destId="{08C488D0-7A6F-43E8-AE8C-3E5CB09EA337}" srcOrd="0" destOrd="0" presId="urn:microsoft.com/office/officeart/2005/8/layout/radial4"/>
    <dgm:cxn modelId="{F5F6BFC8-0BBE-4BDA-9395-CC4CF7A525E0}" type="presOf" srcId="{1CD6F1A3-7E0D-482E-B9FB-BF8E8F750620}" destId="{362BEBEF-6086-4FDC-9BF6-4F3CC905B136}" srcOrd="0" destOrd="0" presId="urn:microsoft.com/office/officeart/2005/8/layout/radial4"/>
    <dgm:cxn modelId="{AF21638B-041D-461E-9303-9F8137491C9F}" type="presOf" srcId="{C98FB1C4-2747-41CE-BD06-3D32728DAE1A}" destId="{F7E28AEE-DE35-4AE2-923E-E00CF7E93328}" srcOrd="0" destOrd="0" presId="urn:microsoft.com/office/officeart/2005/8/layout/radial4"/>
    <dgm:cxn modelId="{36EB915C-CC1D-448A-9DEA-3DA9F7D380C6}" srcId="{091E3DF1-9BFD-47FC-8E58-C41B25DC8158}" destId="{E0140DAB-25B9-42C2-B70F-69D844862086}" srcOrd="0" destOrd="0" parTransId="{B47B375C-EAAF-44A9-A42D-C411E2DF78D4}" sibTransId="{78E2C626-7B03-4BBC-AAE4-6FBAF28C743D}"/>
    <dgm:cxn modelId="{0E63CBB5-DCA2-40C2-BA68-D3030E93A687}" srcId="{0D3DA873-C1BB-4647-8E66-89C85117E608}" destId="{091E3DF1-9BFD-47FC-8E58-C41B25DC8158}" srcOrd="0" destOrd="0" parTransId="{5623F171-00E4-4DC7-80C3-088D8BD3F246}" sibTransId="{D186EC07-42E2-4130-84AC-8AD62E57E1DF}"/>
    <dgm:cxn modelId="{B50A5757-26F2-45E9-ACFD-16964192F313}" type="presOf" srcId="{E509BD2A-BA39-4670-826A-E383A2788003}" destId="{6EF9F64E-E840-4C1A-ACA2-C5D27C04B456}" srcOrd="0" destOrd="0" presId="urn:microsoft.com/office/officeart/2005/8/layout/radial4"/>
    <dgm:cxn modelId="{7B95B297-B200-40D2-8434-2E90AEB1390E}" type="presOf" srcId="{A8853CF2-109D-47F6-8812-3F75E25F1348}" destId="{2483BDB6-D4C4-4896-B4FC-5A6F29822027}" srcOrd="0" destOrd="0" presId="urn:microsoft.com/office/officeart/2005/8/layout/radial4"/>
    <dgm:cxn modelId="{A9561E1B-15AC-43A1-9162-E300F74DA5B6}" srcId="{091E3DF1-9BFD-47FC-8E58-C41B25DC8158}" destId="{1CD6F1A3-7E0D-482E-B9FB-BF8E8F750620}" srcOrd="11" destOrd="0" parTransId="{A174A8D6-C60D-4AE2-82A8-90F5B69EF7BE}" sibTransId="{90286A1B-BDBF-4CD2-A938-1E77DD9840D9}"/>
    <dgm:cxn modelId="{802F7F6A-3C1C-4ABA-B42F-5070E1FADE18}" srcId="{091E3DF1-9BFD-47FC-8E58-C41B25DC8158}" destId="{199180B8-97F4-4403-99FD-7D7063324CFD}" srcOrd="3" destOrd="0" parTransId="{48AE92F4-F0AE-4692-9B3E-5C3805ED33D9}" sibTransId="{BF014DF5-0C8A-47A4-9672-0F48A2DE6AC2}"/>
    <dgm:cxn modelId="{EB49D397-977C-43DE-B094-33DA2690DE78}" type="presOf" srcId="{2F5C3F2A-2EA3-4FE8-B885-EEB167BC6308}" destId="{639EA386-E123-4E78-980D-A853CD656699}" srcOrd="0" destOrd="0" presId="urn:microsoft.com/office/officeart/2005/8/layout/radial4"/>
    <dgm:cxn modelId="{5234C216-462C-471D-A8D8-7F6EBAF72587}" type="presOf" srcId="{92280A21-1A7C-4EF6-A35A-0436960E9BF0}" destId="{AD697E2E-0D12-4340-99C3-E45735D27FD8}" srcOrd="0" destOrd="0" presId="urn:microsoft.com/office/officeart/2005/8/layout/radial4"/>
    <dgm:cxn modelId="{66D08724-E03C-442D-8012-F440412795BE}" type="presOf" srcId="{48AE92F4-F0AE-4692-9B3E-5C3805ED33D9}" destId="{01092537-C759-4EC6-9D64-3D9983540078}" srcOrd="0" destOrd="0" presId="urn:microsoft.com/office/officeart/2005/8/layout/radial4"/>
    <dgm:cxn modelId="{ED35B50D-622F-48A8-8277-1F859483C5D0}" srcId="{091E3DF1-9BFD-47FC-8E58-C41B25DC8158}" destId="{0F7367AF-9431-49C5-9691-0BB3B3CCFB05}" srcOrd="10" destOrd="0" parTransId="{B1AECB65-672E-4ADE-ABC0-9FDC822F76CF}" sibTransId="{64902896-178F-4474-9F5D-FFEAFCA1704D}"/>
    <dgm:cxn modelId="{5C9C79F0-3EEF-432A-9D6F-C95719AE95B4}" type="presOf" srcId="{6BD5F894-7AA8-4122-A555-0161B9BE7574}" destId="{1610F4D3-A943-4E61-8FC5-461329C58B43}" srcOrd="0" destOrd="0" presId="urn:microsoft.com/office/officeart/2005/8/layout/radial4"/>
    <dgm:cxn modelId="{A9787470-F183-496A-B1AD-92E1BAFC0C92}" type="presOf" srcId="{B1AECB65-672E-4ADE-ABC0-9FDC822F76CF}" destId="{5175EC2A-35F4-46E8-83FD-A02ACB042B14}" srcOrd="0" destOrd="0" presId="urn:microsoft.com/office/officeart/2005/8/layout/radial4"/>
    <dgm:cxn modelId="{F16E93E8-FC7F-403F-B492-0D86684640B3}" type="presOf" srcId="{B7B38B4B-57A1-4982-BD1B-93AC65095801}" destId="{11CD82FA-179D-427B-A65B-EC148291D692}" srcOrd="0" destOrd="0" presId="urn:microsoft.com/office/officeart/2005/8/layout/radial4"/>
    <dgm:cxn modelId="{3629331F-76B5-4AC9-A7C0-968A5D3A92E9}" type="presOf" srcId="{A82BEEA5-45E2-4C2C-9DB8-1B79C765B233}" destId="{F196CA03-3A01-4605-B80E-FA2313A0DB7F}" srcOrd="0" destOrd="0" presId="urn:microsoft.com/office/officeart/2005/8/layout/radial4"/>
    <dgm:cxn modelId="{9EB19C17-DD5C-4552-913E-98EFB4654F16}" srcId="{091E3DF1-9BFD-47FC-8E58-C41B25DC8158}" destId="{7A57CA2E-ECBA-4291-9CC5-542929DC6550}" srcOrd="6" destOrd="0" parTransId="{3A7C0578-45B3-4246-9E1C-76C6CCD176B4}" sibTransId="{C5F80274-E0C3-4A0B-9C40-6E0D4CF79CE0}"/>
    <dgm:cxn modelId="{C3D533BC-286C-477D-A61D-2E1422FD4AC5}" srcId="{091E3DF1-9BFD-47FC-8E58-C41B25DC8158}" destId="{E509BD2A-BA39-4670-826A-E383A2788003}" srcOrd="2" destOrd="0" parTransId="{B7B38B4B-57A1-4982-BD1B-93AC65095801}" sibTransId="{FF54491C-14EE-4121-87C1-5B4481BA63B6}"/>
    <dgm:cxn modelId="{5E81BE3C-9037-4374-AF7D-C329459E3F7E}" srcId="{091E3DF1-9BFD-47FC-8E58-C41B25DC8158}" destId="{2A1FC408-5217-4136-B272-7A12E84C1B76}" srcOrd="7" destOrd="0" parTransId="{C98FB1C4-2747-41CE-BD06-3D32728DAE1A}" sibTransId="{73829253-E5D7-4D30-9052-F3B8F786D6E3}"/>
    <dgm:cxn modelId="{8922943B-B620-418D-8EFC-349CD78BE1F6}" type="presOf" srcId="{199180B8-97F4-4403-99FD-7D7063324CFD}" destId="{9F446BD7-61DF-48BB-B8A9-31327103DA82}" srcOrd="0" destOrd="0" presId="urn:microsoft.com/office/officeart/2005/8/layout/radial4"/>
    <dgm:cxn modelId="{9C0C9789-7585-4273-A19B-BEE54A53A9C5}" type="presOf" srcId="{3442345F-577B-400C-8302-9AB0FE6DC0A9}" destId="{52669A1A-6C52-4B70-A899-9DEB3FF02ABA}" srcOrd="0" destOrd="0" presId="urn:microsoft.com/office/officeart/2005/8/layout/radial4"/>
    <dgm:cxn modelId="{0930AF5C-FAEA-4199-BE76-269647B2E1BF}" type="presOf" srcId="{0F7367AF-9431-49C5-9691-0BB3B3CCFB05}" destId="{F5B71574-4755-4D9B-9A83-5C1F93C30F95}" srcOrd="0" destOrd="0" presId="urn:microsoft.com/office/officeart/2005/8/layout/radial4"/>
    <dgm:cxn modelId="{2326363B-6A8E-4185-B0BA-201DE8F6515C}" type="presOf" srcId="{0D3DA873-C1BB-4647-8E66-89C85117E608}" destId="{0B768B54-C556-4CDA-B9C7-BADDC873A582}" srcOrd="0" destOrd="0" presId="urn:microsoft.com/office/officeart/2005/8/layout/radial4"/>
    <dgm:cxn modelId="{2EAFE8AA-DC72-45AD-9948-1FD4E772F674}" type="presOf" srcId="{85C8A442-B407-406E-8FF9-7BF4D50F4B0B}" destId="{4BB77505-E7FD-4345-ACA5-1D1E6EFB9EDC}" srcOrd="0" destOrd="0" presId="urn:microsoft.com/office/officeart/2005/8/layout/radial4"/>
    <dgm:cxn modelId="{57FDF4E2-B7C9-48E0-ACB5-57494B9FE0D5}" type="presOf" srcId="{3A7C0578-45B3-4246-9E1C-76C6CCD176B4}" destId="{C65E6876-63F8-4F6B-91C7-EDBE4E3A9757}" srcOrd="0" destOrd="0" presId="urn:microsoft.com/office/officeart/2005/8/layout/radial4"/>
    <dgm:cxn modelId="{688468CC-2209-4C46-82FD-A81C5A0C5EB7}" type="presOf" srcId="{2B525478-3057-4F50-B52B-A8A75898C151}" destId="{169FF8B9-FE30-4F58-9470-EE14ECB5234D}" srcOrd="0" destOrd="0" presId="urn:microsoft.com/office/officeart/2005/8/layout/radial4"/>
    <dgm:cxn modelId="{F9B2D9A8-021E-4466-B7D7-1873B5DBB97F}" type="presOf" srcId="{091E3DF1-9BFD-47FC-8E58-C41B25DC8158}" destId="{6AE47227-22AD-4A25-809B-819DD47B247D}" srcOrd="0" destOrd="0" presId="urn:microsoft.com/office/officeart/2005/8/layout/radial4"/>
    <dgm:cxn modelId="{1F056483-4F9E-4F20-AB7B-63D2409D1556}" type="presOf" srcId="{7A57CA2E-ECBA-4291-9CC5-542929DC6550}" destId="{E5E3CE5C-295D-4F47-9EA4-67ADE31A7109}" srcOrd="0" destOrd="0" presId="urn:microsoft.com/office/officeart/2005/8/layout/radial4"/>
    <dgm:cxn modelId="{511EF89E-9272-4440-821B-D0975A9BB7FF}" srcId="{091E3DF1-9BFD-47FC-8E58-C41B25DC8158}" destId="{72B86B45-86E0-44DA-B39D-8BA44F24F411}" srcOrd="4" destOrd="0" parTransId="{4E95BC67-FED4-42C7-954F-537B825F5930}" sibTransId="{26B00EFE-4B16-4625-BEB3-4C9902DED75A}"/>
    <dgm:cxn modelId="{38680C31-76DC-4176-A612-825EFF74659C}" srcId="{091E3DF1-9BFD-47FC-8E58-C41B25DC8158}" destId="{2B525478-3057-4F50-B52B-A8A75898C151}" srcOrd="12" destOrd="0" parTransId="{A8853CF2-109D-47F6-8812-3F75E25F1348}" sibTransId="{29E2CE42-3708-4377-A3A2-BF40E0B0365B}"/>
    <dgm:cxn modelId="{05384176-46C1-40E4-B0C9-62C17B50EC38}" type="presOf" srcId="{72B86B45-86E0-44DA-B39D-8BA44F24F411}" destId="{B76DDFAF-8FD4-43FB-B0B0-B8252D1C1CF0}" srcOrd="0" destOrd="0" presId="urn:microsoft.com/office/officeart/2005/8/layout/radial4"/>
    <dgm:cxn modelId="{0F365CFE-9424-405B-8098-0F5F15F0A379}" type="presOf" srcId="{40335B63-4DE2-4248-B0E0-6E5DF092E6B8}" destId="{183DB200-03BC-4755-87AB-E239B8659E09}" srcOrd="0" destOrd="0" presId="urn:microsoft.com/office/officeart/2005/8/layout/radial4"/>
    <dgm:cxn modelId="{7A7630A6-099F-4816-AF6A-25F01BA1D374}" type="presOf" srcId="{A174A8D6-C60D-4AE2-82A8-90F5B69EF7BE}" destId="{60F86903-306E-490E-AE6B-80822BC4C530}" srcOrd="0" destOrd="0" presId="urn:microsoft.com/office/officeart/2005/8/layout/radial4"/>
    <dgm:cxn modelId="{F8B72E64-9D66-43B0-9A93-3D185CF7D682}" type="presOf" srcId="{2A1FC408-5217-4136-B272-7A12E84C1B76}" destId="{146F9279-56A2-4D46-BA95-2A9D022BBC09}" srcOrd="0" destOrd="0" presId="urn:microsoft.com/office/officeart/2005/8/layout/radial4"/>
    <dgm:cxn modelId="{B1A47C51-ABE7-4560-B2DB-78CE88D17F27}" srcId="{091E3DF1-9BFD-47FC-8E58-C41B25DC8158}" destId="{6BD5F894-7AA8-4122-A555-0161B9BE7574}" srcOrd="8" destOrd="0" parTransId="{A82BEEA5-45E2-4C2C-9DB8-1B79C765B233}" sibTransId="{6354DB79-9ED7-412E-B6A5-FB44F0A989A3}"/>
    <dgm:cxn modelId="{66EBB125-FD35-4A55-BD3E-8531FCC4D292}" type="presOf" srcId="{B47B375C-EAAF-44A9-A42D-C411E2DF78D4}" destId="{AC397381-88AD-4ED9-B340-534AA0639C5B}" srcOrd="0" destOrd="0" presId="urn:microsoft.com/office/officeart/2005/8/layout/radial4"/>
    <dgm:cxn modelId="{2904A66D-B120-4C3A-AB3C-F48703C82DE7}" srcId="{091E3DF1-9BFD-47FC-8E58-C41B25DC8158}" destId="{40335B63-4DE2-4248-B0E0-6E5DF092E6B8}" srcOrd="1" destOrd="0" parTransId="{3442345F-577B-400C-8302-9AB0FE6DC0A9}" sibTransId="{2E5673DA-E190-4411-B8E0-C346045D5E33}"/>
    <dgm:cxn modelId="{8B4D7BE4-4379-413D-9C7B-60C5D3406096}" type="presOf" srcId="{9039F540-0231-4DFB-8CB4-70AA4E0B4B91}" destId="{1476419C-5810-4276-B5E1-B01DC262946B}" srcOrd="0" destOrd="0" presId="urn:microsoft.com/office/officeart/2005/8/layout/radial4"/>
    <dgm:cxn modelId="{6BD65777-D64E-414C-A408-EDBCF5D3DCD6}" type="presParOf" srcId="{0B768B54-C556-4CDA-B9C7-BADDC873A582}" destId="{6AE47227-22AD-4A25-809B-819DD47B247D}" srcOrd="0" destOrd="0" presId="urn:microsoft.com/office/officeart/2005/8/layout/radial4"/>
    <dgm:cxn modelId="{87ECD92C-2CFB-4E7A-BE79-F5E33FE0107E}" type="presParOf" srcId="{0B768B54-C556-4CDA-B9C7-BADDC873A582}" destId="{AC397381-88AD-4ED9-B340-534AA0639C5B}" srcOrd="1" destOrd="0" presId="urn:microsoft.com/office/officeart/2005/8/layout/radial4"/>
    <dgm:cxn modelId="{5DB03A2D-679D-489B-AE0A-8AC3539BA4D3}" type="presParOf" srcId="{0B768B54-C556-4CDA-B9C7-BADDC873A582}" destId="{08C488D0-7A6F-43E8-AE8C-3E5CB09EA337}" srcOrd="2" destOrd="0" presId="urn:microsoft.com/office/officeart/2005/8/layout/radial4"/>
    <dgm:cxn modelId="{298E96E6-879F-4E1D-AA5C-38006C799ACC}" type="presParOf" srcId="{0B768B54-C556-4CDA-B9C7-BADDC873A582}" destId="{52669A1A-6C52-4B70-A899-9DEB3FF02ABA}" srcOrd="3" destOrd="0" presId="urn:microsoft.com/office/officeart/2005/8/layout/radial4"/>
    <dgm:cxn modelId="{E290B8AF-171C-4076-B5F5-A2B3249775D9}" type="presParOf" srcId="{0B768B54-C556-4CDA-B9C7-BADDC873A582}" destId="{183DB200-03BC-4755-87AB-E239B8659E09}" srcOrd="4" destOrd="0" presId="urn:microsoft.com/office/officeart/2005/8/layout/radial4"/>
    <dgm:cxn modelId="{9D4B3948-96B8-49A6-922D-E5021FEACF67}" type="presParOf" srcId="{0B768B54-C556-4CDA-B9C7-BADDC873A582}" destId="{11CD82FA-179D-427B-A65B-EC148291D692}" srcOrd="5" destOrd="0" presId="urn:microsoft.com/office/officeart/2005/8/layout/radial4"/>
    <dgm:cxn modelId="{FF11BB71-6179-4A33-BA9F-E9006A9B8F1D}" type="presParOf" srcId="{0B768B54-C556-4CDA-B9C7-BADDC873A582}" destId="{6EF9F64E-E840-4C1A-ACA2-C5D27C04B456}" srcOrd="6" destOrd="0" presId="urn:microsoft.com/office/officeart/2005/8/layout/radial4"/>
    <dgm:cxn modelId="{2E1083B2-ED1D-40EF-B653-9A1D8C131C94}" type="presParOf" srcId="{0B768B54-C556-4CDA-B9C7-BADDC873A582}" destId="{01092537-C759-4EC6-9D64-3D9983540078}" srcOrd="7" destOrd="0" presId="urn:microsoft.com/office/officeart/2005/8/layout/radial4"/>
    <dgm:cxn modelId="{862945BF-4E05-4B26-8370-288124DD4218}" type="presParOf" srcId="{0B768B54-C556-4CDA-B9C7-BADDC873A582}" destId="{9F446BD7-61DF-48BB-B8A9-31327103DA82}" srcOrd="8" destOrd="0" presId="urn:microsoft.com/office/officeart/2005/8/layout/radial4"/>
    <dgm:cxn modelId="{4F8E51D3-0B40-4008-9B6D-B8AB1AB3A4D1}" type="presParOf" srcId="{0B768B54-C556-4CDA-B9C7-BADDC873A582}" destId="{6E5BBB34-8879-46C5-905D-0AFFB8CE79F3}" srcOrd="9" destOrd="0" presId="urn:microsoft.com/office/officeart/2005/8/layout/radial4"/>
    <dgm:cxn modelId="{8BA11719-3522-4285-9295-D6B793D087FF}" type="presParOf" srcId="{0B768B54-C556-4CDA-B9C7-BADDC873A582}" destId="{B76DDFAF-8FD4-43FB-B0B0-B8252D1C1CF0}" srcOrd="10" destOrd="0" presId="urn:microsoft.com/office/officeart/2005/8/layout/radial4"/>
    <dgm:cxn modelId="{752442B8-8FEF-4B18-99EB-472B32E27632}" type="presParOf" srcId="{0B768B54-C556-4CDA-B9C7-BADDC873A582}" destId="{AD697E2E-0D12-4340-99C3-E45735D27FD8}" srcOrd="11" destOrd="0" presId="urn:microsoft.com/office/officeart/2005/8/layout/radial4"/>
    <dgm:cxn modelId="{03898341-69E1-486C-9589-0D3FCE828BE1}" type="presParOf" srcId="{0B768B54-C556-4CDA-B9C7-BADDC873A582}" destId="{4BB77505-E7FD-4345-ACA5-1D1E6EFB9EDC}" srcOrd="12" destOrd="0" presId="urn:microsoft.com/office/officeart/2005/8/layout/radial4"/>
    <dgm:cxn modelId="{591ECC64-3DB5-478D-81B5-F8B42198E2AD}" type="presParOf" srcId="{0B768B54-C556-4CDA-B9C7-BADDC873A582}" destId="{C65E6876-63F8-4F6B-91C7-EDBE4E3A9757}" srcOrd="13" destOrd="0" presId="urn:microsoft.com/office/officeart/2005/8/layout/radial4"/>
    <dgm:cxn modelId="{390A5387-A656-42C7-BBFF-46597F6DEF97}" type="presParOf" srcId="{0B768B54-C556-4CDA-B9C7-BADDC873A582}" destId="{E5E3CE5C-295D-4F47-9EA4-67ADE31A7109}" srcOrd="14" destOrd="0" presId="urn:microsoft.com/office/officeart/2005/8/layout/radial4"/>
    <dgm:cxn modelId="{B0853096-57EC-48E4-ACBF-13AA7ABC0A2F}" type="presParOf" srcId="{0B768B54-C556-4CDA-B9C7-BADDC873A582}" destId="{F7E28AEE-DE35-4AE2-923E-E00CF7E93328}" srcOrd="15" destOrd="0" presId="urn:microsoft.com/office/officeart/2005/8/layout/radial4"/>
    <dgm:cxn modelId="{D39F12BC-655D-4EBC-A6BD-EB25A6310BB0}" type="presParOf" srcId="{0B768B54-C556-4CDA-B9C7-BADDC873A582}" destId="{146F9279-56A2-4D46-BA95-2A9D022BBC09}" srcOrd="16" destOrd="0" presId="urn:microsoft.com/office/officeart/2005/8/layout/radial4"/>
    <dgm:cxn modelId="{A39AC05C-4508-4167-AC3C-D479D089B4F8}" type="presParOf" srcId="{0B768B54-C556-4CDA-B9C7-BADDC873A582}" destId="{F196CA03-3A01-4605-B80E-FA2313A0DB7F}" srcOrd="17" destOrd="0" presId="urn:microsoft.com/office/officeart/2005/8/layout/radial4"/>
    <dgm:cxn modelId="{A27427AC-0FB2-41C4-8163-A2055C1A8F42}" type="presParOf" srcId="{0B768B54-C556-4CDA-B9C7-BADDC873A582}" destId="{1610F4D3-A943-4E61-8FC5-461329C58B43}" srcOrd="18" destOrd="0" presId="urn:microsoft.com/office/officeart/2005/8/layout/radial4"/>
    <dgm:cxn modelId="{3070AE59-E6EC-4C9F-84B0-4C54447C8E99}" type="presParOf" srcId="{0B768B54-C556-4CDA-B9C7-BADDC873A582}" destId="{639EA386-E123-4E78-980D-A853CD656699}" srcOrd="19" destOrd="0" presId="urn:microsoft.com/office/officeart/2005/8/layout/radial4"/>
    <dgm:cxn modelId="{F21AA7FC-2B4D-457F-9CEC-5A89F1EACC70}" type="presParOf" srcId="{0B768B54-C556-4CDA-B9C7-BADDC873A582}" destId="{1476419C-5810-4276-B5E1-B01DC262946B}" srcOrd="20" destOrd="0" presId="urn:microsoft.com/office/officeart/2005/8/layout/radial4"/>
    <dgm:cxn modelId="{DD9D1B5B-1AE7-4977-9D0A-B04C4D4660E8}" type="presParOf" srcId="{0B768B54-C556-4CDA-B9C7-BADDC873A582}" destId="{5175EC2A-35F4-46E8-83FD-A02ACB042B14}" srcOrd="21" destOrd="0" presId="urn:microsoft.com/office/officeart/2005/8/layout/radial4"/>
    <dgm:cxn modelId="{A617BFEC-1FA3-4543-A3D6-5AD52634CC6F}" type="presParOf" srcId="{0B768B54-C556-4CDA-B9C7-BADDC873A582}" destId="{F5B71574-4755-4D9B-9A83-5C1F93C30F95}" srcOrd="22" destOrd="0" presId="urn:microsoft.com/office/officeart/2005/8/layout/radial4"/>
    <dgm:cxn modelId="{0E55FC2B-EA18-45AD-B951-886A6F4C21CE}" type="presParOf" srcId="{0B768B54-C556-4CDA-B9C7-BADDC873A582}" destId="{60F86903-306E-490E-AE6B-80822BC4C530}" srcOrd="23" destOrd="0" presId="urn:microsoft.com/office/officeart/2005/8/layout/radial4"/>
    <dgm:cxn modelId="{1BFBC169-9584-4F72-87FF-3BBF73AA886B}" type="presParOf" srcId="{0B768B54-C556-4CDA-B9C7-BADDC873A582}" destId="{362BEBEF-6086-4FDC-9BF6-4F3CC905B136}" srcOrd="24" destOrd="0" presId="urn:microsoft.com/office/officeart/2005/8/layout/radial4"/>
    <dgm:cxn modelId="{DA5E0C78-9278-46C8-B1E4-E2B500484698}" type="presParOf" srcId="{0B768B54-C556-4CDA-B9C7-BADDC873A582}" destId="{2483BDB6-D4C4-4896-B4FC-5A6F29822027}" srcOrd="25" destOrd="0" presId="urn:microsoft.com/office/officeart/2005/8/layout/radial4"/>
    <dgm:cxn modelId="{31DCCC4F-6C48-4896-9539-CCF2FB018E98}" type="presParOf" srcId="{0B768B54-C556-4CDA-B9C7-BADDC873A582}" destId="{169FF8B9-FE30-4F58-9470-EE14ECB5234D}" srcOrd="2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0970CA-AB88-4BCE-8925-E211AAC77B0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5D0EEC-655D-4444-91A6-D0E94C782021}">
      <dgm:prSet/>
      <dgm:spPr/>
      <dgm:t>
        <a:bodyPr/>
        <a:lstStyle/>
        <a:p>
          <a:r>
            <a:rPr lang="ru-RU" b="1" dirty="0" smtClean="0"/>
            <a:t>Проведение медиа—уроков. </a:t>
          </a:r>
          <a:endParaRPr lang="ru-RU" b="1" dirty="0"/>
        </a:p>
      </dgm:t>
    </dgm:pt>
    <dgm:pt modelId="{CD450387-2F82-4D56-8838-3D691B559721}" type="parTrans" cxnId="{3CE630EC-D89C-4F99-85D2-C597B749B7C8}">
      <dgm:prSet/>
      <dgm:spPr/>
      <dgm:t>
        <a:bodyPr/>
        <a:lstStyle/>
        <a:p>
          <a:endParaRPr lang="ru-RU"/>
        </a:p>
      </dgm:t>
    </dgm:pt>
    <dgm:pt modelId="{6EF6FB91-702E-436D-B8AB-B463E5C1AB30}" type="sibTrans" cxnId="{3CE630EC-D89C-4F99-85D2-C597B749B7C8}">
      <dgm:prSet/>
      <dgm:spPr/>
      <dgm:t>
        <a:bodyPr/>
        <a:lstStyle/>
        <a:p>
          <a:endParaRPr lang="ru-RU"/>
        </a:p>
      </dgm:t>
    </dgm:pt>
    <dgm:pt modelId="{9B4825D0-ED75-4EAB-80F2-D0CAF341430D}">
      <dgm:prSet/>
      <dgm:spPr/>
      <dgm:t>
        <a:bodyPr/>
        <a:lstStyle/>
        <a:p>
          <a:r>
            <a:rPr lang="ru-RU" b="1" dirty="0" smtClean="0"/>
            <a:t>Организация дистанционного обучения</a:t>
          </a:r>
          <a:endParaRPr lang="ru-RU" b="1" dirty="0"/>
        </a:p>
      </dgm:t>
    </dgm:pt>
    <dgm:pt modelId="{A6BD64A4-C026-4629-BA64-555DF12815EA}" type="parTrans" cxnId="{7A1522D1-1322-4B93-9609-800F4F24368C}">
      <dgm:prSet/>
      <dgm:spPr/>
      <dgm:t>
        <a:bodyPr/>
        <a:lstStyle/>
        <a:p>
          <a:endParaRPr lang="ru-RU"/>
        </a:p>
      </dgm:t>
    </dgm:pt>
    <dgm:pt modelId="{1F568C26-F771-4066-98D5-3A59D8B3B2B9}" type="sibTrans" cxnId="{7A1522D1-1322-4B93-9609-800F4F24368C}">
      <dgm:prSet/>
      <dgm:spPr/>
      <dgm:t>
        <a:bodyPr/>
        <a:lstStyle/>
        <a:p>
          <a:endParaRPr lang="ru-RU"/>
        </a:p>
      </dgm:t>
    </dgm:pt>
    <dgm:pt modelId="{055EFDC7-8A93-46CF-AA41-83E70F07D97D}">
      <dgm:prSet/>
      <dgm:spPr/>
      <dgm:t>
        <a:bodyPr/>
        <a:lstStyle/>
        <a:p>
          <a:r>
            <a:rPr lang="ru-RU" b="1" dirty="0" smtClean="0"/>
            <a:t>Организация и проведение интернет—олимпиад по предметам. </a:t>
          </a:r>
          <a:endParaRPr lang="ru-RU" b="1" dirty="0"/>
        </a:p>
      </dgm:t>
    </dgm:pt>
    <dgm:pt modelId="{FD403189-3B97-4F39-9D80-4AA4A2E57743}" type="parTrans" cxnId="{41A4A9C3-EECC-4C32-B0F6-70EBC5847FE3}">
      <dgm:prSet/>
      <dgm:spPr/>
      <dgm:t>
        <a:bodyPr/>
        <a:lstStyle/>
        <a:p>
          <a:endParaRPr lang="ru-RU"/>
        </a:p>
      </dgm:t>
    </dgm:pt>
    <dgm:pt modelId="{9363F926-76ED-4DA5-AB99-A0AA0DC35027}" type="sibTrans" cxnId="{41A4A9C3-EECC-4C32-B0F6-70EBC5847FE3}">
      <dgm:prSet/>
      <dgm:spPr/>
      <dgm:t>
        <a:bodyPr/>
        <a:lstStyle/>
        <a:p>
          <a:endParaRPr lang="ru-RU"/>
        </a:p>
      </dgm:t>
    </dgm:pt>
    <dgm:pt modelId="{7B8EE7D3-056B-4E0B-A763-09F607EEFF3F}">
      <dgm:prSet custT="1"/>
      <dgm:spPr/>
      <dgm:t>
        <a:bodyPr/>
        <a:lstStyle/>
        <a:p>
          <a:r>
            <a:rPr lang="ru-RU" sz="1400" u="none" dirty="0" smtClean="0"/>
            <a:t>Создание сети специализированных сайтов и порталов, рассказывающих о научных исследованиях, методологии организации и проведения самостоятельного и группового научного исследования</a:t>
          </a:r>
          <a:endParaRPr lang="ru-RU" sz="1400" b="1" u="none" dirty="0"/>
        </a:p>
      </dgm:t>
    </dgm:pt>
    <dgm:pt modelId="{8221A160-1847-4989-B1F7-EC9D59479719}" type="parTrans" cxnId="{A279B39A-3C0F-430A-99F5-277901D1D7A5}">
      <dgm:prSet/>
      <dgm:spPr/>
      <dgm:t>
        <a:bodyPr/>
        <a:lstStyle/>
        <a:p>
          <a:endParaRPr lang="ru-RU"/>
        </a:p>
      </dgm:t>
    </dgm:pt>
    <dgm:pt modelId="{57348613-8C0C-4F28-8FD3-3EA100D8F0DE}" type="sibTrans" cxnId="{A279B39A-3C0F-430A-99F5-277901D1D7A5}">
      <dgm:prSet/>
      <dgm:spPr/>
      <dgm:t>
        <a:bodyPr/>
        <a:lstStyle/>
        <a:p>
          <a:endParaRPr lang="ru-RU"/>
        </a:p>
      </dgm:t>
    </dgm:pt>
    <dgm:pt modelId="{1E70CC7E-9C68-4E60-8FE5-7B8A58BA94E4}">
      <dgm:prSet/>
      <dgm:spPr/>
      <dgm:t>
        <a:bodyPr/>
        <a:lstStyle/>
        <a:p>
          <a:r>
            <a:rPr lang="ru-RU" b="1" dirty="0" smtClean="0"/>
            <a:t>Проведение интернет—тестирования.</a:t>
          </a:r>
          <a:r>
            <a:rPr lang="ru-RU" b="1" u="sng" dirty="0" smtClean="0"/>
            <a:t> </a:t>
          </a:r>
          <a:endParaRPr lang="ru-RU" b="1" dirty="0"/>
        </a:p>
      </dgm:t>
    </dgm:pt>
    <dgm:pt modelId="{D7213B85-9F57-4E33-A37B-D0E19B3B18C3}" type="parTrans" cxnId="{5859CA46-8CA5-448C-841D-58D9B7B6967E}">
      <dgm:prSet/>
      <dgm:spPr/>
      <dgm:t>
        <a:bodyPr/>
        <a:lstStyle/>
        <a:p>
          <a:endParaRPr lang="ru-RU"/>
        </a:p>
      </dgm:t>
    </dgm:pt>
    <dgm:pt modelId="{996CBB2C-019C-4806-85EA-B95469EA1491}" type="sibTrans" cxnId="{5859CA46-8CA5-448C-841D-58D9B7B6967E}">
      <dgm:prSet/>
      <dgm:spPr/>
      <dgm:t>
        <a:bodyPr/>
        <a:lstStyle/>
        <a:p>
          <a:endParaRPr lang="ru-RU"/>
        </a:p>
      </dgm:t>
    </dgm:pt>
    <dgm:pt modelId="{C8F07B3A-6BAE-4876-9681-DD612301F64D}">
      <dgm:prSet/>
      <dgm:spPr/>
      <dgm:t>
        <a:bodyPr/>
        <a:lstStyle/>
        <a:p>
          <a:endParaRPr lang="ru-RU" dirty="0"/>
        </a:p>
      </dgm:t>
    </dgm:pt>
    <dgm:pt modelId="{D1546273-9AAC-4A38-8F2D-29F64C65CBBB}" type="parTrans" cxnId="{7D37BA8E-47D8-42B7-9667-423B0155C84B}">
      <dgm:prSet/>
      <dgm:spPr/>
      <dgm:t>
        <a:bodyPr/>
        <a:lstStyle/>
        <a:p>
          <a:endParaRPr lang="ru-RU"/>
        </a:p>
      </dgm:t>
    </dgm:pt>
    <dgm:pt modelId="{4694AB66-FCDF-45C2-95C0-D960560B7241}" type="sibTrans" cxnId="{7D37BA8E-47D8-42B7-9667-423B0155C84B}">
      <dgm:prSet/>
      <dgm:spPr/>
      <dgm:t>
        <a:bodyPr/>
        <a:lstStyle/>
        <a:p>
          <a:endParaRPr lang="ru-RU"/>
        </a:p>
      </dgm:t>
    </dgm:pt>
    <dgm:pt modelId="{A18B6F16-E6E4-4E38-890B-0160B261DB66}" type="pres">
      <dgm:prSet presAssocID="{670970CA-AB88-4BCE-8925-E211AAC77B0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E0647B-415C-481E-8D93-2408796AC443}" type="pres">
      <dgm:prSet presAssocID="{670970CA-AB88-4BCE-8925-E211AAC77B0A}" presName="dummyMaxCanvas" presStyleCnt="0">
        <dgm:presLayoutVars/>
      </dgm:prSet>
      <dgm:spPr/>
    </dgm:pt>
    <dgm:pt modelId="{E0D29D43-04A3-4997-851F-F2C9C4E28F4F}" type="pres">
      <dgm:prSet presAssocID="{670970CA-AB88-4BCE-8925-E211AAC77B0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2DA645-5B27-4D08-B9AC-5020D4F4D8D6}" type="pres">
      <dgm:prSet presAssocID="{670970CA-AB88-4BCE-8925-E211AAC77B0A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A43C6-7735-452D-989E-D6B18623F7DA}" type="pres">
      <dgm:prSet presAssocID="{670970CA-AB88-4BCE-8925-E211AAC77B0A}" presName="FiveNodes_3" presStyleLbl="node1" presStyleIdx="2" presStyleCnt="5" custScaleX="1069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76B369-35B0-418D-810D-E23FA2582881}" type="pres">
      <dgm:prSet presAssocID="{670970CA-AB88-4BCE-8925-E211AAC77B0A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D4920C-5370-4F39-95FF-06986F3B82CA}" type="pres">
      <dgm:prSet presAssocID="{670970CA-AB88-4BCE-8925-E211AAC77B0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3EC2BC-0ADE-48FB-A55D-56855DAA1A76}" type="pres">
      <dgm:prSet presAssocID="{670970CA-AB88-4BCE-8925-E211AAC77B0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50114-3324-4549-9F87-DFC11339C74A}" type="pres">
      <dgm:prSet presAssocID="{670970CA-AB88-4BCE-8925-E211AAC77B0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9E019-70B4-458B-9DC7-BFC14D75D47A}" type="pres">
      <dgm:prSet presAssocID="{670970CA-AB88-4BCE-8925-E211AAC77B0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7D141-C0C3-41D9-A2D3-94B2D387802E}" type="pres">
      <dgm:prSet presAssocID="{670970CA-AB88-4BCE-8925-E211AAC77B0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2A55C6-C2DA-4D40-8B59-D5AE37EDA21E}" type="pres">
      <dgm:prSet presAssocID="{670970CA-AB88-4BCE-8925-E211AAC77B0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0293D-4ED0-401F-9C02-0A6BD41539C2}" type="pres">
      <dgm:prSet presAssocID="{670970CA-AB88-4BCE-8925-E211AAC77B0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636B2-3529-47EE-8608-90CE2E132EED}" type="pres">
      <dgm:prSet presAssocID="{670970CA-AB88-4BCE-8925-E211AAC77B0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974F8-B93B-4C41-B73A-DDB6D45CA79E}" type="pres">
      <dgm:prSet presAssocID="{670970CA-AB88-4BCE-8925-E211AAC77B0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FB863-66B1-4C6B-BF7E-788320CBA39E}" type="pres">
      <dgm:prSet presAssocID="{670970CA-AB88-4BCE-8925-E211AAC77B0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59CA46-8CA5-448C-841D-58D9B7B6967E}" srcId="{670970CA-AB88-4BCE-8925-E211AAC77B0A}" destId="{1E70CC7E-9C68-4E60-8FE5-7B8A58BA94E4}" srcOrd="4" destOrd="0" parTransId="{D7213B85-9F57-4E33-A37B-D0E19B3B18C3}" sibTransId="{996CBB2C-019C-4806-85EA-B95469EA1491}"/>
    <dgm:cxn modelId="{15AA7C01-565F-4272-9B0A-FB17920F02E3}" type="presOf" srcId="{9B4825D0-ED75-4EAB-80F2-D0CAF341430D}" destId="{B02DA645-5B27-4D08-B9AC-5020D4F4D8D6}" srcOrd="0" destOrd="0" presId="urn:microsoft.com/office/officeart/2005/8/layout/vProcess5"/>
    <dgm:cxn modelId="{23A85786-E46A-44B8-A37F-50C80C81A007}" type="presOf" srcId="{055EFDC7-8A93-46CF-AA41-83E70F07D97D}" destId="{E3C974F8-B93B-4C41-B73A-DDB6D45CA79E}" srcOrd="1" destOrd="0" presId="urn:microsoft.com/office/officeart/2005/8/layout/vProcess5"/>
    <dgm:cxn modelId="{6859252D-27BE-4DEC-B92C-65D848B28CF9}" type="presOf" srcId="{670970CA-AB88-4BCE-8925-E211AAC77B0A}" destId="{A18B6F16-E6E4-4E38-890B-0160B261DB66}" srcOrd="0" destOrd="0" presId="urn:microsoft.com/office/officeart/2005/8/layout/vProcess5"/>
    <dgm:cxn modelId="{6A3E47F0-FFD5-4211-99D1-D0D449D52AFA}" type="presOf" srcId="{1F568C26-F771-4066-98D5-3A59D8B3B2B9}" destId="{53650114-3324-4549-9F87-DFC11339C74A}" srcOrd="0" destOrd="0" presId="urn:microsoft.com/office/officeart/2005/8/layout/vProcess5"/>
    <dgm:cxn modelId="{8764F544-A731-42A6-B762-A7B3C85AC426}" type="presOf" srcId="{9B4825D0-ED75-4EAB-80F2-D0CAF341430D}" destId="{95A0293D-4ED0-401F-9C02-0A6BD41539C2}" srcOrd="1" destOrd="0" presId="urn:microsoft.com/office/officeart/2005/8/layout/vProcess5"/>
    <dgm:cxn modelId="{A279B39A-3C0F-430A-99F5-277901D1D7A5}" srcId="{670970CA-AB88-4BCE-8925-E211AAC77B0A}" destId="{7B8EE7D3-056B-4E0B-A763-09F607EEFF3F}" srcOrd="2" destOrd="0" parTransId="{8221A160-1847-4989-B1F7-EC9D59479719}" sibTransId="{57348613-8C0C-4F28-8FD3-3EA100D8F0DE}"/>
    <dgm:cxn modelId="{91E100EA-04A1-416C-A345-7261BE133C80}" type="presOf" srcId="{57348613-8C0C-4F28-8FD3-3EA100D8F0DE}" destId="{F839E019-70B4-458B-9DC7-BFC14D75D47A}" srcOrd="0" destOrd="0" presId="urn:microsoft.com/office/officeart/2005/8/layout/vProcess5"/>
    <dgm:cxn modelId="{DA1E4843-2AB5-4DCD-AF7E-57FC0D92A3A2}" type="presOf" srcId="{6EF6FB91-702E-436D-B8AB-B463E5C1AB30}" destId="{143EC2BC-0ADE-48FB-A55D-56855DAA1A76}" srcOrd="0" destOrd="0" presId="urn:microsoft.com/office/officeart/2005/8/layout/vProcess5"/>
    <dgm:cxn modelId="{3CE630EC-D89C-4F99-85D2-C597B749B7C8}" srcId="{670970CA-AB88-4BCE-8925-E211AAC77B0A}" destId="{895D0EEC-655D-4444-91A6-D0E94C782021}" srcOrd="0" destOrd="0" parTransId="{CD450387-2F82-4D56-8838-3D691B559721}" sibTransId="{6EF6FB91-702E-436D-B8AB-B463E5C1AB30}"/>
    <dgm:cxn modelId="{7D37BA8E-47D8-42B7-9667-423B0155C84B}" srcId="{670970CA-AB88-4BCE-8925-E211AAC77B0A}" destId="{C8F07B3A-6BAE-4876-9681-DD612301F64D}" srcOrd="5" destOrd="0" parTransId="{D1546273-9AAC-4A38-8F2D-29F64C65CBBB}" sibTransId="{4694AB66-FCDF-45C2-95C0-D960560B7241}"/>
    <dgm:cxn modelId="{9AE9026F-A6C8-4DA3-8185-8D08631133BA}" type="presOf" srcId="{9363F926-76ED-4DA5-AB99-A0AA0DC35027}" destId="{6467D141-C0C3-41D9-A2D3-94B2D387802E}" srcOrd="0" destOrd="0" presId="urn:microsoft.com/office/officeart/2005/8/layout/vProcess5"/>
    <dgm:cxn modelId="{7A1522D1-1322-4B93-9609-800F4F24368C}" srcId="{670970CA-AB88-4BCE-8925-E211AAC77B0A}" destId="{9B4825D0-ED75-4EAB-80F2-D0CAF341430D}" srcOrd="1" destOrd="0" parTransId="{A6BD64A4-C026-4629-BA64-555DF12815EA}" sibTransId="{1F568C26-F771-4066-98D5-3A59D8B3B2B9}"/>
    <dgm:cxn modelId="{A762999B-A6E4-4D86-B961-FD48B56F1FEE}" type="presOf" srcId="{1E70CC7E-9C68-4E60-8FE5-7B8A58BA94E4}" destId="{1D3FB863-66B1-4C6B-BF7E-788320CBA39E}" srcOrd="1" destOrd="0" presId="urn:microsoft.com/office/officeart/2005/8/layout/vProcess5"/>
    <dgm:cxn modelId="{F5C75443-3D8D-426B-BE59-6630B5688876}" type="presOf" srcId="{1E70CC7E-9C68-4E60-8FE5-7B8A58BA94E4}" destId="{E1D4920C-5370-4F39-95FF-06986F3B82CA}" srcOrd="0" destOrd="0" presId="urn:microsoft.com/office/officeart/2005/8/layout/vProcess5"/>
    <dgm:cxn modelId="{98450EDC-0E32-41A4-9767-8E7818ADAF9D}" type="presOf" srcId="{895D0EEC-655D-4444-91A6-D0E94C782021}" destId="{E0D29D43-04A3-4997-851F-F2C9C4E28F4F}" srcOrd="0" destOrd="0" presId="urn:microsoft.com/office/officeart/2005/8/layout/vProcess5"/>
    <dgm:cxn modelId="{63DF73A3-DE32-4AAF-A8C5-D59F98687DCC}" type="presOf" srcId="{895D0EEC-655D-4444-91A6-D0E94C782021}" destId="{B72A55C6-C2DA-4D40-8B59-D5AE37EDA21E}" srcOrd="1" destOrd="0" presId="urn:microsoft.com/office/officeart/2005/8/layout/vProcess5"/>
    <dgm:cxn modelId="{41A4A9C3-EECC-4C32-B0F6-70EBC5847FE3}" srcId="{670970CA-AB88-4BCE-8925-E211AAC77B0A}" destId="{055EFDC7-8A93-46CF-AA41-83E70F07D97D}" srcOrd="3" destOrd="0" parTransId="{FD403189-3B97-4F39-9D80-4AA4A2E57743}" sibTransId="{9363F926-76ED-4DA5-AB99-A0AA0DC35027}"/>
    <dgm:cxn modelId="{A09324F3-8D23-4AC5-B547-1AEB1F34ADE0}" type="presOf" srcId="{7B8EE7D3-056B-4E0B-A763-09F607EEFF3F}" destId="{AFDA43C6-7735-452D-989E-D6B18623F7DA}" srcOrd="0" destOrd="0" presId="urn:microsoft.com/office/officeart/2005/8/layout/vProcess5"/>
    <dgm:cxn modelId="{46A8EA88-A3BE-4A8D-AF13-C2917F012EE7}" type="presOf" srcId="{055EFDC7-8A93-46CF-AA41-83E70F07D97D}" destId="{AC76B369-35B0-418D-810D-E23FA2582881}" srcOrd="0" destOrd="0" presId="urn:microsoft.com/office/officeart/2005/8/layout/vProcess5"/>
    <dgm:cxn modelId="{C7C48A2F-EC22-433D-A3C1-DC726CABE759}" type="presOf" srcId="{7B8EE7D3-056B-4E0B-A763-09F607EEFF3F}" destId="{6FC636B2-3529-47EE-8608-90CE2E132EED}" srcOrd="1" destOrd="0" presId="urn:microsoft.com/office/officeart/2005/8/layout/vProcess5"/>
    <dgm:cxn modelId="{B27E94A7-1D48-4E9F-AEA0-59FE4F29E937}" type="presParOf" srcId="{A18B6F16-E6E4-4E38-890B-0160B261DB66}" destId="{F5E0647B-415C-481E-8D93-2408796AC443}" srcOrd="0" destOrd="0" presId="urn:microsoft.com/office/officeart/2005/8/layout/vProcess5"/>
    <dgm:cxn modelId="{AA90ACC1-0B96-4220-BF64-D43BCEA50311}" type="presParOf" srcId="{A18B6F16-E6E4-4E38-890B-0160B261DB66}" destId="{E0D29D43-04A3-4997-851F-F2C9C4E28F4F}" srcOrd="1" destOrd="0" presId="urn:microsoft.com/office/officeart/2005/8/layout/vProcess5"/>
    <dgm:cxn modelId="{A3C43294-B3EA-4ECC-A33C-F776A22E1AA1}" type="presParOf" srcId="{A18B6F16-E6E4-4E38-890B-0160B261DB66}" destId="{B02DA645-5B27-4D08-B9AC-5020D4F4D8D6}" srcOrd="2" destOrd="0" presId="urn:microsoft.com/office/officeart/2005/8/layout/vProcess5"/>
    <dgm:cxn modelId="{DDFF35C4-0912-4B8C-BB66-DB3CF69FD3D2}" type="presParOf" srcId="{A18B6F16-E6E4-4E38-890B-0160B261DB66}" destId="{AFDA43C6-7735-452D-989E-D6B18623F7DA}" srcOrd="3" destOrd="0" presId="urn:microsoft.com/office/officeart/2005/8/layout/vProcess5"/>
    <dgm:cxn modelId="{93185EDD-563A-4088-8B67-813F790981C2}" type="presParOf" srcId="{A18B6F16-E6E4-4E38-890B-0160B261DB66}" destId="{AC76B369-35B0-418D-810D-E23FA2582881}" srcOrd="4" destOrd="0" presId="urn:microsoft.com/office/officeart/2005/8/layout/vProcess5"/>
    <dgm:cxn modelId="{44BA8F27-06BD-454F-96E6-4AD5D8E5C39B}" type="presParOf" srcId="{A18B6F16-E6E4-4E38-890B-0160B261DB66}" destId="{E1D4920C-5370-4F39-95FF-06986F3B82CA}" srcOrd="5" destOrd="0" presId="urn:microsoft.com/office/officeart/2005/8/layout/vProcess5"/>
    <dgm:cxn modelId="{6635426A-6B31-4D7A-A0C0-123F1E000434}" type="presParOf" srcId="{A18B6F16-E6E4-4E38-890B-0160B261DB66}" destId="{143EC2BC-0ADE-48FB-A55D-56855DAA1A76}" srcOrd="6" destOrd="0" presId="urn:microsoft.com/office/officeart/2005/8/layout/vProcess5"/>
    <dgm:cxn modelId="{3ED4F9F4-7FFD-41E9-AE4A-B62579C0CF1E}" type="presParOf" srcId="{A18B6F16-E6E4-4E38-890B-0160B261DB66}" destId="{53650114-3324-4549-9F87-DFC11339C74A}" srcOrd="7" destOrd="0" presId="urn:microsoft.com/office/officeart/2005/8/layout/vProcess5"/>
    <dgm:cxn modelId="{1E812A2D-248E-4240-B8A0-37BAE2E137BB}" type="presParOf" srcId="{A18B6F16-E6E4-4E38-890B-0160B261DB66}" destId="{F839E019-70B4-458B-9DC7-BFC14D75D47A}" srcOrd="8" destOrd="0" presId="urn:microsoft.com/office/officeart/2005/8/layout/vProcess5"/>
    <dgm:cxn modelId="{1D1CDC2B-155A-4FFE-9164-48BAE32EB286}" type="presParOf" srcId="{A18B6F16-E6E4-4E38-890B-0160B261DB66}" destId="{6467D141-C0C3-41D9-A2D3-94B2D387802E}" srcOrd="9" destOrd="0" presId="urn:microsoft.com/office/officeart/2005/8/layout/vProcess5"/>
    <dgm:cxn modelId="{B8B6BA09-C974-44E6-B7A2-0A1908D450F8}" type="presParOf" srcId="{A18B6F16-E6E4-4E38-890B-0160B261DB66}" destId="{B72A55C6-C2DA-4D40-8B59-D5AE37EDA21E}" srcOrd="10" destOrd="0" presId="urn:microsoft.com/office/officeart/2005/8/layout/vProcess5"/>
    <dgm:cxn modelId="{7C9F6D2B-3725-479A-8523-79BE0B0AFB5F}" type="presParOf" srcId="{A18B6F16-E6E4-4E38-890B-0160B261DB66}" destId="{95A0293D-4ED0-401F-9C02-0A6BD41539C2}" srcOrd="11" destOrd="0" presId="urn:microsoft.com/office/officeart/2005/8/layout/vProcess5"/>
    <dgm:cxn modelId="{79E04FBE-C172-4776-BC1D-3852DDCF7154}" type="presParOf" srcId="{A18B6F16-E6E4-4E38-890B-0160B261DB66}" destId="{6FC636B2-3529-47EE-8608-90CE2E132EED}" srcOrd="12" destOrd="0" presId="urn:microsoft.com/office/officeart/2005/8/layout/vProcess5"/>
    <dgm:cxn modelId="{B283BB92-CAE0-411A-B805-ADE46F9217A0}" type="presParOf" srcId="{A18B6F16-E6E4-4E38-890B-0160B261DB66}" destId="{E3C974F8-B93B-4C41-B73A-DDB6D45CA79E}" srcOrd="13" destOrd="0" presId="urn:microsoft.com/office/officeart/2005/8/layout/vProcess5"/>
    <dgm:cxn modelId="{BC7AA501-5105-4984-952C-AC38065B2F2D}" type="presParOf" srcId="{A18B6F16-E6E4-4E38-890B-0160B261DB66}" destId="{1D3FB863-66B1-4C6B-BF7E-788320CBA39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B5029F-691A-4371-999F-B0EE41EA643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938ADD-750F-41F9-8A4F-3493E69FF83F}">
      <dgm:prSet phldrT="[Текст]" phldr="1"/>
      <dgm:spPr/>
      <dgm:t>
        <a:bodyPr/>
        <a:lstStyle/>
        <a:p>
          <a:endParaRPr lang="ru-RU" dirty="0"/>
        </a:p>
      </dgm:t>
    </dgm:pt>
    <dgm:pt modelId="{D9144539-EA1D-4D28-AC42-068531B444EF}" type="parTrans" cxnId="{BE1035E7-5E9A-4E66-A29A-4BF91F812E71}">
      <dgm:prSet/>
      <dgm:spPr/>
      <dgm:t>
        <a:bodyPr/>
        <a:lstStyle/>
        <a:p>
          <a:endParaRPr lang="ru-RU"/>
        </a:p>
      </dgm:t>
    </dgm:pt>
    <dgm:pt modelId="{B6182B3E-9C36-47B9-B582-E07300EA1D55}" type="sibTrans" cxnId="{BE1035E7-5E9A-4E66-A29A-4BF91F812E71}">
      <dgm:prSet/>
      <dgm:spPr/>
      <dgm:t>
        <a:bodyPr/>
        <a:lstStyle/>
        <a:p>
          <a:endParaRPr lang="ru-RU"/>
        </a:p>
      </dgm:t>
    </dgm:pt>
    <dgm:pt modelId="{A67B0D0D-2540-476F-A8F8-EED4EBF8E078}">
      <dgm:prSet phldrT="[Текст]" phldr="1"/>
      <dgm:spPr/>
      <dgm:t>
        <a:bodyPr/>
        <a:lstStyle/>
        <a:p>
          <a:endParaRPr lang="ru-RU" dirty="0"/>
        </a:p>
      </dgm:t>
    </dgm:pt>
    <dgm:pt modelId="{3539CF4A-3833-46AD-B5E0-490CDDF2FEF9}" type="parTrans" cxnId="{581C635D-128F-430B-A056-4A321969FEB7}">
      <dgm:prSet/>
      <dgm:spPr/>
      <dgm:t>
        <a:bodyPr/>
        <a:lstStyle/>
        <a:p>
          <a:endParaRPr lang="ru-RU"/>
        </a:p>
      </dgm:t>
    </dgm:pt>
    <dgm:pt modelId="{E4EB8998-845D-4787-A371-77D1B79382E7}" type="sibTrans" cxnId="{581C635D-128F-430B-A056-4A321969FEB7}">
      <dgm:prSet/>
      <dgm:spPr/>
      <dgm:t>
        <a:bodyPr/>
        <a:lstStyle/>
        <a:p>
          <a:endParaRPr lang="ru-RU"/>
        </a:p>
      </dgm:t>
    </dgm:pt>
    <dgm:pt modelId="{A80F24DA-1375-47E8-8054-DB5B0EDB0159}">
      <dgm:prSet phldrT="[Текст]" custT="1"/>
      <dgm:spPr/>
      <dgm:t>
        <a:bodyPr/>
        <a:lstStyle/>
        <a:p>
          <a:endParaRPr lang="ru-RU" sz="2400" b="1" i="0" dirty="0">
            <a:latin typeface="+mj-lt"/>
            <a:cs typeface="Times New Roman" pitchFamily="18" charset="0"/>
          </a:endParaRPr>
        </a:p>
      </dgm:t>
    </dgm:pt>
    <dgm:pt modelId="{2A676750-B605-468F-BBCF-EAC624B1C5C7}" type="parTrans" cxnId="{30DDC90C-2917-406D-9DC1-82FAB631EF56}">
      <dgm:prSet/>
      <dgm:spPr/>
      <dgm:t>
        <a:bodyPr/>
        <a:lstStyle/>
        <a:p>
          <a:endParaRPr lang="ru-RU"/>
        </a:p>
      </dgm:t>
    </dgm:pt>
    <dgm:pt modelId="{9DA24AF7-BA2F-4821-BC70-49EB116DF27C}" type="sibTrans" cxnId="{30DDC90C-2917-406D-9DC1-82FAB631EF56}">
      <dgm:prSet/>
      <dgm:spPr/>
      <dgm:t>
        <a:bodyPr/>
        <a:lstStyle/>
        <a:p>
          <a:endParaRPr lang="ru-RU"/>
        </a:p>
      </dgm:t>
    </dgm:pt>
    <dgm:pt modelId="{1D128BAE-ED0B-43FC-9B85-6AFE1D9FAF5C}">
      <dgm:prSet phldrT="[Текст]" phldr="1"/>
      <dgm:spPr/>
      <dgm:t>
        <a:bodyPr/>
        <a:lstStyle/>
        <a:p>
          <a:endParaRPr lang="ru-RU"/>
        </a:p>
      </dgm:t>
    </dgm:pt>
    <dgm:pt modelId="{57178030-34DE-4573-B7EF-89BD97C97FAA}" type="parTrans" cxnId="{3FADF765-19E2-4350-9070-FE1C098F3D0D}">
      <dgm:prSet/>
      <dgm:spPr/>
      <dgm:t>
        <a:bodyPr/>
        <a:lstStyle/>
        <a:p>
          <a:endParaRPr lang="ru-RU"/>
        </a:p>
      </dgm:t>
    </dgm:pt>
    <dgm:pt modelId="{58D9988C-2953-4802-A6BF-5E9C6CE82E17}" type="sibTrans" cxnId="{3FADF765-19E2-4350-9070-FE1C098F3D0D}">
      <dgm:prSet/>
      <dgm:spPr/>
      <dgm:t>
        <a:bodyPr/>
        <a:lstStyle/>
        <a:p>
          <a:endParaRPr lang="ru-RU"/>
        </a:p>
      </dgm:t>
    </dgm:pt>
    <dgm:pt modelId="{27BFF09E-F219-46B4-993E-D7F4DF2FDB0C}">
      <dgm:prSet phldrT="[Текст]" custT="1"/>
      <dgm:spPr/>
      <dgm:t>
        <a:bodyPr/>
        <a:lstStyle/>
        <a:p>
          <a:r>
            <a:rPr lang="ru-RU" sz="2400" i="1" dirty="0" smtClean="0"/>
            <a:t>           </a:t>
          </a:r>
          <a:endParaRPr lang="ru-RU" sz="2400" b="1" i="0" dirty="0">
            <a:latin typeface="Times New Roman" pitchFamily="18" charset="0"/>
            <a:cs typeface="Times New Roman" pitchFamily="18" charset="0"/>
          </a:endParaRPr>
        </a:p>
      </dgm:t>
    </dgm:pt>
    <dgm:pt modelId="{66202A0D-C8CD-446C-BB2B-3B6D3998FA51}" type="parTrans" cxnId="{206A2E0C-38F7-4D8F-BC72-553F87DEE023}">
      <dgm:prSet/>
      <dgm:spPr/>
      <dgm:t>
        <a:bodyPr/>
        <a:lstStyle/>
        <a:p>
          <a:endParaRPr lang="ru-RU"/>
        </a:p>
      </dgm:t>
    </dgm:pt>
    <dgm:pt modelId="{4535DBF0-807B-4A0D-9882-1B8A8ADC3E13}" type="sibTrans" cxnId="{206A2E0C-38F7-4D8F-BC72-553F87DEE023}">
      <dgm:prSet/>
      <dgm:spPr/>
      <dgm:t>
        <a:bodyPr/>
        <a:lstStyle/>
        <a:p>
          <a:endParaRPr lang="ru-RU"/>
        </a:p>
      </dgm:t>
    </dgm:pt>
    <dgm:pt modelId="{8DD84A10-202E-4C7B-BBA3-3925AE59E79F}">
      <dgm:prSet/>
      <dgm:spPr/>
      <dgm:t>
        <a:bodyPr/>
        <a:lstStyle/>
        <a:p>
          <a:endParaRPr lang="ru-RU" dirty="0"/>
        </a:p>
      </dgm:t>
    </dgm:pt>
    <dgm:pt modelId="{D8B6540C-B732-48C1-B056-C10B5407275E}" type="parTrans" cxnId="{647876DB-E077-471B-8237-6BB8606DBF36}">
      <dgm:prSet/>
      <dgm:spPr/>
      <dgm:t>
        <a:bodyPr/>
        <a:lstStyle/>
        <a:p>
          <a:endParaRPr lang="ru-RU"/>
        </a:p>
      </dgm:t>
    </dgm:pt>
    <dgm:pt modelId="{BCC84118-882D-425B-83CE-8B831EEC05A7}" type="sibTrans" cxnId="{647876DB-E077-471B-8237-6BB8606DBF36}">
      <dgm:prSet/>
      <dgm:spPr/>
      <dgm:t>
        <a:bodyPr/>
        <a:lstStyle/>
        <a:p>
          <a:endParaRPr lang="ru-RU"/>
        </a:p>
      </dgm:t>
    </dgm:pt>
    <dgm:pt modelId="{61F88757-B7C4-4954-BB29-73EBE8072BEB}">
      <dgm:prSet custT="1"/>
      <dgm:spPr/>
      <dgm:t>
        <a:bodyPr/>
        <a:lstStyle/>
        <a:p>
          <a:endParaRPr lang="ru-RU" sz="2400" b="1" i="0" dirty="0"/>
        </a:p>
      </dgm:t>
    </dgm:pt>
    <dgm:pt modelId="{7D78D751-9CFC-46A3-90EE-C679C6F73F97}" type="parTrans" cxnId="{0E8A155D-31FC-44E3-B8B7-307A855EA33A}">
      <dgm:prSet/>
      <dgm:spPr/>
      <dgm:t>
        <a:bodyPr/>
        <a:lstStyle/>
        <a:p>
          <a:endParaRPr lang="ru-RU"/>
        </a:p>
      </dgm:t>
    </dgm:pt>
    <dgm:pt modelId="{D1C129F7-2CA4-4530-813E-FDC2262EFE95}" type="sibTrans" cxnId="{0E8A155D-31FC-44E3-B8B7-307A855EA33A}">
      <dgm:prSet/>
      <dgm:spPr/>
      <dgm:t>
        <a:bodyPr/>
        <a:lstStyle/>
        <a:p>
          <a:endParaRPr lang="ru-RU"/>
        </a:p>
      </dgm:t>
    </dgm:pt>
    <dgm:pt modelId="{418933E8-922C-4B6A-B745-8B4D0BAB34AF}">
      <dgm:prSet custT="1"/>
      <dgm:spPr/>
      <dgm:t>
        <a:bodyPr/>
        <a:lstStyle/>
        <a:p>
          <a:r>
            <a:rPr lang="ru-RU" sz="3600" b="1" dirty="0" smtClean="0"/>
            <a:t>Долина Проектной технологии</a:t>
          </a:r>
          <a:endParaRPr lang="ru-RU" sz="3600" dirty="0"/>
        </a:p>
      </dgm:t>
    </dgm:pt>
    <dgm:pt modelId="{0B94AB5C-7941-4136-AAA4-CD333E167916}" type="parTrans" cxnId="{C4C7751A-24EE-46DD-8303-F79A6AFA89DA}">
      <dgm:prSet/>
      <dgm:spPr/>
      <dgm:t>
        <a:bodyPr/>
        <a:lstStyle/>
        <a:p>
          <a:endParaRPr lang="ru-RU"/>
        </a:p>
      </dgm:t>
    </dgm:pt>
    <dgm:pt modelId="{6EA5D5AD-3462-443A-9D8D-52251F51877D}" type="sibTrans" cxnId="{C4C7751A-24EE-46DD-8303-F79A6AFA89DA}">
      <dgm:prSet/>
      <dgm:spPr/>
      <dgm:t>
        <a:bodyPr/>
        <a:lstStyle/>
        <a:p>
          <a:endParaRPr lang="ru-RU"/>
        </a:p>
      </dgm:t>
    </dgm:pt>
    <dgm:pt modelId="{B8DE5B3A-49A5-45D0-A2AF-AB655D0EFA61}">
      <dgm:prSet/>
      <dgm:spPr/>
      <dgm:t>
        <a:bodyPr/>
        <a:lstStyle/>
        <a:p>
          <a:r>
            <a:rPr lang="ru-RU" b="1" dirty="0" smtClean="0"/>
            <a:t>Долина Технологии сотрудничества</a:t>
          </a:r>
          <a:endParaRPr lang="ru-RU" dirty="0"/>
        </a:p>
      </dgm:t>
    </dgm:pt>
    <dgm:pt modelId="{3E26E9E3-803F-4FD2-9C33-58E3E840A41F}" type="parTrans" cxnId="{479333C7-E4A4-4E92-9A0E-03466F68C032}">
      <dgm:prSet/>
      <dgm:spPr/>
      <dgm:t>
        <a:bodyPr/>
        <a:lstStyle/>
        <a:p>
          <a:endParaRPr lang="ru-RU"/>
        </a:p>
      </dgm:t>
    </dgm:pt>
    <dgm:pt modelId="{9569F91F-1070-4289-BA02-FA32CC4E66D1}" type="sibTrans" cxnId="{479333C7-E4A4-4E92-9A0E-03466F68C032}">
      <dgm:prSet/>
      <dgm:spPr/>
      <dgm:t>
        <a:bodyPr/>
        <a:lstStyle/>
        <a:p>
          <a:endParaRPr lang="ru-RU"/>
        </a:p>
      </dgm:t>
    </dgm:pt>
    <dgm:pt modelId="{4166F858-F719-4D25-8939-F6628D2358F0}">
      <dgm:prSet/>
      <dgm:spPr/>
      <dgm:t>
        <a:bodyPr/>
        <a:lstStyle/>
        <a:p>
          <a:r>
            <a:rPr lang="ru-RU" b="1" dirty="0" smtClean="0"/>
            <a:t>Долина</a:t>
          </a:r>
          <a:r>
            <a:rPr lang="ru-RU" dirty="0" smtClean="0"/>
            <a:t> </a:t>
          </a:r>
          <a:r>
            <a:rPr lang="ru-RU" b="1" dirty="0" err="1" smtClean="0"/>
            <a:t>Межпредметных</a:t>
          </a:r>
          <a:r>
            <a:rPr lang="ru-RU" b="1" dirty="0" smtClean="0"/>
            <a:t> связей</a:t>
          </a:r>
          <a:endParaRPr lang="ru-RU" dirty="0"/>
        </a:p>
      </dgm:t>
    </dgm:pt>
    <dgm:pt modelId="{5C732CB2-0E89-40D6-85E6-CC78512BBEAC}" type="parTrans" cxnId="{8D535D09-9C0D-4CC0-BCD6-26E034E45F1D}">
      <dgm:prSet/>
      <dgm:spPr/>
      <dgm:t>
        <a:bodyPr/>
        <a:lstStyle/>
        <a:p>
          <a:endParaRPr lang="ru-RU"/>
        </a:p>
      </dgm:t>
    </dgm:pt>
    <dgm:pt modelId="{AC201FD7-39BA-4944-80BC-A8D9CFFE5C1E}" type="sibTrans" cxnId="{8D535D09-9C0D-4CC0-BCD6-26E034E45F1D}">
      <dgm:prSet/>
      <dgm:spPr/>
      <dgm:t>
        <a:bodyPr/>
        <a:lstStyle/>
        <a:p>
          <a:endParaRPr lang="ru-RU"/>
        </a:p>
      </dgm:t>
    </dgm:pt>
    <dgm:pt modelId="{F4F5E804-77DB-4C47-BBF5-34648E37E719}">
      <dgm:prSet/>
      <dgm:spPr/>
      <dgm:t>
        <a:bodyPr/>
        <a:lstStyle/>
        <a:p>
          <a:r>
            <a:rPr lang="ru-RU" b="1" dirty="0" smtClean="0"/>
            <a:t>Долина Игровой технологии</a:t>
          </a:r>
          <a:endParaRPr lang="ru-RU" dirty="0"/>
        </a:p>
      </dgm:t>
    </dgm:pt>
    <dgm:pt modelId="{70B962F5-8127-4974-AA9D-C299E28DF31B}" type="parTrans" cxnId="{3A39401C-7DD4-47A5-ABC7-E09AB183A228}">
      <dgm:prSet/>
      <dgm:spPr/>
      <dgm:t>
        <a:bodyPr/>
        <a:lstStyle/>
        <a:p>
          <a:endParaRPr lang="ru-RU"/>
        </a:p>
      </dgm:t>
    </dgm:pt>
    <dgm:pt modelId="{851184D4-6FFB-4493-BF63-9B628D52803C}" type="sibTrans" cxnId="{3A39401C-7DD4-47A5-ABC7-E09AB183A228}">
      <dgm:prSet/>
      <dgm:spPr/>
      <dgm:t>
        <a:bodyPr/>
        <a:lstStyle/>
        <a:p>
          <a:endParaRPr lang="ru-RU"/>
        </a:p>
      </dgm:t>
    </dgm:pt>
    <dgm:pt modelId="{943A43B8-C6E8-43EB-97E5-C908903CA345}" type="pres">
      <dgm:prSet presAssocID="{9AB5029F-691A-4371-999F-B0EE41EA643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428FD0-43D3-42C6-B8E1-1A4F7EFBBB59}" type="pres">
      <dgm:prSet presAssocID="{34938ADD-750F-41F9-8A4F-3493E69FF83F}" presName="composite" presStyleCnt="0"/>
      <dgm:spPr/>
    </dgm:pt>
    <dgm:pt modelId="{F9FA6629-0BB1-434E-AF7C-596555813225}" type="pres">
      <dgm:prSet presAssocID="{34938ADD-750F-41F9-8A4F-3493E69FF83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104A9B-A070-4EBB-9AF2-B0088DC1DC7C}" type="pres">
      <dgm:prSet presAssocID="{34938ADD-750F-41F9-8A4F-3493E69FF83F}" presName="descendantText" presStyleLbl="alignAcc1" presStyleIdx="0" presStyleCnt="4" custScaleX="106825" custScaleY="224827" custLinFactY="-107179" custLinFactNeighborX="-2095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E9B1B7-DEED-4798-94B2-AA5FF7CB60AC}" type="pres">
      <dgm:prSet presAssocID="{B6182B3E-9C36-47B9-B582-E07300EA1D55}" presName="sp" presStyleCnt="0"/>
      <dgm:spPr/>
    </dgm:pt>
    <dgm:pt modelId="{C866516F-36ED-48C6-86D8-A98C20BC78F1}" type="pres">
      <dgm:prSet presAssocID="{A67B0D0D-2540-476F-A8F8-EED4EBF8E078}" presName="composite" presStyleCnt="0"/>
      <dgm:spPr/>
    </dgm:pt>
    <dgm:pt modelId="{314749D7-2BD4-4235-9003-E4337BE5BAD0}" type="pres">
      <dgm:prSet presAssocID="{A67B0D0D-2540-476F-A8F8-EED4EBF8E078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340B3-EAD8-4458-B5EC-CEBF5E5CAE83}" type="pres">
      <dgm:prSet presAssocID="{A67B0D0D-2540-476F-A8F8-EED4EBF8E078}" presName="descendantText" presStyleLbl="alignAcc1" presStyleIdx="1" presStyleCnt="4" custScaleX="106825" custScaleY="273854" custLinFactNeighborX="-1131" custLinFactNeighborY="-56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10887-EA68-45BE-8B8D-7D1BE83910DE}" type="pres">
      <dgm:prSet presAssocID="{E4EB8998-845D-4787-A371-77D1B79382E7}" presName="sp" presStyleCnt="0"/>
      <dgm:spPr/>
    </dgm:pt>
    <dgm:pt modelId="{90E6C803-CB8B-48C1-BC6E-48656A75F105}" type="pres">
      <dgm:prSet presAssocID="{1D128BAE-ED0B-43FC-9B85-6AFE1D9FAF5C}" presName="composite" presStyleCnt="0"/>
      <dgm:spPr/>
    </dgm:pt>
    <dgm:pt modelId="{C0C61823-58A0-4183-9B5B-334CD1E2E482}" type="pres">
      <dgm:prSet presAssocID="{1D128BAE-ED0B-43FC-9B85-6AFE1D9FAF5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776B4-D8BA-4BF0-AE81-6B0BA92A5038}" type="pres">
      <dgm:prSet presAssocID="{1D128BAE-ED0B-43FC-9B85-6AFE1D9FAF5C}" presName="descendantText" presStyleLbl="alignAcc1" presStyleIdx="2" presStyleCnt="4" custScaleX="106335" custScaleY="219314" custLinFactNeighborX="-3578" custLinFactNeighborY="-36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6F249-A5D2-4428-B443-E6508B5FE376}" type="pres">
      <dgm:prSet presAssocID="{58D9988C-2953-4802-A6BF-5E9C6CE82E17}" presName="sp" presStyleCnt="0"/>
      <dgm:spPr/>
    </dgm:pt>
    <dgm:pt modelId="{95488746-9701-4431-BCEB-3E21566B20F8}" type="pres">
      <dgm:prSet presAssocID="{8DD84A10-202E-4C7B-BBA3-3925AE59E79F}" presName="composite" presStyleCnt="0"/>
      <dgm:spPr/>
    </dgm:pt>
    <dgm:pt modelId="{639CE65A-C616-465A-89F1-430DD8891D72}" type="pres">
      <dgm:prSet presAssocID="{8DD84A10-202E-4C7B-BBA3-3925AE59E79F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E3B5B-2319-4A4C-8E11-0FA01D4770CE}" type="pres">
      <dgm:prSet presAssocID="{8DD84A10-202E-4C7B-BBA3-3925AE59E79F}" presName="descendantText" presStyleLbl="alignAcc1" presStyleIdx="3" presStyleCnt="4" custScaleX="106335" custScaleY="242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1035E7-5E9A-4E66-A29A-4BF91F812E71}" srcId="{9AB5029F-691A-4371-999F-B0EE41EA6432}" destId="{34938ADD-750F-41F9-8A4F-3493E69FF83F}" srcOrd="0" destOrd="0" parTransId="{D9144539-EA1D-4D28-AC42-068531B444EF}" sibTransId="{B6182B3E-9C36-47B9-B582-E07300EA1D55}"/>
    <dgm:cxn modelId="{206A2E0C-38F7-4D8F-BC72-553F87DEE023}" srcId="{1D128BAE-ED0B-43FC-9B85-6AFE1D9FAF5C}" destId="{27BFF09E-F219-46B4-993E-D7F4DF2FDB0C}" srcOrd="0" destOrd="0" parTransId="{66202A0D-C8CD-446C-BB2B-3B6D3998FA51}" sibTransId="{4535DBF0-807B-4A0D-9882-1B8A8ADC3E13}"/>
    <dgm:cxn modelId="{647876DB-E077-471B-8237-6BB8606DBF36}" srcId="{9AB5029F-691A-4371-999F-B0EE41EA6432}" destId="{8DD84A10-202E-4C7B-BBA3-3925AE59E79F}" srcOrd="3" destOrd="0" parTransId="{D8B6540C-B732-48C1-B056-C10B5407275E}" sibTransId="{BCC84118-882D-425B-83CE-8B831EEC05A7}"/>
    <dgm:cxn modelId="{3A39401C-7DD4-47A5-ABC7-E09AB183A228}" srcId="{8DD84A10-202E-4C7B-BBA3-3925AE59E79F}" destId="{F4F5E804-77DB-4C47-BBF5-34648E37E719}" srcOrd="1" destOrd="0" parTransId="{70B962F5-8127-4974-AA9D-C299E28DF31B}" sibTransId="{851184D4-6FFB-4493-BF63-9B628D52803C}"/>
    <dgm:cxn modelId="{C4C7751A-24EE-46DD-8303-F79A6AFA89DA}" srcId="{34938ADD-750F-41F9-8A4F-3493E69FF83F}" destId="{418933E8-922C-4B6A-B745-8B4D0BAB34AF}" srcOrd="0" destOrd="0" parTransId="{0B94AB5C-7941-4136-AAA4-CD333E167916}" sibTransId="{6EA5D5AD-3462-443A-9D8D-52251F51877D}"/>
    <dgm:cxn modelId="{3FADF765-19E2-4350-9070-FE1C098F3D0D}" srcId="{9AB5029F-691A-4371-999F-B0EE41EA6432}" destId="{1D128BAE-ED0B-43FC-9B85-6AFE1D9FAF5C}" srcOrd="2" destOrd="0" parTransId="{57178030-34DE-4573-B7EF-89BD97C97FAA}" sibTransId="{58D9988C-2953-4802-A6BF-5E9C6CE82E17}"/>
    <dgm:cxn modelId="{8D535D09-9C0D-4CC0-BCD6-26E034E45F1D}" srcId="{1D128BAE-ED0B-43FC-9B85-6AFE1D9FAF5C}" destId="{4166F858-F719-4D25-8939-F6628D2358F0}" srcOrd="1" destOrd="0" parTransId="{5C732CB2-0E89-40D6-85E6-CC78512BBEAC}" sibTransId="{AC201FD7-39BA-4944-80BC-A8D9CFFE5C1E}"/>
    <dgm:cxn modelId="{3A7A4A61-8941-4786-95B5-842943413E40}" type="presOf" srcId="{1D128BAE-ED0B-43FC-9B85-6AFE1D9FAF5C}" destId="{C0C61823-58A0-4183-9B5B-334CD1E2E482}" srcOrd="0" destOrd="0" presId="urn:microsoft.com/office/officeart/2005/8/layout/chevron2"/>
    <dgm:cxn modelId="{0B027E05-83CE-4D06-996D-3CDE6D17C336}" type="presOf" srcId="{8DD84A10-202E-4C7B-BBA3-3925AE59E79F}" destId="{639CE65A-C616-465A-89F1-430DD8891D72}" srcOrd="0" destOrd="0" presId="urn:microsoft.com/office/officeart/2005/8/layout/chevron2"/>
    <dgm:cxn modelId="{0E8A155D-31FC-44E3-B8B7-307A855EA33A}" srcId="{8DD84A10-202E-4C7B-BBA3-3925AE59E79F}" destId="{61F88757-B7C4-4954-BB29-73EBE8072BEB}" srcOrd="0" destOrd="0" parTransId="{7D78D751-9CFC-46A3-90EE-C679C6F73F97}" sibTransId="{D1C129F7-2CA4-4530-813E-FDC2262EFE95}"/>
    <dgm:cxn modelId="{30DDC90C-2917-406D-9DC1-82FAB631EF56}" srcId="{A67B0D0D-2540-476F-A8F8-EED4EBF8E078}" destId="{A80F24DA-1375-47E8-8054-DB5B0EDB0159}" srcOrd="0" destOrd="0" parTransId="{2A676750-B605-468F-BBCF-EAC624B1C5C7}" sibTransId="{9DA24AF7-BA2F-4821-BC70-49EB116DF27C}"/>
    <dgm:cxn modelId="{568AB5DD-F083-4372-95E4-ACB882A21981}" type="presOf" srcId="{27BFF09E-F219-46B4-993E-D7F4DF2FDB0C}" destId="{9B6776B4-D8BA-4BF0-AE81-6B0BA92A5038}" srcOrd="0" destOrd="0" presId="urn:microsoft.com/office/officeart/2005/8/layout/chevron2"/>
    <dgm:cxn modelId="{FE6509A6-8E30-4F3D-A325-F50D380C97CD}" type="presOf" srcId="{A80F24DA-1375-47E8-8054-DB5B0EDB0159}" destId="{D37340B3-EAD8-4458-B5EC-CEBF5E5CAE83}" srcOrd="0" destOrd="0" presId="urn:microsoft.com/office/officeart/2005/8/layout/chevron2"/>
    <dgm:cxn modelId="{9AA9250A-C3EA-4053-8370-869241F6746A}" type="presOf" srcId="{34938ADD-750F-41F9-8A4F-3493E69FF83F}" destId="{F9FA6629-0BB1-434E-AF7C-596555813225}" srcOrd="0" destOrd="0" presId="urn:microsoft.com/office/officeart/2005/8/layout/chevron2"/>
    <dgm:cxn modelId="{7A5A84DA-FE67-4C3C-9ED5-3545D7460DCA}" type="presOf" srcId="{A67B0D0D-2540-476F-A8F8-EED4EBF8E078}" destId="{314749D7-2BD4-4235-9003-E4337BE5BAD0}" srcOrd="0" destOrd="0" presId="urn:microsoft.com/office/officeart/2005/8/layout/chevron2"/>
    <dgm:cxn modelId="{EF8AFEDB-F7C6-416A-824D-276A8D8B0A75}" type="presOf" srcId="{418933E8-922C-4B6A-B745-8B4D0BAB34AF}" destId="{06104A9B-A070-4EBB-9AF2-B0088DC1DC7C}" srcOrd="0" destOrd="0" presId="urn:microsoft.com/office/officeart/2005/8/layout/chevron2"/>
    <dgm:cxn modelId="{479333C7-E4A4-4E92-9A0E-03466F68C032}" srcId="{A67B0D0D-2540-476F-A8F8-EED4EBF8E078}" destId="{B8DE5B3A-49A5-45D0-A2AF-AB655D0EFA61}" srcOrd="1" destOrd="0" parTransId="{3E26E9E3-803F-4FD2-9C33-58E3E840A41F}" sibTransId="{9569F91F-1070-4289-BA02-FA32CC4E66D1}"/>
    <dgm:cxn modelId="{2562AA92-177B-4BF0-B256-30425D139DC3}" type="presOf" srcId="{61F88757-B7C4-4954-BB29-73EBE8072BEB}" destId="{A03E3B5B-2319-4A4C-8E11-0FA01D4770CE}" srcOrd="0" destOrd="0" presId="urn:microsoft.com/office/officeart/2005/8/layout/chevron2"/>
    <dgm:cxn modelId="{B2C16FAE-254C-4285-A145-058941756A5C}" type="presOf" srcId="{F4F5E804-77DB-4C47-BBF5-34648E37E719}" destId="{A03E3B5B-2319-4A4C-8E11-0FA01D4770CE}" srcOrd="0" destOrd="1" presId="urn:microsoft.com/office/officeart/2005/8/layout/chevron2"/>
    <dgm:cxn modelId="{78CD104B-0A99-429E-9A69-9B3624166A91}" type="presOf" srcId="{B8DE5B3A-49A5-45D0-A2AF-AB655D0EFA61}" destId="{D37340B3-EAD8-4458-B5EC-CEBF5E5CAE83}" srcOrd="0" destOrd="1" presId="urn:microsoft.com/office/officeart/2005/8/layout/chevron2"/>
    <dgm:cxn modelId="{581C635D-128F-430B-A056-4A321969FEB7}" srcId="{9AB5029F-691A-4371-999F-B0EE41EA6432}" destId="{A67B0D0D-2540-476F-A8F8-EED4EBF8E078}" srcOrd="1" destOrd="0" parTransId="{3539CF4A-3833-46AD-B5E0-490CDDF2FEF9}" sibTransId="{E4EB8998-845D-4787-A371-77D1B79382E7}"/>
    <dgm:cxn modelId="{354E2C96-BD3A-4D79-93D6-108314463EA7}" type="presOf" srcId="{4166F858-F719-4D25-8939-F6628D2358F0}" destId="{9B6776B4-D8BA-4BF0-AE81-6B0BA92A5038}" srcOrd="0" destOrd="1" presId="urn:microsoft.com/office/officeart/2005/8/layout/chevron2"/>
    <dgm:cxn modelId="{10DA0EB5-FE2C-429E-BAE5-7058CA66BC92}" type="presOf" srcId="{9AB5029F-691A-4371-999F-B0EE41EA6432}" destId="{943A43B8-C6E8-43EB-97E5-C908903CA345}" srcOrd="0" destOrd="0" presId="urn:microsoft.com/office/officeart/2005/8/layout/chevron2"/>
    <dgm:cxn modelId="{55C58165-AECB-4726-BC55-DF7051FBC6A9}" type="presParOf" srcId="{943A43B8-C6E8-43EB-97E5-C908903CA345}" destId="{B1428FD0-43D3-42C6-B8E1-1A4F7EFBBB59}" srcOrd="0" destOrd="0" presId="urn:microsoft.com/office/officeart/2005/8/layout/chevron2"/>
    <dgm:cxn modelId="{19D51FF0-6E4B-4B88-AA5D-1A948496184F}" type="presParOf" srcId="{B1428FD0-43D3-42C6-B8E1-1A4F7EFBBB59}" destId="{F9FA6629-0BB1-434E-AF7C-596555813225}" srcOrd="0" destOrd="0" presId="urn:microsoft.com/office/officeart/2005/8/layout/chevron2"/>
    <dgm:cxn modelId="{16EB8A61-31AA-4BEB-9A12-3AFCE3EDE428}" type="presParOf" srcId="{B1428FD0-43D3-42C6-B8E1-1A4F7EFBBB59}" destId="{06104A9B-A070-4EBB-9AF2-B0088DC1DC7C}" srcOrd="1" destOrd="0" presId="urn:microsoft.com/office/officeart/2005/8/layout/chevron2"/>
    <dgm:cxn modelId="{D41534F9-A2D1-4491-8DE9-D79DC666398C}" type="presParOf" srcId="{943A43B8-C6E8-43EB-97E5-C908903CA345}" destId="{9EE9B1B7-DEED-4798-94B2-AA5FF7CB60AC}" srcOrd="1" destOrd="0" presId="urn:microsoft.com/office/officeart/2005/8/layout/chevron2"/>
    <dgm:cxn modelId="{3023EC47-72C2-41B7-9254-6903A6BE2DC4}" type="presParOf" srcId="{943A43B8-C6E8-43EB-97E5-C908903CA345}" destId="{C866516F-36ED-48C6-86D8-A98C20BC78F1}" srcOrd="2" destOrd="0" presId="urn:microsoft.com/office/officeart/2005/8/layout/chevron2"/>
    <dgm:cxn modelId="{64654896-CB66-43DF-A20F-4C6AE5E913E7}" type="presParOf" srcId="{C866516F-36ED-48C6-86D8-A98C20BC78F1}" destId="{314749D7-2BD4-4235-9003-E4337BE5BAD0}" srcOrd="0" destOrd="0" presId="urn:microsoft.com/office/officeart/2005/8/layout/chevron2"/>
    <dgm:cxn modelId="{7F4087D8-C29F-4942-9189-832CC3724E65}" type="presParOf" srcId="{C866516F-36ED-48C6-86D8-A98C20BC78F1}" destId="{D37340B3-EAD8-4458-B5EC-CEBF5E5CAE83}" srcOrd="1" destOrd="0" presId="urn:microsoft.com/office/officeart/2005/8/layout/chevron2"/>
    <dgm:cxn modelId="{1B19D26B-D9A6-4579-9A14-AD03AD43E4C5}" type="presParOf" srcId="{943A43B8-C6E8-43EB-97E5-C908903CA345}" destId="{6C610887-EA68-45BE-8B8D-7D1BE83910DE}" srcOrd="3" destOrd="0" presId="urn:microsoft.com/office/officeart/2005/8/layout/chevron2"/>
    <dgm:cxn modelId="{33BE62BB-04F2-4AB8-A456-883BAEB9C3F3}" type="presParOf" srcId="{943A43B8-C6E8-43EB-97E5-C908903CA345}" destId="{90E6C803-CB8B-48C1-BC6E-48656A75F105}" srcOrd="4" destOrd="0" presId="urn:microsoft.com/office/officeart/2005/8/layout/chevron2"/>
    <dgm:cxn modelId="{4CED9D9C-7E93-40C9-9796-A4613DECC1ED}" type="presParOf" srcId="{90E6C803-CB8B-48C1-BC6E-48656A75F105}" destId="{C0C61823-58A0-4183-9B5B-334CD1E2E482}" srcOrd="0" destOrd="0" presId="urn:microsoft.com/office/officeart/2005/8/layout/chevron2"/>
    <dgm:cxn modelId="{640A7674-E9CF-4E77-86F8-E9B7EF60A6BA}" type="presParOf" srcId="{90E6C803-CB8B-48C1-BC6E-48656A75F105}" destId="{9B6776B4-D8BA-4BF0-AE81-6B0BA92A5038}" srcOrd="1" destOrd="0" presId="urn:microsoft.com/office/officeart/2005/8/layout/chevron2"/>
    <dgm:cxn modelId="{220AA7B0-73AD-4E1E-9835-0185B3447193}" type="presParOf" srcId="{943A43B8-C6E8-43EB-97E5-C908903CA345}" destId="{83C6F249-A5D2-4428-B443-E6508B5FE376}" srcOrd="5" destOrd="0" presId="urn:microsoft.com/office/officeart/2005/8/layout/chevron2"/>
    <dgm:cxn modelId="{B7F012CF-BB7E-49B6-B948-9F94B2CCF84E}" type="presParOf" srcId="{943A43B8-C6E8-43EB-97E5-C908903CA345}" destId="{95488746-9701-4431-BCEB-3E21566B20F8}" srcOrd="6" destOrd="0" presId="urn:microsoft.com/office/officeart/2005/8/layout/chevron2"/>
    <dgm:cxn modelId="{F7F8F498-7381-4E48-A046-4830BB8C2C53}" type="presParOf" srcId="{95488746-9701-4431-BCEB-3E21566B20F8}" destId="{639CE65A-C616-465A-89F1-430DD8891D72}" srcOrd="0" destOrd="0" presId="urn:microsoft.com/office/officeart/2005/8/layout/chevron2"/>
    <dgm:cxn modelId="{057AA4C4-BD70-49AD-A3D5-539FD0DC4E9A}" type="presParOf" srcId="{95488746-9701-4431-BCEB-3E21566B20F8}" destId="{A03E3B5B-2319-4A4C-8E11-0FA01D4770CE}" srcOrd="1" destOrd="0" presId="urn:microsoft.com/office/officeart/2005/8/layout/chevron2"/>
  </dgm:cxnLst>
  <dgm:bg>
    <a:solidFill>
      <a:schemeClr val="accent1">
        <a:shade val="80000"/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2C8B41-1E48-4415-8C23-97A7C28B7FCF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23BE2C-8705-4EDA-82FF-38F0B74CF7C5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>
            <a:solidFill>
              <a:schemeClr val="tx2"/>
            </a:solidFill>
          </a:endParaRPr>
        </a:p>
      </dgm:t>
    </dgm:pt>
    <dgm:pt modelId="{52A5B0C0-58F8-4280-8FE5-F0E559AE64E8}" type="parTrans" cxnId="{776D2B21-32AD-4975-B75A-933D54D9FADE}">
      <dgm:prSet/>
      <dgm:spPr/>
      <dgm:t>
        <a:bodyPr/>
        <a:lstStyle/>
        <a:p>
          <a:endParaRPr lang="ru-RU"/>
        </a:p>
      </dgm:t>
    </dgm:pt>
    <dgm:pt modelId="{125EAE9D-AC6B-4436-A496-4AE19783B31B}" type="sibTrans" cxnId="{776D2B21-32AD-4975-B75A-933D54D9FADE}">
      <dgm:prSet/>
      <dgm:spPr/>
      <dgm:t>
        <a:bodyPr/>
        <a:lstStyle/>
        <a:p>
          <a:endParaRPr lang="ru-RU"/>
        </a:p>
      </dgm:t>
    </dgm:pt>
    <dgm:pt modelId="{6B95890D-7D03-4941-8309-A0590FBC3BB5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8D898825-C629-44E3-8067-0673A0BC0503}" type="parTrans" cxnId="{55B8E60D-7C95-48E2-AA85-2AEB2E76676C}">
      <dgm:prSet/>
      <dgm:spPr/>
      <dgm:t>
        <a:bodyPr/>
        <a:lstStyle/>
        <a:p>
          <a:endParaRPr lang="ru-RU"/>
        </a:p>
      </dgm:t>
    </dgm:pt>
    <dgm:pt modelId="{010B6D13-73DB-4311-A9E8-2521D043420C}" type="sibTrans" cxnId="{55B8E60D-7C95-48E2-AA85-2AEB2E76676C}">
      <dgm:prSet/>
      <dgm:spPr/>
      <dgm:t>
        <a:bodyPr/>
        <a:lstStyle/>
        <a:p>
          <a:endParaRPr lang="ru-RU"/>
        </a:p>
      </dgm:t>
    </dgm:pt>
    <dgm:pt modelId="{23E8398F-7C3E-4221-8C35-638F5F0228B3}">
      <dgm:prSet/>
      <dgm:spPr/>
      <dgm:t>
        <a:bodyPr/>
        <a:lstStyle/>
        <a:p>
          <a:endParaRPr lang="ru-RU"/>
        </a:p>
      </dgm:t>
    </dgm:pt>
    <dgm:pt modelId="{4227F22C-6360-43CB-8C44-2FF47711D377}" type="parTrans" cxnId="{78FDD582-DAC5-47D7-BF57-7159BE5B294E}">
      <dgm:prSet/>
      <dgm:spPr/>
      <dgm:t>
        <a:bodyPr/>
        <a:lstStyle/>
        <a:p>
          <a:endParaRPr lang="ru-RU"/>
        </a:p>
      </dgm:t>
    </dgm:pt>
    <dgm:pt modelId="{81CCB431-74E6-468D-9E70-D1D1426A9A71}" type="sibTrans" cxnId="{78FDD582-DAC5-47D7-BF57-7159BE5B294E}">
      <dgm:prSet/>
      <dgm:spPr/>
      <dgm:t>
        <a:bodyPr/>
        <a:lstStyle/>
        <a:p>
          <a:endParaRPr lang="ru-RU"/>
        </a:p>
      </dgm:t>
    </dgm:pt>
    <dgm:pt modelId="{EF47E0BE-8F91-421B-AFEE-4D86E9DA16DB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>
            <a:latin typeface="Arial" charset="0"/>
          </a:endParaRPr>
        </a:p>
      </dgm:t>
    </dgm:pt>
    <dgm:pt modelId="{8A13ECCB-6922-422A-9B2C-851FC0D540AD}" type="parTrans" cxnId="{39CFC1C7-4B18-4725-AB3A-F002130B1836}">
      <dgm:prSet/>
      <dgm:spPr/>
      <dgm:t>
        <a:bodyPr/>
        <a:lstStyle/>
        <a:p>
          <a:endParaRPr lang="ru-RU"/>
        </a:p>
      </dgm:t>
    </dgm:pt>
    <dgm:pt modelId="{4EE292A5-F144-4ABC-9844-6EEA14B820D7}" type="sibTrans" cxnId="{39CFC1C7-4B18-4725-AB3A-F002130B1836}">
      <dgm:prSet/>
      <dgm:spPr/>
      <dgm:t>
        <a:bodyPr/>
        <a:lstStyle/>
        <a:p>
          <a:endParaRPr lang="ru-RU"/>
        </a:p>
      </dgm:t>
    </dgm:pt>
    <dgm:pt modelId="{F8BD0B68-6AE4-46E1-8209-D2A62DD25C64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>
            <a:latin typeface="Arial" charset="0"/>
          </a:endParaRPr>
        </a:p>
      </dgm:t>
    </dgm:pt>
    <dgm:pt modelId="{8C65AC43-6754-40B3-921B-26C2016F04B1}" type="parTrans" cxnId="{6CC9A8DC-A4A8-4E9E-9A67-BCFB28EC78BE}">
      <dgm:prSet/>
      <dgm:spPr/>
      <dgm:t>
        <a:bodyPr/>
        <a:lstStyle/>
        <a:p>
          <a:endParaRPr lang="ru-RU"/>
        </a:p>
      </dgm:t>
    </dgm:pt>
    <dgm:pt modelId="{D6984F0F-681E-4709-9CD7-2489CCC08A24}" type="sibTrans" cxnId="{6CC9A8DC-A4A8-4E9E-9A67-BCFB28EC78BE}">
      <dgm:prSet/>
      <dgm:spPr/>
      <dgm:t>
        <a:bodyPr/>
        <a:lstStyle/>
        <a:p>
          <a:endParaRPr lang="ru-RU"/>
        </a:p>
      </dgm:t>
    </dgm:pt>
    <dgm:pt modelId="{99DD106E-08E4-4C27-A37E-235360A72D1E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>
            <a:latin typeface="Arial" charset="0"/>
          </a:endParaRPr>
        </a:p>
      </dgm:t>
    </dgm:pt>
    <dgm:pt modelId="{5AFF45A0-1253-492C-AD5E-580434F81EA2}" type="parTrans" cxnId="{5AE2FD7E-D039-4907-8F03-C2F91D3D3072}">
      <dgm:prSet/>
      <dgm:spPr/>
      <dgm:t>
        <a:bodyPr/>
        <a:lstStyle/>
        <a:p>
          <a:endParaRPr lang="ru-RU"/>
        </a:p>
      </dgm:t>
    </dgm:pt>
    <dgm:pt modelId="{151E8366-1943-4B8A-A0D0-7FDA52B365BE}" type="sibTrans" cxnId="{5AE2FD7E-D039-4907-8F03-C2F91D3D3072}">
      <dgm:prSet/>
      <dgm:spPr/>
      <dgm:t>
        <a:bodyPr/>
        <a:lstStyle/>
        <a:p>
          <a:endParaRPr lang="ru-RU"/>
        </a:p>
      </dgm:t>
    </dgm:pt>
    <dgm:pt modelId="{D00282BA-DE7C-4EA4-A4F2-852410CB18FA}" type="pres">
      <dgm:prSet presAssocID="{502C8B41-1E48-4415-8C23-97A7C28B7FC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4E5A1F-7502-4D00-A44A-A4EDBD7BA65F}" type="pres">
      <dgm:prSet presAssocID="{7F23BE2C-8705-4EDA-82FF-38F0B74CF7C5}" presName="roof" presStyleLbl="dkBgShp" presStyleIdx="0" presStyleCnt="2" custLinFactNeighborX="5556" custLinFactNeighborY="-7367"/>
      <dgm:spPr/>
      <dgm:t>
        <a:bodyPr/>
        <a:lstStyle/>
        <a:p>
          <a:endParaRPr lang="ru-RU"/>
        </a:p>
      </dgm:t>
    </dgm:pt>
    <dgm:pt modelId="{20D5CFE4-231C-4A10-BEA2-14BDE3468C66}" type="pres">
      <dgm:prSet presAssocID="{7F23BE2C-8705-4EDA-82FF-38F0B74CF7C5}" presName="pillars" presStyleCnt="0"/>
      <dgm:spPr/>
    </dgm:pt>
    <dgm:pt modelId="{86B120A2-8C77-47E5-9760-4150C5D021AC}" type="pres">
      <dgm:prSet presAssocID="{7F23BE2C-8705-4EDA-82FF-38F0B74CF7C5}" presName="pillar1" presStyleLbl="node1" presStyleIdx="0" presStyleCnt="4" custScaleX="77408" custScaleY="969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B397B3AC-85CD-446C-A2AA-F194E85D7E44}" type="pres">
      <dgm:prSet presAssocID="{EF47E0BE-8F91-421B-AFEE-4D86E9DA16DB}" presName="pillarX" presStyleLbl="node1" presStyleIdx="1" presStyleCnt="4" custScaleX="75327" custScaleY="96976" custLinFactNeighborX="2714" custLinFactNeighborY="0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831669E-DAF9-48B0-86AB-A5ED92CB8753}" type="pres">
      <dgm:prSet presAssocID="{F8BD0B68-6AE4-46E1-8209-D2A62DD25C64}" presName="pillarX" presStyleLbl="node1" presStyleIdx="2" presStyleCnt="4" custScaleX="89051" custScaleY="93197" custLinFactNeighborX="1649" custLinFactNeighborY="-56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1B2DAF8-A8FC-4BAE-B063-F9B7AF9EFF08}" type="pres">
      <dgm:prSet presAssocID="{99DD106E-08E4-4C27-A37E-235360A72D1E}" presName="pillarX" presStyleLbl="node1" presStyleIdx="3" presStyleCnt="4" custScaleX="78632" custScaleY="89418" custLinFactNeighborX="37" custLinFactNeighborY="-3779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52935897-E6D0-4650-907A-2D2B7AF1F9D4}" type="pres">
      <dgm:prSet presAssocID="{7F23BE2C-8705-4EDA-82FF-38F0B74CF7C5}" presName="base" presStyleLbl="dkBgShp" presStyleIdx="1" presStyleCnt="2"/>
      <dgm:spPr>
        <a:solidFill>
          <a:schemeClr val="bg1"/>
        </a:solidFill>
      </dgm:spPr>
    </dgm:pt>
  </dgm:ptLst>
  <dgm:cxnLst>
    <dgm:cxn modelId="{4799E014-2EE6-496A-9CBE-98A9956F9FEA}" type="presOf" srcId="{502C8B41-1E48-4415-8C23-97A7C28B7FCF}" destId="{D00282BA-DE7C-4EA4-A4F2-852410CB18FA}" srcOrd="0" destOrd="0" presId="urn:microsoft.com/office/officeart/2005/8/layout/hList3"/>
    <dgm:cxn modelId="{15A2537D-71F9-41E9-B145-12C94259E8F9}" type="presOf" srcId="{F8BD0B68-6AE4-46E1-8209-D2A62DD25C64}" destId="{8831669E-DAF9-48B0-86AB-A5ED92CB8753}" srcOrd="0" destOrd="0" presId="urn:microsoft.com/office/officeart/2005/8/layout/hList3"/>
    <dgm:cxn modelId="{EEB3475C-080C-4570-A314-CB36BA933526}" type="presOf" srcId="{EF47E0BE-8F91-421B-AFEE-4D86E9DA16DB}" destId="{B397B3AC-85CD-446C-A2AA-F194E85D7E44}" srcOrd="0" destOrd="0" presId="urn:microsoft.com/office/officeart/2005/8/layout/hList3"/>
    <dgm:cxn modelId="{39CFC1C7-4B18-4725-AB3A-F002130B1836}" srcId="{7F23BE2C-8705-4EDA-82FF-38F0B74CF7C5}" destId="{EF47E0BE-8F91-421B-AFEE-4D86E9DA16DB}" srcOrd="1" destOrd="0" parTransId="{8A13ECCB-6922-422A-9B2C-851FC0D540AD}" sibTransId="{4EE292A5-F144-4ABC-9844-6EEA14B820D7}"/>
    <dgm:cxn modelId="{78FDD582-DAC5-47D7-BF57-7159BE5B294E}" srcId="{502C8B41-1E48-4415-8C23-97A7C28B7FCF}" destId="{23E8398F-7C3E-4221-8C35-638F5F0228B3}" srcOrd="1" destOrd="0" parTransId="{4227F22C-6360-43CB-8C44-2FF47711D377}" sibTransId="{81CCB431-74E6-468D-9E70-D1D1426A9A71}"/>
    <dgm:cxn modelId="{23D64D99-4AED-4126-842B-FE528BD1D540}" type="presOf" srcId="{99DD106E-08E4-4C27-A37E-235360A72D1E}" destId="{D1B2DAF8-A8FC-4BAE-B063-F9B7AF9EFF08}" srcOrd="0" destOrd="0" presId="urn:microsoft.com/office/officeart/2005/8/layout/hList3"/>
    <dgm:cxn modelId="{5AE2FD7E-D039-4907-8F03-C2F91D3D3072}" srcId="{7F23BE2C-8705-4EDA-82FF-38F0B74CF7C5}" destId="{99DD106E-08E4-4C27-A37E-235360A72D1E}" srcOrd="3" destOrd="0" parTransId="{5AFF45A0-1253-492C-AD5E-580434F81EA2}" sibTransId="{151E8366-1943-4B8A-A0D0-7FDA52B365BE}"/>
    <dgm:cxn modelId="{776D2B21-32AD-4975-B75A-933D54D9FADE}" srcId="{502C8B41-1E48-4415-8C23-97A7C28B7FCF}" destId="{7F23BE2C-8705-4EDA-82FF-38F0B74CF7C5}" srcOrd="0" destOrd="0" parTransId="{52A5B0C0-58F8-4280-8FE5-F0E559AE64E8}" sibTransId="{125EAE9D-AC6B-4436-A496-4AE19783B31B}"/>
    <dgm:cxn modelId="{483FF5F7-295E-4067-A342-4560BEA2E978}" type="presOf" srcId="{7F23BE2C-8705-4EDA-82FF-38F0B74CF7C5}" destId="{A54E5A1F-7502-4D00-A44A-A4EDBD7BA65F}" srcOrd="0" destOrd="0" presId="urn:microsoft.com/office/officeart/2005/8/layout/hList3"/>
    <dgm:cxn modelId="{5B56D59F-0591-40C8-BB5A-F32AC7E2D101}" type="presOf" srcId="{6B95890D-7D03-4941-8309-A0590FBC3BB5}" destId="{86B120A2-8C77-47E5-9760-4150C5D021AC}" srcOrd="0" destOrd="0" presId="urn:microsoft.com/office/officeart/2005/8/layout/hList3"/>
    <dgm:cxn modelId="{55B8E60D-7C95-48E2-AA85-2AEB2E76676C}" srcId="{7F23BE2C-8705-4EDA-82FF-38F0B74CF7C5}" destId="{6B95890D-7D03-4941-8309-A0590FBC3BB5}" srcOrd="0" destOrd="0" parTransId="{8D898825-C629-44E3-8067-0673A0BC0503}" sibTransId="{010B6D13-73DB-4311-A9E8-2521D043420C}"/>
    <dgm:cxn modelId="{6CC9A8DC-A4A8-4E9E-9A67-BCFB28EC78BE}" srcId="{7F23BE2C-8705-4EDA-82FF-38F0B74CF7C5}" destId="{F8BD0B68-6AE4-46E1-8209-D2A62DD25C64}" srcOrd="2" destOrd="0" parTransId="{8C65AC43-6754-40B3-921B-26C2016F04B1}" sibTransId="{D6984F0F-681E-4709-9CD7-2489CCC08A24}"/>
    <dgm:cxn modelId="{44E58CDE-2F3F-4507-8AB1-97709810846B}" type="presParOf" srcId="{D00282BA-DE7C-4EA4-A4F2-852410CB18FA}" destId="{A54E5A1F-7502-4D00-A44A-A4EDBD7BA65F}" srcOrd="0" destOrd="0" presId="urn:microsoft.com/office/officeart/2005/8/layout/hList3"/>
    <dgm:cxn modelId="{4CDE2D3E-0AFE-48DA-8750-116311178931}" type="presParOf" srcId="{D00282BA-DE7C-4EA4-A4F2-852410CB18FA}" destId="{20D5CFE4-231C-4A10-BEA2-14BDE3468C66}" srcOrd="1" destOrd="0" presId="urn:microsoft.com/office/officeart/2005/8/layout/hList3"/>
    <dgm:cxn modelId="{5F1D1CF8-FCD2-4BDC-8833-8CC83BC599B2}" type="presParOf" srcId="{20D5CFE4-231C-4A10-BEA2-14BDE3468C66}" destId="{86B120A2-8C77-47E5-9760-4150C5D021AC}" srcOrd="0" destOrd="0" presId="urn:microsoft.com/office/officeart/2005/8/layout/hList3"/>
    <dgm:cxn modelId="{E9E25F19-8066-4471-8A32-09AF42E9D4BD}" type="presParOf" srcId="{20D5CFE4-231C-4A10-BEA2-14BDE3468C66}" destId="{B397B3AC-85CD-446C-A2AA-F194E85D7E44}" srcOrd="1" destOrd="0" presId="urn:microsoft.com/office/officeart/2005/8/layout/hList3"/>
    <dgm:cxn modelId="{CBC1BE98-0667-40F3-87C4-64CF5D41E1E5}" type="presParOf" srcId="{20D5CFE4-231C-4A10-BEA2-14BDE3468C66}" destId="{8831669E-DAF9-48B0-86AB-A5ED92CB8753}" srcOrd="2" destOrd="0" presId="urn:microsoft.com/office/officeart/2005/8/layout/hList3"/>
    <dgm:cxn modelId="{1A9C71A9-0182-498A-A73C-5FF70F6FF912}" type="presParOf" srcId="{20D5CFE4-231C-4A10-BEA2-14BDE3468C66}" destId="{D1B2DAF8-A8FC-4BAE-B063-F9B7AF9EFF08}" srcOrd="3" destOrd="0" presId="urn:microsoft.com/office/officeart/2005/8/layout/hList3"/>
    <dgm:cxn modelId="{97A97230-2335-42CA-AAB5-A7204B4A8C50}" type="presParOf" srcId="{D00282BA-DE7C-4EA4-A4F2-852410CB18FA}" destId="{52935897-E6D0-4650-907A-2D2B7AF1F9D4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47227-22AD-4A25-809B-819DD47B247D}">
      <dsp:nvSpPr>
        <dsp:cNvPr id="0" name=""/>
        <dsp:cNvSpPr/>
      </dsp:nvSpPr>
      <dsp:spPr>
        <a:xfrm>
          <a:off x="3203676" y="4188430"/>
          <a:ext cx="2313633" cy="10686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</a:rPr>
            <a:t>Одаренные дети</a:t>
          </a:r>
          <a:endParaRPr lang="ru-RU" sz="1600" b="1" kern="1200" dirty="0">
            <a:solidFill>
              <a:srgbClr val="FF0000"/>
            </a:solidFill>
          </a:endParaRPr>
        </a:p>
      </dsp:txBody>
      <dsp:txXfrm>
        <a:off x="3542500" y="4344936"/>
        <a:ext cx="1635985" cy="755680"/>
      </dsp:txXfrm>
    </dsp:sp>
    <dsp:sp modelId="{AC397381-88AD-4ED9-B340-534AA0639C5B}">
      <dsp:nvSpPr>
        <dsp:cNvPr id="0" name=""/>
        <dsp:cNvSpPr/>
      </dsp:nvSpPr>
      <dsp:spPr>
        <a:xfrm rot="10774499">
          <a:off x="914809" y="4588025"/>
          <a:ext cx="2163151" cy="30457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488D0-7A6F-43E8-AE8C-3E5CB09EA337}">
      <dsp:nvSpPr>
        <dsp:cNvPr id="0" name=""/>
        <dsp:cNvSpPr/>
      </dsp:nvSpPr>
      <dsp:spPr>
        <a:xfrm>
          <a:off x="105067" y="4449103"/>
          <a:ext cx="1619543" cy="59846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Оригинальность мышления. </a:t>
          </a:r>
          <a:endParaRPr lang="ru-RU" sz="1600" kern="1200" dirty="0"/>
        </a:p>
      </dsp:txBody>
      <dsp:txXfrm>
        <a:off x="122595" y="4466631"/>
        <a:ext cx="1584487" cy="563411"/>
      </dsp:txXfrm>
    </dsp:sp>
    <dsp:sp modelId="{52669A1A-6C52-4B70-A899-9DEB3FF02ABA}">
      <dsp:nvSpPr>
        <dsp:cNvPr id="0" name=""/>
        <dsp:cNvSpPr/>
      </dsp:nvSpPr>
      <dsp:spPr>
        <a:xfrm rot="11517699">
          <a:off x="745342" y="4064194"/>
          <a:ext cx="2450726" cy="30457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3DB200-03BC-4755-87AB-E239B8659E09}">
      <dsp:nvSpPr>
        <dsp:cNvPr id="0" name=""/>
        <dsp:cNvSpPr/>
      </dsp:nvSpPr>
      <dsp:spPr>
        <a:xfrm>
          <a:off x="-37821" y="3663284"/>
          <a:ext cx="1619543" cy="5984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Гибкость мышления. </a:t>
          </a:r>
          <a:endParaRPr lang="ru-RU" sz="1600" kern="1200" dirty="0"/>
        </a:p>
      </dsp:txBody>
      <dsp:txXfrm>
        <a:off x="-20293" y="3680812"/>
        <a:ext cx="1584487" cy="563411"/>
      </dsp:txXfrm>
    </dsp:sp>
    <dsp:sp modelId="{11CD82FA-179D-427B-A65B-EC148291D692}">
      <dsp:nvSpPr>
        <dsp:cNvPr id="0" name=""/>
        <dsp:cNvSpPr/>
      </dsp:nvSpPr>
      <dsp:spPr>
        <a:xfrm rot="12249954">
          <a:off x="796104" y="3579010"/>
          <a:ext cx="2709468" cy="30457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9F64E-E840-4C1A-ACA2-C5D27C04B456}">
      <dsp:nvSpPr>
        <dsp:cNvPr id="0" name=""/>
        <dsp:cNvSpPr/>
      </dsp:nvSpPr>
      <dsp:spPr>
        <a:xfrm>
          <a:off x="105056" y="2877464"/>
          <a:ext cx="1619543" cy="59846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Продуктивность. </a:t>
          </a:r>
          <a:endParaRPr lang="ru-RU" sz="1600" kern="1200" dirty="0"/>
        </a:p>
      </dsp:txBody>
      <dsp:txXfrm>
        <a:off x="122584" y="2894992"/>
        <a:ext cx="1584487" cy="563411"/>
      </dsp:txXfrm>
    </dsp:sp>
    <dsp:sp modelId="{01092537-C759-4EC6-9D64-3D9983540078}">
      <dsp:nvSpPr>
        <dsp:cNvPr id="0" name=""/>
        <dsp:cNvSpPr/>
      </dsp:nvSpPr>
      <dsp:spPr>
        <a:xfrm rot="13091052">
          <a:off x="1192021" y="3160397"/>
          <a:ext cx="2751096" cy="30457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446BD7-61DF-48BB-B8A9-31327103DA82}">
      <dsp:nvSpPr>
        <dsp:cNvPr id="0" name=""/>
        <dsp:cNvSpPr/>
      </dsp:nvSpPr>
      <dsp:spPr>
        <a:xfrm>
          <a:off x="676580" y="2047194"/>
          <a:ext cx="1619543" cy="83027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Способность к анализу и синтезу. </a:t>
          </a:r>
          <a:endParaRPr lang="ru-RU" sz="1600" kern="1200" dirty="0"/>
        </a:p>
      </dsp:txBody>
      <dsp:txXfrm>
        <a:off x="700898" y="2071512"/>
        <a:ext cx="1570907" cy="781642"/>
      </dsp:txXfrm>
    </dsp:sp>
    <dsp:sp modelId="{6E5BBB34-8879-46C5-905D-0AFFB8CE79F3}">
      <dsp:nvSpPr>
        <dsp:cNvPr id="0" name=""/>
        <dsp:cNvSpPr/>
      </dsp:nvSpPr>
      <dsp:spPr>
        <a:xfrm rot="14134217">
          <a:off x="1392723" y="2702214"/>
          <a:ext cx="3199941" cy="304577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DDFAF-8FD4-43FB-B0B0-B8252D1C1CF0}">
      <dsp:nvSpPr>
        <dsp:cNvPr id="0" name=""/>
        <dsp:cNvSpPr/>
      </dsp:nvSpPr>
      <dsp:spPr>
        <a:xfrm>
          <a:off x="890895" y="1377276"/>
          <a:ext cx="1619543" cy="59846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Классификация и категоризация. </a:t>
          </a:r>
          <a:endParaRPr lang="ru-RU" sz="1600" kern="1200" dirty="0"/>
        </a:p>
      </dsp:txBody>
      <dsp:txXfrm>
        <a:off x="908423" y="1394804"/>
        <a:ext cx="1584487" cy="563411"/>
      </dsp:txXfrm>
    </dsp:sp>
    <dsp:sp modelId="{AD697E2E-0D12-4340-99C3-E45735D27FD8}">
      <dsp:nvSpPr>
        <dsp:cNvPr id="0" name=""/>
        <dsp:cNvSpPr/>
      </dsp:nvSpPr>
      <dsp:spPr>
        <a:xfrm rot="14616554">
          <a:off x="1322488" y="2219606"/>
          <a:ext cx="3824025" cy="30457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B77505-E7FD-4345-ACA5-1D1E6EFB9EDC}">
      <dsp:nvSpPr>
        <dsp:cNvPr id="0" name=""/>
        <dsp:cNvSpPr/>
      </dsp:nvSpPr>
      <dsp:spPr>
        <a:xfrm>
          <a:off x="890883" y="448574"/>
          <a:ext cx="2126011" cy="8523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Высокая концентрация внимания. </a:t>
          </a:r>
          <a:endParaRPr lang="ru-RU" sz="1600" kern="1200" dirty="0"/>
        </a:p>
      </dsp:txBody>
      <dsp:txXfrm>
        <a:off x="915846" y="473537"/>
        <a:ext cx="2076085" cy="802375"/>
      </dsp:txXfrm>
    </dsp:sp>
    <dsp:sp modelId="{C65E6876-63F8-4F6B-91C7-EDBE4E3A9757}">
      <dsp:nvSpPr>
        <dsp:cNvPr id="0" name=""/>
        <dsp:cNvSpPr/>
      </dsp:nvSpPr>
      <dsp:spPr>
        <a:xfrm rot="15871461">
          <a:off x="2670412" y="2390680"/>
          <a:ext cx="2962247" cy="30457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E3CE5C-295D-4F47-9EA4-67ADE31A7109}">
      <dsp:nvSpPr>
        <dsp:cNvPr id="0" name=""/>
        <dsp:cNvSpPr/>
      </dsp:nvSpPr>
      <dsp:spPr>
        <a:xfrm>
          <a:off x="3176900" y="805784"/>
          <a:ext cx="1666605" cy="5256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Память. </a:t>
          </a:r>
          <a:endParaRPr lang="ru-RU" sz="1600" kern="1200" dirty="0"/>
        </a:p>
      </dsp:txBody>
      <dsp:txXfrm>
        <a:off x="3192295" y="821179"/>
        <a:ext cx="1635815" cy="494850"/>
      </dsp:txXfrm>
    </dsp:sp>
    <dsp:sp modelId="{F7E28AEE-DE35-4AE2-923E-E00CF7E93328}">
      <dsp:nvSpPr>
        <dsp:cNvPr id="0" name=""/>
        <dsp:cNvSpPr/>
      </dsp:nvSpPr>
      <dsp:spPr>
        <a:xfrm rot="17544447">
          <a:off x="3556187" y="2211586"/>
          <a:ext cx="3553867" cy="30457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F9279-56A2-4D46-BA95-2A9D022BBC09}">
      <dsp:nvSpPr>
        <dsp:cNvPr id="0" name=""/>
        <dsp:cNvSpPr/>
      </dsp:nvSpPr>
      <dsp:spPr>
        <a:xfrm>
          <a:off x="4891423" y="305688"/>
          <a:ext cx="2238096" cy="8308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Увлеченность содержанием задачи. </a:t>
          </a:r>
          <a:endParaRPr lang="ru-RU" sz="1600" kern="1200" dirty="0"/>
        </a:p>
      </dsp:txBody>
      <dsp:txXfrm>
        <a:off x="4915757" y="330022"/>
        <a:ext cx="2189428" cy="782166"/>
      </dsp:txXfrm>
    </dsp:sp>
    <dsp:sp modelId="{F196CA03-3A01-4605-B80E-FA2313A0DB7F}">
      <dsp:nvSpPr>
        <dsp:cNvPr id="0" name=""/>
        <dsp:cNvSpPr/>
      </dsp:nvSpPr>
      <dsp:spPr>
        <a:xfrm rot="18485033">
          <a:off x="4238662" y="2613120"/>
          <a:ext cx="3311430" cy="30457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10F4D3-A943-4E61-8FC5-461329C58B43}">
      <dsp:nvSpPr>
        <dsp:cNvPr id="0" name=""/>
        <dsp:cNvSpPr/>
      </dsp:nvSpPr>
      <dsp:spPr>
        <a:xfrm>
          <a:off x="6105875" y="1162947"/>
          <a:ext cx="1619543" cy="5984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Перфекционизм</a:t>
          </a:r>
          <a:r>
            <a:rPr lang="ru-RU" sz="1600" kern="1200" dirty="0" smtClean="0"/>
            <a:t> (т.е. совершенство) </a:t>
          </a:r>
          <a:endParaRPr lang="ru-RU" sz="1600" kern="1200" dirty="0"/>
        </a:p>
      </dsp:txBody>
      <dsp:txXfrm>
        <a:off x="6123403" y="1180475"/>
        <a:ext cx="1584487" cy="563411"/>
      </dsp:txXfrm>
    </dsp:sp>
    <dsp:sp modelId="{639EA386-E123-4E78-980D-A853CD656699}">
      <dsp:nvSpPr>
        <dsp:cNvPr id="0" name=""/>
        <dsp:cNvSpPr/>
      </dsp:nvSpPr>
      <dsp:spPr>
        <a:xfrm rot="19164639">
          <a:off x="4672101" y="2967444"/>
          <a:ext cx="3118796" cy="304577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6419C-5810-4276-B5E1-B01DC262946B}">
      <dsp:nvSpPr>
        <dsp:cNvPr id="0" name=""/>
        <dsp:cNvSpPr/>
      </dsp:nvSpPr>
      <dsp:spPr>
        <a:xfrm>
          <a:off x="6605923" y="1805903"/>
          <a:ext cx="1619543" cy="59846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Лидерство. </a:t>
          </a:r>
          <a:endParaRPr lang="ru-RU" sz="1600" kern="1200" dirty="0"/>
        </a:p>
      </dsp:txBody>
      <dsp:txXfrm>
        <a:off x="6623451" y="1823431"/>
        <a:ext cx="1584487" cy="563411"/>
      </dsp:txXfrm>
    </dsp:sp>
    <dsp:sp modelId="{5175EC2A-35F4-46E8-83FD-A02ACB042B14}">
      <dsp:nvSpPr>
        <dsp:cNvPr id="0" name=""/>
        <dsp:cNvSpPr/>
      </dsp:nvSpPr>
      <dsp:spPr>
        <a:xfrm rot="19778092">
          <a:off x="5028209" y="3405931"/>
          <a:ext cx="2639989" cy="30457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71574-4755-4D9B-9A83-5C1F93C30F95}">
      <dsp:nvSpPr>
        <dsp:cNvPr id="0" name=""/>
        <dsp:cNvSpPr/>
      </dsp:nvSpPr>
      <dsp:spPr>
        <a:xfrm>
          <a:off x="6391606" y="2591717"/>
          <a:ext cx="2191034" cy="59846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Соревновательность</a:t>
          </a:r>
          <a:r>
            <a:rPr lang="ru-RU" sz="1600" kern="1200" dirty="0" smtClean="0"/>
            <a:t>. </a:t>
          </a:r>
          <a:endParaRPr lang="ru-RU" sz="1600" kern="1200" dirty="0"/>
        </a:p>
      </dsp:txBody>
      <dsp:txXfrm>
        <a:off x="6409134" y="2609245"/>
        <a:ext cx="2155978" cy="563411"/>
      </dsp:txXfrm>
    </dsp:sp>
    <dsp:sp modelId="{60F86903-306E-490E-AE6B-80822BC4C530}">
      <dsp:nvSpPr>
        <dsp:cNvPr id="0" name=""/>
        <dsp:cNvSpPr/>
      </dsp:nvSpPr>
      <dsp:spPr>
        <a:xfrm rot="20490388">
          <a:off x="5367831" y="3832960"/>
          <a:ext cx="2395455" cy="30457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2BEBEF-6086-4FDC-9BF6-4F3CC905B136}">
      <dsp:nvSpPr>
        <dsp:cNvPr id="0" name=""/>
        <dsp:cNvSpPr/>
      </dsp:nvSpPr>
      <dsp:spPr>
        <a:xfrm>
          <a:off x="6891664" y="3306098"/>
          <a:ext cx="1619543" cy="5984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Широта интересов. </a:t>
          </a:r>
          <a:endParaRPr lang="ru-RU" sz="1600" kern="1200" dirty="0"/>
        </a:p>
      </dsp:txBody>
      <dsp:txXfrm>
        <a:off x="6909192" y="3323626"/>
        <a:ext cx="1584487" cy="563411"/>
      </dsp:txXfrm>
    </dsp:sp>
    <dsp:sp modelId="{2483BDB6-D4C4-4896-B4FC-5A6F29822027}">
      <dsp:nvSpPr>
        <dsp:cNvPr id="0" name=""/>
        <dsp:cNvSpPr/>
      </dsp:nvSpPr>
      <dsp:spPr>
        <a:xfrm rot="21178320">
          <a:off x="5588840" y="4292764"/>
          <a:ext cx="2048861" cy="30457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FF8B9-FE30-4F58-9470-EE14ECB5234D}">
      <dsp:nvSpPr>
        <dsp:cNvPr id="0" name=""/>
        <dsp:cNvSpPr/>
      </dsp:nvSpPr>
      <dsp:spPr>
        <a:xfrm>
          <a:off x="6820232" y="4020476"/>
          <a:ext cx="1619543" cy="59846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Юмор. </a:t>
          </a:r>
          <a:endParaRPr lang="ru-RU" sz="1600" kern="1200" dirty="0"/>
        </a:p>
      </dsp:txBody>
      <dsp:txXfrm>
        <a:off x="6837760" y="4038004"/>
        <a:ext cx="1584487" cy="5634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D29D43-04A3-4997-851F-F2C9C4E28F4F}">
      <dsp:nvSpPr>
        <dsp:cNvPr id="0" name=""/>
        <dsp:cNvSpPr/>
      </dsp:nvSpPr>
      <dsp:spPr>
        <a:xfrm>
          <a:off x="0" y="0"/>
          <a:ext cx="5445718" cy="848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Проведение медиа—уроков. </a:t>
          </a:r>
          <a:endParaRPr lang="ru-RU" sz="2000" b="1" kern="1200" dirty="0"/>
        </a:p>
      </dsp:txBody>
      <dsp:txXfrm>
        <a:off x="24857" y="24857"/>
        <a:ext cx="4430632" cy="798965"/>
      </dsp:txXfrm>
    </dsp:sp>
    <dsp:sp modelId="{B02DA645-5B27-4D08-B9AC-5020D4F4D8D6}">
      <dsp:nvSpPr>
        <dsp:cNvPr id="0" name=""/>
        <dsp:cNvSpPr/>
      </dsp:nvSpPr>
      <dsp:spPr>
        <a:xfrm>
          <a:off x="406660" y="966551"/>
          <a:ext cx="5445718" cy="848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Организация дистанционного обучения</a:t>
          </a:r>
          <a:endParaRPr lang="ru-RU" sz="2000" b="1" kern="1200" dirty="0"/>
        </a:p>
      </dsp:txBody>
      <dsp:txXfrm>
        <a:off x="431517" y="991408"/>
        <a:ext cx="4437702" cy="798965"/>
      </dsp:txXfrm>
    </dsp:sp>
    <dsp:sp modelId="{AFDA43C6-7735-452D-989E-D6B18623F7DA}">
      <dsp:nvSpPr>
        <dsp:cNvPr id="0" name=""/>
        <dsp:cNvSpPr/>
      </dsp:nvSpPr>
      <dsp:spPr>
        <a:xfrm>
          <a:off x="624709" y="1933102"/>
          <a:ext cx="5822943" cy="848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kern="1200" dirty="0" smtClean="0"/>
            <a:t>Создание сети специализированных сайтов и порталов, рассказывающих о научных исследованиях, методологии организации и проведения самостоятельного и группового научного исследования</a:t>
          </a:r>
          <a:endParaRPr lang="ru-RU" sz="1400" b="1" u="none" kern="1200" dirty="0"/>
        </a:p>
      </dsp:txBody>
      <dsp:txXfrm>
        <a:off x="649566" y="1957959"/>
        <a:ext cx="4748545" cy="798965"/>
      </dsp:txXfrm>
    </dsp:sp>
    <dsp:sp modelId="{AC76B369-35B0-418D-810D-E23FA2582881}">
      <dsp:nvSpPr>
        <dsp:cNvPr id="0" name=""/>
        <dsp:cNvSpPr/>
      </dsp:nvSpPr>
      <dsp:spPr>
        <a:xfrm>
          <a:off x="1219982" y="2899653"/>
          <a:ext cx="5445718" cy="848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Организация и проведение интернет—олимпиад по предметам. </a:t>
          </a:r>
          <a:endParaRPr lang="ru-RU" sz="2000" b="1" kern="1200" dirty="0"/>
        </a:p>
      </dsp:txBody>
      <dsp:txXfrm>
        <a:off x="1244839" y="2924510"/>
        <a:ext cx="4437702" cy="798965"/>
      </dsp:txXfrm>
    </dsp:sp>
    <dsp:sp modelId="{E1D4920C-5370-4F39-95FF-06986F3B82CA}">
      <dsp:nvSpPr>
        <dsp:cNvPr id="0" name=""/>
        <dsp:cNvSpPr/>
      </dsp:nvSpPr>
      <dsp:spPr>
        <a:xfrm>
          <a:off x="1626643" y="3866204"/>
          <a:ext cx="5445718" cy="848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Проведение интернет—тестирования.</a:t>
          </a:r>
          <a:r>
            <a:rPr lang="ru-RU" sz="2000" b="1" u="sng" kern="1200" dirty="0" smtClean="0"/>
            <a:t> </a:t>
          </a:r>
          <a:endParaRPr lang="ru-RU" sz="2000" b="1" kern="1200" dirty="0"/>
        </a:p>
      </dsp:txBody>
      <dsp:txXfrm>
        <a:off x="1651500" y="3891061"/>
        <a:ext cx="4437702" cy="798965"/>
      </dsp:txXfrm>
    </dsp:sp>
    <dsp:sp modelId="{143EC2BC-0ADE-48FB-A55D-56855DAA1A76}">
      <dsp:nvSpPr>
        <dsp:cNvPr id="0" name=""/>
        <dsp:cNvSpPr/>
      </dsp:nvSpPr>
      <dsp:spPr>
        <a:xfrm>
          <a:off x="4894077" y="620007"/>
          <a:ext cx="551641" cy="5516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018196" y="620007"/>
        <a:ext cx="303403" cy="415110"/>
      </dsp:txXfrm>
    </dsp:sp>
    <dsp:sp modelId="{53650114-3324-4549-9F87-DFC11339C74A}">
      <dsp:nvSpPr>
        <dsp:cNvPr id="0" name=""/>
        <dsp:cNvSpPr/>
      </dsp:nvSpPr>
      <dsp:spPr>
        <a:xfrm>
          <a:off x="5300738" y="1586558"/>
          <a:ext cx="551641" cy="5516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424857" y="1586558"/>
        <a:ext cx="303403" cy="415110"/>
      </dsp:txXfrm>
    </dsp:sp>
    <dsp:sp modelId="{F839E019-70B4-458B-9DC7-BFC14D75D47A}">
      <dsp:nvSpPr>
        <dsp:cNvPr id="0" name=""/>
        <dsp:cNvSpPr/>
      </dsp:nvSpPr>
      <dsp:spPr>
        <a:xfrm>
          <a:off x="5707398" y="2538965"/>
          <a:ext cx="551641" cy="5516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831517" y="2538965"/>
        <a:ext cx="303403" cy="415110"/>
      </dsp:txXfrm>
    </dsp:sp>
    <dsp:sp modelId="{6467D141-C0C3-41D9-A2D3-94B2D387802E}">
      <dsp:nvSpPr>
        <dsp:cNvPr id="0" name=""/>
        <dsp:cNvSpPr/>
      </dsp:nvSpPr>
      <dsp:spPr>
        <a:xfrm>
          <a:off x="6114059" y="3514946"/>
          <a:ext cx="551641" cy="5516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6238178" y="3514946"/>
        <a:ext cx="303403" cy="4151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A6629-0BB1-434E-AF7C-596555813225}">
      <dsp:nvSpPr>
        <dsp:cNvPr id="0" name=""/>
        <dsp:cNvSpPr/>
      </dsp:nvSpPr>
      <dsp:spPr>
        <a:xfrm rot="5400000">
          <a:off x="-236770" y="408394"/>
          <a:ext cx="729712" cy="5107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-127313" y="554336"/>
        <a:ext cx="510798" cy="218914"/>
      </dsp:txXfrm>
    </dsp:sp>
    <dsp:sp modelId="{06104A9B-A070-4EBB-9AF2-B0088DC1DC7C}">
      <dsp:nvSpPr>
        <dsp:cNvPr id="0" name=""/>
        <dsp:cNvSpPr/>
      </dsp:nvSpPr>
      <dsp:spPr>
        <a:xfrm rot="5400000">
          <a:off x="3452249" y="-3452249"/>
          <a:ext cx="1066383" cy="79708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kern="1200" dirty="0" smtClean="0"/>
            <a:t>Долина Проектной технологии</a:t>
          </a:r>
          <a:endParaRPr lang="ru-RU" sz="3600" kern="1200" dirty="0"/>
        </a:p>
      </dsp:txBody>
      <dsp:txXfrm rot="-5400000">
        <a:off x="0" y="52057"/>
        <a:ext cx="7918825" cy="962269"/>
      </dsp:txXfrm>
    </dsp:sp>
    <dsp:sp modelId="{314749D7-2BD4-4235-9003-E4337BE5BAD0}">
      <dsp:nvSpPr>
        <dsp:cNvPr id="0" name=""/>
        <dsp:cNvSpPr/>
      </dsp:nvSpPr>
      <dsp:spPr>
        <a:xfrm rot="5400000">
          <a:off x="-236770" y="1499852"/>
          <a:ext cx="729712" cy="5107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-127313" y="1645794"/>
        <a:ext cx="510798" cy="218914"/>
      </dsp:txXfrm>
    </dsp:sp>
    <dsp:sp modelId="{D37340B3-EAD8-4458-B5EC-CEBF5E5CAE83}">
      <dsp:nvSpPr>
        <dsp:cNvPr id="0" name=""/>
        <dsp:cNvSpPr/>
      </dsp:nvSpPr>
      <dsp:spPr>
        <a:xfrm rot="5400000">
          <a:off x="3380444" y="-2623618"/>
          <a:ext cx="1298925" cy="79708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i="0" kern="1200" dirty="0">
            <a:latin typeface="+mj-lt"/>
            <a:cs typeface="Times New Roman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kern="1200" dirty="0" smtClean="0"/>
            <a:t>Долина Технологии сотрудничества</a:t>
          </a:r>
          <a:endParaRPr lang="ru-RU" sz="3600" kern="1200" dirty="0"/>
        </a:p>
      </dsp:txBody>
      <dsp:txXfrm rot="-5400000">
        <a:off x="44466" y="775768"/>
        <a:ext cx="7907474" cy="1172109"/>
      </dsp:txXfrm>
    </dsp:sp>
    <dsp:sp modelId="{C0C61823-58A0-4183-9B5B-334CD1E2E482}">
      <dsp:nvSpPr>
        <dsp:cNvPr id="0" name=""/>
        <dsp:cNvSpPr/>
      </dsp:nvSpPr>
      <dsp:spPr>
        <a:xfrm rot="5400000">
          <a:off x="-236770" y="2578236"/>
          <a:ext cx="729712" cy="5107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-5400000">
        <a:off x="-127313" y="2724178"/>
        <a:ext cx="510798" cy="218914"/>
      </dsp:txXfrm>
    </dsp:sp>
    <dsp:sp modelId="{9B6776B4-D8BA-4BF0-AE81-6B0BA92A5038}">
      <dsp:nvSpPr>
        <dsp:cNvPr id="0" name=""/>
        <dsp:cNvSpPr/>
      </dsp:nvSpPr>
      <dsp:spPr>
        <a:xfrm rot="5400000">
          <a:off x="3447042" y="-1434817"/>
          <a:ext cx="1040234" cy="7934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i="1" kern="1200" dirty="0" smtClean="0"/>
            <a:t>           </a:t>
          </a:r>
          <a:endParaRPr lang="ru-RU" sz="2400" b="1" i="0" kern="1200" dirty="0"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kern="1200" dirty="0" smtClean="0"/>
            <a:t>Долина</a:t>
          </a:r>
          <a:r>
            <a:rPr lang="ru-RU" sz="3600" kern="1200" dirty="0" smtClean="0"/>
            <a:t> </a:t>
          </a:r>
          <a:r>
            <a:rPr lang="ru-RU" sz="3600" b="1" kern="1200" dirty="0" err="1" smtClean="0"/>
            <a:t>Межпредметных</a:t>
          </a:r>
          <a:r>
            <a:rPr lang="ru-RU" sz="3600" b="1" kern="1200" dirty="0" smtClean="0"/>
            <a:t> связей</a:t>
          </a:r>
          <a:endParaRPr lang="ru-RU" sz="3600" kern="1200" dirty="0"/>
        </a:p>
      </dsp:txBody>
      <dsp:txXfrm rot="-5400000">
        <a:off x="-1" y="2063006"/>
        <a:ext cx="7883540" cy="938674"/>
      </dsp:txXfrm>
    </dsp:sp>
    <dsp:sp modelId="{639CE65A-C616-465A-89F1-430DD8891D72}">
      <dsp:nvSpPr>
        <dsp:cNvPr id="0" name=""/>
        <dsp:cNvSpPr/>
      </dsp:nvSpPr>
      <dsp:spPr>
        <a:xfrm rot="5400000">
          <a:off x="-236770" y="3581417"/>
          <a:ext cx="729712" cy="5107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-127313" y="3727359"/>
        <a:ext cx="510798" cy="218914"/>
      </dsp:txXfrm>
    </dsp:sp>
    <dsp:sp modelId="{A03E3B5B-2319-4A4C-8E11-0FA01D4770CE}">
      <dsp:nvSpPr>
        <dsp:cNvPr id="0" name=""/>
        <dsp:cNvSpPr/>
      </dsp:nvSpPr>
      <dsp:spPr>
        <a:xfrm rot="5400000">
          <a:off x="3540037" y="-258042"/>
          <a:ext cx="1148520" cy="7934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i="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kern="1200" dirty="0" smtClean="0"/>
            <a:t>Долина Игровой технологии</a:t>
          </a:r>
          <a:endParaRPr lang="ru-RU" sz="3600" kern="1200" dirty="0"/>
        </a:p>
      </dsp:txBody>
      <dsp:txXfrm rot="-5400000">
        <a:off x="147137" y="3190924"/>
        <a:ext cx="7878254" cy="10363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E5A1F-7502-4D00-A44A-A4EDBD7BA65F}">
      <dsp:nvSpPr>
        <dsp:cNvPr id="0" name=""/>
        <dsp:cNvSpPr/>
      </dsp:nvSpPr>
      <dsp:spPr>
        <a:xfrm>
          <a:off x="0" y="0"/>
          <a:ext cx="7996082" cy="1824956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chemeClr val="tx2"/>
            </a:solidFill>
          </a:endParaRPr>
        </a:p>
      </dsp:txBody>
      <dsp:txXfrm>
        <a:off x="0" y="0"/>
        <a:ext cx="7996082" cy="1824956"/>
      </dsp:txXfrm>
    </dsp:sp>
    <dsp:sp modelId="{86B120A2-8C77-47E5-9760-4150C5D021AC}">
      <dsp:nvSpPr>
        <dsp:cNvPr id="0" name=""/>
        <dsp:cNvSpPr/>
      </dsp:nvSpPr>
      <dsp:spPr>
        <a:xfrm>
          <a:off x="1032" y="1882902"/>
          <a:ext cx="1931229" cy="3716516"/>
        </a:xfrm>
        <a:prstGeom prst="foldedCorner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032" y="1882902"/>
        <a:ext cx="1931229" cy="3394638"/>
      </dsp:txXfrm>
    </dsp:sp>
    <dsp:sp modelId="{B397B3AC-85CD-446C-A2AA-F194E85D7E44}">
      <dsp:nvSpPr>
        <dsp:cNvPr id="0" name=""/>
        <dsp:cNvSpPr/>
      </dsp:nvSpPr>
      <dsp:spPr>
        <a:xfrm>
          <a:off x="1999973" y="1882902"/>
          <a:ext cx="1879311" cy="3716516"/>
        </a:xfrm>
        <a:prstGeom prst="foldedCorner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latin typeface="Arial" charset="0"/>
          </a:endParaRPr>
        </a:p>
      </dsp:txBody>
      <dsp:txXfrm>
        <a:off x="1999973" y="1882902"/>
        <a:ext cx="1879311" cy="3403291"/>
      </dsp:txXfrm>
    </dsp:sp>
    <dsp:sp modelId="{8831669E-DAF9-48B0-86AB-A5ED92CB8753}">
      <dsp:nvSpPr>
        <dsp:cNvPr id="0" name=""/>
        <dsp:cNvSpPr/>
      </dsp:nvSpPr>
      <dsp:spPr>
        <a:xfrm>
          <a:off x="3852714" y="1933547"/>
          <a:ext cx="2221707" cy="3571689"/>
        </a:xfrm>
        <a:prstGeom prst="foldedCorner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latin typeface="Arial" charset="0"/>
          </a:endParaRPr>
        </a:p>
      </dsp:txBody>
      <dsp:txXfrm>
        <a:off x="3852714" y="1933547"/>
        <a:ext cx="2221707" cy="3201397"/>
      </dsp:txXfrm>
    </dsp:sp>
    <dsp:sp modelId="{D1B2DAF8-A8FC-4BAE-B063-F9B7AF9EFF08}">
      <dsp:nvSpPr>
        <dsp:cNvPr id="0" name=""/>
        <dsp:cNvSpPr/>
      </dsp:nvSpPr>
      <dsp:spPr>
        <a:xfrm>
          <a:off x="6034205" y="1882902"/>
          <a:ext cx="1961767" cy="3426862"/>
        </a:xfrm>
        <a:prstGeom prst="foldedCorner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latin typeface="Arial" charset="0"/>
          </a:endParaRPr>
        </a:p>
      </dsp:txBody>
      <dsp:txXfrm>
        <a:off x="6034205" y="1882902"/>
        <a:ext cx="1961767" cy="3099894"/>
      </dsp:txXfrm>
    </dsp:sp>
    <dsp:sp modelId="{52935897-E6D0-4650-907A-2D2B7AF1F9D4}">
      <dsp:nvSpPr>
        <dsp:cNvPr id="0" name=""/>
        <dsp:cNvSpPr/>
      </dsp:nvSpPr>
      <dsp:spPr>
        <a:xfrm>
          <a:off x="0" y="5657364"/>
          <a:ext cx="7996082" cy="42582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A1A29-731B-4AC5-8BB0-86BF091A2E78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59D1F-88B7-4632-98AA-C43D48ED9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9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сохранение и развитие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оптимальной сети </a:t>
            </a:r>
          </a:p>
          <a:p>
            <a:pPr algn="just" eaLnBrk="1" hangingPunct="1">
              <a:spcBef>
                <a:spcPct val="0"/>
              </a:spcBef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дошкольных образовательных организаций, различных видов дошкольных образовательных организаций;</a:t>
            </a:r>
            <a:endParaRPr lang="ru-RU" smtClean="0"/>
          </a:p>
          <a:p>
            <a:pPr algn="just" eaLnBrk="1" hangingPunct="1">
              <a:spcBef>
                <a:spcPct val="0"/>
              </a:spcBef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развитие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эффективных форм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предшкольного образования;</a:t>
            </a:r>
            <a:endParaRPr lang="ru-RU" smtClean="0"/>
          </a:p>
          <a:p>
            <a:pPr algn="just" eaLnBrk="1" hangingPunct="1">
              <a:spcBef>
                <a:spcPct val="0"/>
              </a:spcBef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проведение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экспериментальной работы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по апробации новых форм, методов дошкольного образования;</a:t>
            </a:r>
            <a:endParaRPr lang="ru-RU" smtClean="0"/>
          </a:p>
          <a:p>
            <a:pPr algn="just" eaLnBrk="1" hangingPunct="1">
              <a:spcBef>
                <a:spcPct val="0"/>
              </a:spcBef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обеспечение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преемственности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 дошкольного и начального общего образования, интеграция дошкольных образовательных учреждений с образовательным учреждениями общего и дополнительного образования;</a:t>
            </a:r>
            <a:endParaRPr lang="ru-RU" smtClean="0"/>
          </a:p>
          <a:p>
            <a:pPr algn="just" eaLnBrk="1" hangingPunct="1">
              <a:spcBef>
                <a:spcPct val="0"/>
              </a:spcBef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внедрение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новых образовательных технологий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, развитие разнообразных форм оздоровительной работы в дошкольных образовательных учреждениях различных видах;</a:t>
            </a:r>
            <a:endParaRPr lang="ru-RU" smtClean="0"/>
          </a:p>
          <a:p>
            <a:pPr algn="just" eaLnBrk="1" hangingPunct="1">
              <a:spcBef>
                <a:spcPct val="0"/>
              </a:spcBef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обеспечение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социальной защиты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и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социальных гарантий  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малообеспеченным, неполным семьям.</a:t>
            </a:r>
            <a:endParaRPr lang="ru-RU" smtClean="0"/>
          </a:p>
          <a:p>
            <a:pPr eaLnBrk="1" hangingPunct="1">
              <a:spcBef>
                <a:spcPct val="0"/>
              </a:spcBef>
              <a:tabLst>
                <a:tab pos="457200" algn="l"/>
              </a:tabLst>
            </a:pPr>
            <a:endParaRPr 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CA31B3-7D01-45A5-9B84-0229E9BDD31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43173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сохранение и развитие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оптимальной сети </a:t>
            </a:r>
          </a:p>
          <a:p>
            <a:pPr algn="just" eaLnBrk="1" hangingPunct="1"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дошкольных образовательных организаций, различных видов дошкольных образовательных организаций;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развитие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эффективных форм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предшкольного образования;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проведение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экспериментальной работы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по апробации новых форм, методов дошкольного образования;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обеспечение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преемственности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 дошкольного и начального общего образования, интеграция дошкольных образовательных учреждений с образовательным учреждениями общего и дополнительного образования;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внедрение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новых образовательных технологий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, развитие разнообразных форм оздоровительной работы в дошкольных образовательных учреждениях различных видах;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обеспечение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социальной защиты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и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социальных гарантий  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малообеспеченным, неполным семьям.</a:t>
            </a:r>
            <a:endParaRPr lang="ru-RU" smtClean="0"/>
          </a:p>
          <a:p>
            <a:pPr eaLnBrk="1" hangingPunct="1">
              <a:tabLst>
                <a:tab pos="457200" algn="l"/>
              </a:tabLst>
            </a:pPr>
            <a:endParaRPr lang="ru-RU" smtClean="0"/>
          </a:p>
        </p:txBody>
      </p:sp>
      <p:sp>
        <p:nvSpPr>
          <p:cNvPr id="52228" name="Номер слайда 3"/>
          <p:cNvSpPr txBox="1">
            <a:spLocks noGrp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87" tIns="45944" rIns="91887" bIns="45944" anchor="b"/>
          <a:lstStyle>
            <a:lvl1pPr defTabSz="9191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75742A3-B9E0-48F1-9EBD-1F8625D307A5}" type="slidenum">
              <a:rPr lang="ru-RU" sz="1200"/>
              <a:pPr algn="r" eaLnBrk="1" hangingPunct="1"/>
              <a:t>18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418998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сохранение и развитие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оптимальной сети </a:t>
            </a:r>
          </a:p>
          <a:p>
            <a:pPr algn="just" eaLnBrk="1" hangingPunct="1"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дошкольных образовательных организаций, различных видов дошкольных образовательных организаций;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развитие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эффективных форм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предшкольного образования;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проведение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экспериментальной работы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по апробации новых форм, методов дошкольного образования;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обеспечение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преемственности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 дошкольного и начального общего образования, интеграция дошкольных образовательных учреждений с образовательным учреждениями общего и дополнительного образования;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внедрение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новых образовательных технологий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, развитие разнообразных форм оздоровительной работы в дошкольных образовательных учреждениях различных видах;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обеспечение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социальной защиты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и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социальных гарантий  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малообеспеченным, неполным семьям.</a:t>
            </a:r>
            <a:endParaRPr lang="ru-RU" smtClean="0"/>
          </a:p>
          <a:p>
            <a:pPr eaLnBrk="1" hangingPunct="1">
              <a:tabLst>
                <a:tab pos="457200" algn="l"/>
              </a:tabLst>
            </a:pPr>
            <a:endParaRPr lang="ru-RU" smtClean="0"/>
          </a:p>
        </p:txBody>
      </p:sp>
      <p:sp>
        <p:nvSpPr>
          <p:cNvPr id="53252" name="Номер слайда 3"/>
          <p:cNvSpPr txBox="1">
            <a:spLocks noGrp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87" tIns="45944" rIns="91887" bIns="45944" anchor="b"/>
          <a:lstStyle>
            <a:lvl1pPr defTabSz="9191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88FE7D9-8360-4474-90EB-6C15F7D3FA8F}" type="slidenum">
              <a:rPr lang="ru-RU" sz="1200"/>
              <a:pPr algn="r" eaLnBrk="1" hangingPunct="1"/>
              <a:t>19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420492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сохранение и развитие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оптимальной сети </a:t>
            </a:r>
          </a:p>
          <a:p>
            <a:pPr algn="just" eaLnBrk="1" hangingPunct="1"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дошкольных образовательных организаций, различных видов дошкольных образовательных организаций;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развитие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эффективных форм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предшкольного образования;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проведение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экспериментальной работы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по апробации новых форм, методов дошкольного образования;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обеспечение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преемственности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 дошкольного и начального общего образования, интеграция дошкольных образовательных учреждений с образовательным учреждениями общего и дополнительного образования;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внедрение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новых образовательных технологий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, развитие разнообразных форм оздоровительной работы в дошкольных образовательных учреждениях различных видах;</a:t>
            </a:r>
            <a:endParaRPr lang="ru-RU" smtClean="0"/>
          </a:p>
          <a:p>
            <a:pPr algn="just" eaLnBrk="1" hangingPunct="1">
              <a:buFontTx/>
              <a:buChar char="•"/>
              <a:tabLst>
                <a:tab pos="457200" algn="l"/>
              </a:tabLst>
            </a:pP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обеспечение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социальной защиты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и </a:t>
            </a:r>
            <a:r>
              <a:rPr lang="ru-RU" b="1" i="1" smtClean="0">
                <a:solidFill>
                  <a:srgbClr val="000000"/>
                </a:solidFill>
                <a:cs typeface="Times New Roman" pitchFamily="18" charset="0"/>
              </a:rPr>
              <a:t>социальных гарантий   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малообеспеченным, неполным семьям.</a:t>
            </a:r>
            <a:endParaRPr lang="ru-RU" smtClean="0"/>
          </a:p>
          <a:p>
            <a:pPr eaLnBrk="1" hangingPunct="1">
              <a:tabLst>
                <a:tab pos="457200" algn="l"/>
              </a:tabLst>
            </a:pPr>
            <a:endParaRPr lang="ru-RU" smtClean="0"/>
          </a:p>
        </p:txBody>
      </p:sp>
      <p:sp>
        <p:nvSpPr>
          <p:cNvPr id="54276" name="Номер слайда 3"/>
          <p:cNvSpPr txBox="1">
            <a:spLocks noGrp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87" tIns="45944" rIns="91887" bIns="45944" anchor="b"/>
          <a:lstStyle>
            <a:lvl1pPr defTabSz="9191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DE0C322-9DB5-4379-A93D-AF4A8DC38451}" type="slidenum">
              <a:rPr lang="ru-RU" sz="1200"/>
              <a:pPr algn="r" eaLnBrk="1" hangingPunct="1"/>
              <a:t>20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973256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59D1F-88B7-4632-98AA-C43D48ED9F2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569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F34CD-8B11-4125-AA8B-EAD9153C538D}" type="slidenum">
              <a:rPr lang="ru-RU" smtClean="0"/>
              <a:pPr/>
              <a:t>41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4665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buClrTx/>
              <a:buFontTx/>
              <a:buNone/>
            </a:pPr>
            <a:fld id="{D1EBF6F7-3AEA-4D10-A459-D010E97D6FA7}" type="slidenum">
              <a:rPr lang="en-GB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47</a:t>
            </a:fld>
            <a:endParaRPr lang="en-GB" sz="1200">
              <a:latin typeface="Calibri" panose="020F0502020204030204" pitchFamily="34" charset="0"/>
            </a:endParaRPr>
          </a:p>
        </p:txBody>
      </p:sp>
      <p:sp>
        <p:nvSpPr>
          <p:cNvPr id="2253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143000"/>
            <a:ext cx="4111625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7988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100"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15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354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buClrTx/>
              <a:buFontTx/>
              <a:buNone/>
            </a:pPr>
            <a:fld id="{1AFC2524-E863-44C6-AD10-81D3B372D7EE}" type="slidenum">
              <a:rPr lang="en-GB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49</a:t>
            </a:fld>
            <a:endParaRPr lang="en-GB" sz="1200">
              <a:latin typeface="Calibri" panose="020F0502020204030204" pitchFamily="34" charset="0"/>
            </a:endParaRPr>
          </a:p>
        </p:txBody>
      </p:sp>
      <p:sp>
        <p:nvSpPr>
          <p:cNvPr id="2560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143000"/>
            <a:ext cx="4111625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7988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100"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3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C507-C302-44FC-BE9E-7085343F404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1D22-8AE1-40B3-B666-B4909F29A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310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C507-C302-44FC-BE9E-7085343F404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1D22-8AE1-40B3-B666-B4909F29A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2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C507-C302-44FC-BE9E-7085343F404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1D22-8AE1-40B3-B666-B4909F29A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891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DFA8E-653A-45CE-B023-1879847D4E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4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434DCE2-DAEE-461E-A256-708D0DE5BE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295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C507-C302-44FC-BE9E-7085343F404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1D22-8AE1-40B3-B666-B4909F29A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08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C507-C302-44FC-BE9E-7085343F404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1D22-8AE1-40B3-B666-B4909F29A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49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C507-C302-44FC-BE9E-7085343F404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1D22-8AE1-40B3-B666-B4909F29A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3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C507-C302-44FC-BE9E-7085343F404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1D22-8AE1-40B3-B666-B4909F29A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2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C507-C302-44FC-BE9E-7085343F404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1D22-8AE1-40B3-B666-B4909F29A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79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C507-C302-44FC-BE9E-7085343F404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1D22-8AE1-40B3-B666-B4909F29A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579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C507-C302-44FC-BE9E-7085343F404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1D22-8AE1-40B3-B666-B4909F29A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379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C507-C302-44FC-BE9E-7085343F404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1D22-8AE1-40B3-B666-B4909F29A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43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0C507-C302-44FC-BE9E-7085343F4049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F1D22-8AE1-40B3-B666-B4909F29A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97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sichologvsadu.ru/rabota-psichologa-s-pedagogami/treningi-dlya-pedagogov/65-seminar-praktikum-dlya-vospitatelej-puteshestvie-v-stranu-odarennykh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3.jpe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3.jpe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3.jpe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24.jpeg"/><Relationship Id="rId10" Type="http://schemas.openxmlformats.org/officeDocument/2006/relationships/image" Target="../media/image59.jpeg"/><Relationship Id="rId4" Type="http://schemas.openxmlformats.org/officeDocument/2006/relationships/image" Target="../media/image18.png"/><Relationship Id="rId9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3.jpeg"/><Relationship Id="rId7" Type="http://schemas.openxmlformats.org/officeDocument/2006/relationships/image" Target="../media/image14.png"/><Relationship Id="rId12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59.jpeg"/><Relationship Id="rId5" Type="http://schemas.openxmlformats.org/officeDocument/2006/relationships/image" Target="../media/image24.jpeg"/><Relationship Id="rId10" Type="http://schemas.openxmlformats.org/officeDocument/2006/relationships/image" Target="../media/image63.png"/><Relationship Id="rId4" Type="http://schemas.openxmlformats.org/officeDocument/2006/relationships/image" Target="../media/image18.png"/><Relationship Id="rId9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65.jpeg"/><Relationship Id="rId3" Type="http://schemas.openxmlformats.org/officeDocument/2006/relationships/image" Target="../media/image23.jpeg"/><Relationship Id="rId7" Type="http://schemas.openxmlformats.org/officeDocument/2006/relationships/image" Target="../media/image14.png"/><Relationship Id="rId12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59.jpeg"/><Relationship Id="rId5" Type="http://schemas.openxmlformats.org/officeDocument/2006/relationships/image" Target="../media/image24.jpeg"/><Relationship Id="rId10" Type="http://schemas.openxmlformats.org/officeDocument/2006/relationships/image" Target="../media/image63.png"/><Relationship Id="rId4" Type="http://schemas.openxmlformats.org/officeDocument/2006/relationships/image" Target="../media/image18.png"/><Relationship Id="rId9" Type="http://schemas.openxmlformats.org/officeDocument/2006/relationships/image" Target="../media/image43.jpeg"/><Relationship Id="rId14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65.jpeg"/><Relationship Id="rId3" Type="http://schemas.openxmlformats.org/officeDocument/2006/relationships/image" Target="../media/image23.jpeg"/><Relationship Id="rId7" Type="http://schemas.openxmlformats.org/officeDocument/2006/relationships/image" Target="../media/image14.png"/><Relationship Id="rId12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9.jpeg"/><Relationship Id="rId5" Type="http://schemas.openxmlformats.org/officeDocument/2006/relationships/image" Target="../media/image32.jpeg"/><Relationship Id="rId15" Type="http://schemas.openxmlformats.org/officeDocument/2006/relationships/image" Target="../media/image68.jpeg"/><Relationship Id="rId10" Type="http://schemas.openxmlformats.org/officeDocument/2006/relationships/image" Target="../media/image63.png"/><Relationship Id="rId4" Type="http://schemas.openxmlformats.org/officeDocument/2006/relationships/image" Target="../media/image24.jpeg"/><Relationship Id="rId9" Type="http://schemas.openxmlformats.org/officeDocument/2006/relationships/image" Target="../media/image43.jpeg"/><Relationship Id="rId1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openeducationeuropa.eu/sites/default/files/news/Innovating_Pedagogy_2014.pdf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65.jpeg"/><Relationship Id="rId3" Type="http://schemas.openxmlformats.org/officeDocument/2006/relationships/image" Target="../media/image23.jpeg"/><Relationship Id="rId7" Type="http://schemas.openxmlformats.org/officeDocument/2006/relationships/image" Target="../media/image14.png"/><Relationship Id="rId12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9.jpeg"/><Relationship Id="rId5" Type="http://schemas.openxmlformats.org/officeDocument/2006/relationships/image" Target="../media/image32.jpeg"/><Relationship Id="rId15" Type="http://schemas.openxmlformats.org/officeDocument/2006/relationships/image" Target="../media/image68.jpeg"/><Relationship Id="rId10" Type="http://schemas.openxmlformats.org/officeDocument/2006/relationships/image" Target="../media/image63.png"/><Relationship Id="rId4" Type="http://schemas.openxmlformats.org/officeDocument/2006/relationships/image" Target="../media/image24.jpeg"/><Relationship Id="rId9" Type="http://schemas.openxmlformats.org/officeDocument/2006/relationships/image" Target="../media/image43.jpeg"/><Relationship Id="rId14" Type="http://schemas.openxmlformats.org/officeDocument/2006/relationships/image" Target="../media/image66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10" Type="http://schemas.openxmlformats.org/officeDocument/2006/relationships/image" Target="../media/image3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"/>
          <a:stretch>
            <a:fillRect/>
          </a:stretch>
        </p:blipFill>
        <p:spPr bwMode="auto">
          <a:xfrm>
            <a:off x="1588" y="6350"/>
            <a:ext cx="9142412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590682" cy="452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995936" y="836712"/>
            <a:ext cx="424782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«У каждого человека есть задатки, дарования, талант к определённому виду или нескольким видам (отраслям) деятельности. Как раз эту индивидуальность  и надо распознать, направив затем жизненную практику ученика по такому пути, чтобы в каждый период развития  ребёнок достиг, образно говоря, своего потолка»    </a:t>
            </a:r>
            <a:endParaRPr lang="ru-RU" sz="2400" b="1" dirty="0" smtClean="0">
              <a:solidFill>
                <a:schemeClr val="tx2"/>
              </a:solidFill>
            </a:endParaRPr>
          </a:p>
          <a:p>
            <a:r>
              <a:rPr lang="ru-RU" sz="2400" b="1" dirty="0">
                <a:solidFill>
                  <a:schemeClr val="tx2"/>
                </a:solidFill>
              </a:rPr>
              <a:t>    В.А. Сухомлинский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40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 познавательной сферы</a:t>
            </a:r>
            <a:br>
              <a:rPr 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одаренных детей</a:t>
            </a:r>
            <a:r>
              <a:rPr lang="ru-RU" sz="3200" smtClean="0"/>
              <a:t> (по Савенкову А.И.)</a:t>
            </a:r>
            <a:endParaRPr lang="ru-RU" sz="3200" b="1" smtClean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2501676"/>
              </p:ext>
            </p:extLst>
          </p:nvPr>
        </p:nvGraphicFramePr>
        <p:xfrm>
          <a:off x="323528" y="908720"/>
          <a:ext cx="856895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9301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1"/>
          <p:cNvSpPr>
            <a:spLocks noGrp="1"/>
          </p:cNvSpPr>
          <p:nvPr>
            <p:ph idx="1"/>
          </p:nvPr>
        </p:nvSpPr>
        <p:spPr>
          <a:xfrm>
            <a:off x="468313" y="333375"/>
            <a:ext cx="8229600" cy="5100638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endParaRPr lang="ru-RU" sz="2000" smtClean="0">
              <a:solidFill>
                <a:srgbClr val="000099"/>
              </a:solidFill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ru-RU" sz="2000" smtClean="0">
              <a:solidFill>
                <a:srgbClr val="000099"/>
              </a:solidFill>
            </a:endParaRPr>
          </a:p>
        </p:txBody>
      </p:sp>
      <p:pic>
        <p:nvPicPr>
          <p:cNvPr id="23555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33375"/>
            <a:ext cx="10366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10438"/>
              </p:ext>
            </p:extLst>
          </p:nvPr>
        </p:nvGraphicFramePr>
        <p:xfrm>
          <a:off x="0" y="0"/>
          <a:ext cx="9036496" cy="7131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156"/>
                <a:gridCol w="8171340"/>
              </a:tblGrid>
              <a:tr h="118873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№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ru-RU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Личностные и деловые качества ученика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(допускаемые по</a:t>
                      </a:r>
                      <a:r>
                        <a:rPr lang="ru-RU" sz="1800" baseline="0" dirty="0" smtClean="0"/>
                        <a:t>  вашему мнению) </a:t>
                      </a:r>
                      <a:endParaRPr lang="ru-RU" sz="1800" dirty="0" smtClean="0"/>
                    </a:p>
                    <a:p>
                      <a:endParaRPr lang="ru-RU" sz="1800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Дисциплинированный.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Неровно успевающий.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Организованный.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Выбивающийся из общего темпа.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5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Эрудированный.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6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Странный в поведении, не понятный.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7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Умеющий поддержать общее дело (коллективист).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8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Выскакивающий на уроке с нелепыми замечаниями.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9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Стабильно успевающий (всегда хорошо учится).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10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Занятый своими делами (индивидуалист)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11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Быстро, на лету схватывающий.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12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 Не умеющий общаться, конфликтный.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13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Общающийся легко, приятный в общении.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14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Иногда тугодум, не может понять очевидного.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15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Ясно, понятно для всех выражающий свои мысли.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  <a:tr h="37139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16</a:t>
                      </a:r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cs typeface="Times New Roman" pitchFamily="18" charset="0"/>
                        </a:rPr>
                        <a:t>Не всегда подчиняющийся большинству.</a:t>
                      </a:r>
                      <a:endParaRPr lang="ru-RU" sz="1800" b="1" dirty="0"/>
                    </a:p>
                  </a:txBody>
                  <a:tcPr marT="45721" marB="4572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39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900113" y="571500"/>
            <a:ext cx="8243887" cy="62865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8611" name="Rectangle 3"/>
          <p:cNvSpPr>
            <a:spLocks noGrp="1"/>
          </p:cNvSpPr>
          <p:nvPr>
            <p:ph type="title"/>
          </p:nvPr>
        </p:nvSpPr>
        <p:spPr>
          <a:xfrm>
            <a:off x="914400" y="285750"/>
            <a:ext cx="8229600" cy="1143000"/>
          </a:xfrm>
        </p:spPr>
        <p:txBody>
          <a:bodyPr/>
          <a:lstStyle/>
          <a:p>
            <a:r>
              <a:rPr lang="ru-RU" sz="3200" b="1" dirty="0" smtClean="0"/>
              <a:t>Шесть </a:t>
            </a:r>
            <a:r>
              <a:rPr lang="ru-RU" sz="3200" b="1" dirty="0"/>
              <a:t>типов интеллектуального поведения</a:t>
            </a:r>
            <a:endParaRPr lang="ru-RU" sz="3000" b="1" dirty="0" smtClean="0"/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1367755" y="1268760"/>
            <a:ext cx="7308601" cy="574675"/>
          </a:xfrm>
          <a:prstGeom prst="rect">
            <a:avLst/>
          </a:prstGeom>
          <a:solidFill>
            <a:srgbClr val="CCECFF"/>
          </a:solidFill>
          <a:ln w="76200">
            <a:solidFill>
              <a:srgbClr val="E9A561"/>
            </a:solidFill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ru-RU" b="1" dirty="0"/>
              <a:t>лица с высоким развитием «общего интеллекта» («сообразительные</a:t>
            </a:r>
            <a:r>
              <a:rPr lang="ru-RU" b="1" dirty="0" smtClean="0"/>
              <a:t>»)</a:t>
            </a:r>
            <a:endParaRPr lang="ru-RU" b="1" dirty="0"/>
          </a:p>
        </p:txBody>
      </p:sp>
      <p:sp>
        <p:nvSpPr>
          <p:cNvPr id="24583" name="Rectangle 6"/>
          <p:cNvSpPr>
            <a:spLocks noChangeArrowheads="1"/>
          </p:cNvSpPr>
          <p:nvPr/>
        </p:nvSpPr>
        <p:spPr bwMode="auto">
          <a:xfrm>
            <a:off x="1439863" y="2044702"/>
            <a:ext cx="7308600" cy="863600"/>
          </a:xfrm>
          <a:prstGeom prst="rect">
            <a:avLst/>
          </a:prstGeom>
          <a:solidFill>
            <a:srgbClr val="CCECFF"/>
          </a:solidFill>
          <a:ln w="57150">
            <a:solidFill>
              <a:srgbClr val="E9A561"/>
            </a:solidFill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ru-RU" b="1" dirty="0"/>
              <a:t>лица с высоким уровнем академической </a:t>
            </a:r>
            <a:endParaRPr lang="ru-RU" b="1" dirty="0" smtClean="0"/>
          </a:p>
          <a:p>
            <a:pPr lvl="0"/>
            <a:r>
              <a:rPr lang="ru-RU" b="1" dirty="0" smtClean="0"/>
              <a:t>успешности </a:t>
            </a:r>
            <a:r>
              <a:rPr lang="ru-RU" b="1" dirty="0"/>
              <a:t>в виде показателей учебных достижений («блестящие ученики</a:t>
            </a:r>
            <a:r>
              <a:rPr lang="ru-RU" b="1" dirty="0" smtClean="0"/>
              <a:t>»)</a:t>
            </a:r>
            <a:endParaRPr lang="ru-RU" b="1" dirty="0"/>
          </a:p>
        </p:txBody>
      </p:sp>
      <p:sp>
        <p:nvSpPr>
          <p:cNvPr id="24584" name="Rectangle 7"/>
          <p:cNvSpPr>
            <a:spLocks noChangeArrowheads="1"/>
          </p:cNvSpPr>
          <p:nvPr/>
        </p:nvSpPr>
        <p:spPr bwMode="auto">
          <a:xfrm>
            <a:off x="1367755" y="3140075"/>
            <a:ext cx="7308600" cy="574675"/>
          </a:xfrm>
          <a:prstGeom prst="rect">
            <a:avLst/>
          </a:prstGeom>
          <a:solidFill>
            <a:srgbClr val="CCECFF"/>
          </a:solidFill>
          <a:ln w="57150">
            <a:solidFill>
              <a:srgbClr val="E9A561"/>
            </a:solidFill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ru-RU" b="1" dirty="0"/>
              <a:t>лица с высоким уровнем </a:t>
            </a:r>
            <a:r>
              <a:rPr lang="ru-RU" b="1" dirty="0" smtClean="0"/>
              <a:t>развития</a:t>
            </a:r>
          </a:p>
          <a:p>
            <a:pPr lvl="0"/>
            <a:r>
              <a:rPr lang="ru-RU" b="1" dirty="0" smtClean="0"/>
              <a:t> </a:t>
            </a:r>
            <a:r>
              <a:rPr lang="ru-RU" b="1" dirty="0"/>
              <a:t>творческих интеллектуальных способностей («креативы</a:t>
            </a:r>
            <a:r>
              <a:rPr lang="ru-RU" b="1" dirty="0" smtClean="0"/>
              <a:t>»)</a:t>
            </a:r>
            <a:endParaRPr lang="ru-RU" b="1" dirty="0"/>
          </a:p>
        </p:txBody>
      </p:sp>
      <p:sp>
        <p:nvSpPr>
          <p:cNvPr id="24585" name="Rectangle 8"/>
          <p:cNvSpPr>
            <a:spLocks noChangeArrowheads="1"/>
          </p:cNvSpPr>
          <p:nvPr/>
        </p:nvSpPr>
        <p:spPr bwMode="auto">
          <a:xfrm>
            <a:off x="1439861" y="3724762"/>
            <a:ext cx="7452617" cy="921363"/>
          </a:xfrm>
          <a:prstGeom prst="rect">
            <a:avLst/>
          </a:prstGeom>
          <a:solidFill>
            <a:srgbClr val="CCECFF"/>
          </a:solidFill>
          <a:ln w="57150">
            <a:solidFill>
              <a:srgbClr val="E9A56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 smtClean="0"/>
              <a:t>лица с высокой успешностью в выполнении тех или иных реальных видов</a:t>
            </a:r>
          </a:p>
          <a:p>
            <a:pPr algn="ctr"/>
            <a:r>
              <a:rPr lang="ru-RU" sz="1600" b="1" dirty="0"/>
              <a:t>деятельности, имеющие большой объем </a:t>
            </a:r>
            <a:r>
              <a:rPr lang="ru-RU" sz="1600" b="1" dirty="0" smtClean="0"/>
              <a:t> </a:t>
            </a:r>
            <a:r>
              <a:rPr lang="ru-RU" sz="1600" b="1" dirty="0"/>
              <a:t>предметно-специфических знаний, </a:t>
            </a:r>
            <a:endParaRPr lang="ru-RU" sz="1600" b="1" dirty="0" smtClean="0"/>
          </a:p>
          <a:p>
            <a:pPr algn="ctr"/>
            <a:r>
              <a:rPr lang="ru-RU" sz="1600" b="1" dirty="0"/>
              <a:t>а также значительный практический опыт работы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в </a:t>
            </a:r>
            <a:r>
              <a:rPr lang="ru-RU" sz="1600" b="1" dirty="0"/>
              <a:t>соответствующей области («компетентные»)</a:t>
            </a:r>
          </a:p>
        </p:txBody>
      </p:sp>
      <p:sp>
        <p:nvSpPr>
          <p:cNvPr id="24586" name="Rectangle 9"/>
          <p:cNvSpPr>
            <a:spLocks noChangeArrowheads="1"/>
          </p:cNvSpPr>
          <p:nvPr/>
        </p:nvSpPr>
        <p:spPr bwMode="auto">
          <a:xfrm>
            <a:off x="1439861" y="4869160"/>
            <a:ext cx="7308600" cy="791394"/>
          </a:xfrm>
          <a:prstGeom prst="rect">
            <a:avLst/>
          </a:prstGeom>
          <a:solidFill>
            <a:srgbClr val="CCECFF"/>
          </a:solidFill>
          <a:ln w="57150">
            <a:solidFill>
              <a:srgbClr val="E9A56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b="1" dirty="0" smtClean="0"/>
              <a:t>лица </a:t>
            </a:r>
            <a:r>
              <a:rPr lang="ru-RU" b="1" dirty="0"/>
              <a:t>с экстраординарными интеллектуальными достижениями, </a:t>
            </a:r>
            <a:endParaRPr lang="ru-RU" b="1" dirty="0" smtClean="0"/>
          </a:p>
          <a:p>
            <a:pPr lvl="0" algn="ctr"/>
            <a:r>
              <a:rPr lang="ru-RU" b="1" dirty="0"/>
              <a:t>которые нашли свое воплощение в объективно значимых</a:t>
            </a:r>
            <a:r>
              <a:rPr lang="ru-RU" b="1" dirty="0" smtClean="0"/>
              <a:t>,</a:t>
            </a:r>
            <a:r>
              <a:rPr lang="ru-RU" b="1" dirty="0"/>
              <a:t> </a:t>
            </a:r>
            <a:endParaRPr lang="ru-RU" b="1" dirty="0" smtClean="0"/>
          </a:p>
          <a:p>
            <a:pPr lvl="0" algn="ctr"/>
            <a:r>
              <a:rPr lang="ru-RU" b="1" dirty="0" smtClean="0"/>
              <a:t>в </a:t>
            </a:r>
            <a:r>
              <a:rPr lang="ru-RU" b="1" dirty="0"/>
              <a:t>той или иной мере общепризнанных формах («талантливые</a:t>
            </a:r>
            <a:r>
              <a:rPr lang="ru-RU" b="1" dirty="0" smtClean="0"/>
              <a:t>»)</a:t>
            </a:r>
            <a:endParaRPr lang="ru-RU" b="1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24587" name="Rectangle 10"/>
          <p:cNvSpPr>
            <a:spLocks noChangeArrowheads="1"/>
          </p:cNvSpPr>
          <p:nvPr/>
        </p:nvSpPr>
        <p:spPr bwMode="auto">
          <a:xfrm>
            <a:off x="1439863" y="5747494"/>
            <a:ext cx="7308600" cy="836712"/>
          </a:xfrm>
          <a:prstGeom prst="rect">
            <a:avLst/>
          </a:prstGeom>
          <a:solidFill>
            <a:srgbClr val="CCECFF"/>
          </a:solidFill>
          <a:ln w="57150">
            <a:solidFill>
              <a:srgbClr val="E9A56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лица с экстраординарными интеллектуальными возможностями</a:t>
            </a:r>
            <a:r>
              <a:rPr lang="ru-RU" b="1" dirty="0" smtClean="0"/>
              <a:t>,</a:t>
            </a:r>
          </a:p>
          <a:p>
            <a:pPr algn="ctr"/>
            <a:r>
              <a:rPr lang="ru-RU" b="1" dirty="0"/>
              <a:t>связанными с анализом, оценкой и предсказанием событий обыденной </a:t>
            </a:r>
            <a:endParaRPr lang="ru-RU" b="1" dirty="0" smtClean="0"/>
          </a:p>
          <a:p>
            <a:pPr algn="ctr"/>
            <a:r>
              <a:rPr lang="ru-RU" b="1" dirty="0" smtClean="0"/>
              <a:t>жизни </a:t>
            </a:r>
            <a:r>
              <a:rPr lang="ru-RU" b="1" dirty="0"/>
              <a:t>людей (“мудрые”).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24588" name="Line 11"/>
          <p:cNvSpPr>
            <a:spLocks noChangeShapeType="1"/>
          </p:cNvSpPr>
          <p:nvPr/>
        </p:nvSpPr>
        <p:spPr bwMode="auto">
          <a:xfrm>
            <a:off x="1187450" y="2205038"/>
            <a:ext cx="0" cy="396081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1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6" name="Picture 4" descr="рис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9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-252413" y="692150"/>
            <a:ext cx="45624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sz="2400" b="1" i="1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6096" y="545629"/>
            <a:ext cx="7882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</a:rPr>
              <a:t>         </a:t>
            </a:r>
            <a:r>
              <a:rPr lang="ru-RU" sz="4400" b="1" dirty="0" smtClean="0">
                <a:solidFill>
                  <a:schemeClr val="bg1"/>
                </a:solidFill>
                <a:ea typeface="Microsoft JhengHei" pitchFamily="34" charset="-120"/>
              </a:rPr>
              <a:t>Детская одарённость</a:t>
            </a:r>
            <a:endParaRPr lang="ru-RU" sz="4400" b="1" dirty="0">
              <a:solidFill>
                <a:schemeClr val="bg1"/>
              </a:solidFill>
              <a:ea typeface="Microsoft JhengHei" pitchFamily="34" charset="-12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1700808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 Black" pitchFamily="34" charset="0"/>
              </a:rPr>
              <a:t>=</a:t>
            </a:r>
            <a:br>
              <a:rPr lang="ru-RU" sz="4800" b="1" dirty="0" smtClean="0">
                <a:latin typeface="Arial Black" pitchFamily="34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Arial Black" pitchFamily="34" charset="0"/>
              </a:rPr>
              <a:t>мотивация </a:t>
            </a:r>
            <a:br>
              <a:rPr lang="ru-RU" sz="4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4800" b="1" dirty="0" smtClean="0">
                <a:latin typeface="Arial Black" pitchFamily="34" charset="0"/>
              </a:rPr>
              <a:t>+ </a:t>
            </a:r>
            <a:br>
              <a:rPr lang="ru-RU" sz="4800" b="1" dirty="0" smtClean="0">
                <a:latin typeface="Arial Black" pitchFamily="34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Arial Black" pitchFamily="34" charset="0"/>
              </a:rPr>
              <a:t>интеллект </a:t>
            </a:r>
            <a:br>
              <a:rPr lang="ru-RU" sz="4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4800" b="1" dirty="0" smtClean="0">
                <a:latin typeface="Arial Black" pitchFamily="34" charset="0"/>
              </a:rPr>
              <a:t>+ </a:t>
            </a:r>
            <a:br>
              <a:rPr lang="ru-RU" sz="4800" b="1" dirty="0" smtClean="0">
                <a:latin typeface="Arial Black" pitchFamily="34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Arial Black" pitchFamily="34" charset="0"/>
              </a:rPr>
              <a:t>креативность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Саша\Desktop\для визитки\фоны\image00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430" y="251404"/>
            <a:ext cx="8229600" cy="152141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«Две звезды, одно пожелание»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772816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1267" name="Picture 3" descr="C:\Users\Владимир\Desktop\i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9064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Владимир\Desktop\1345349_zvezdy-risunok-p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73987"/>
            <a:ext cx="2775271" cy="191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Владимир\Desktop\i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65842"/>
            <a:ext cx="1706885" cy="16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776" y="3274889"/>
            <a:ext cx="3419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>
                    <a:lumMod val="95000"/>
                  </a:schemeClr>
                </a:solidFill>
              </a:rPr>
              <a:t>записывается все, что понравилось , информация и формы работы, которые вызвали положительные эмоции, либо могут быть  полезны для достижения каких-то целей. Что будете применять, на что опираться.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59750" y="314096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записывается все, что не понравилось , показалось скучным, вызвало неприязнь, осталось непонятным, или информация, которая оказалась  не нужной, бесполезной с точки зрения решения жизненных ситуаций.</a:t>
            </a:r>
          </a:p>
        </p:txBody>
      </p:sp>
    </p:spTree>
    <p:extLst>
      <p:ext uri="{BB962C8B-B14F-4D97-AF65-F5344CB8AC3E}">
        <p14:creationId xmlns:p14="http://schemas.microsoft.com/office/powerpoint/2010/main" val="23572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2" name="Picture 4" descr="рис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0"/>
            <a:ext cx="9359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900113" y="619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sz="2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Рисунок 8" descr="C:\Users\Seven\Documents\Bluetooth Folder\IMG_20141010_1651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41" y="851782"/>
            <a:ext cx="5040560" cy="40173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652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r>
              <a:rPr lang="ru-RU" sz="4400" b="1" dirty="0" smtClean="0">
                <a:solidFill>
                  <a:srgbClr val="713605"/>
                </a:solidFill>
                <a:latin typeface="Monotype Corsiva" pitchFamily="66" charset="0"/>
                <a:ea typeface="Times New Roman"/>
                <a:cs typeface="Times New Roman"/>
              </a:rPr>
              <a:t>        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Picture 2" descr="C:\Users\Владимир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56" y="2060849"/>
            <a:ext cx="2231212" cy="13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4956" y="364502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х</a:t>
            </a:r>
            <a:r>
              <a:rPr lang="ru-RU" b="1" dirty="0" smtClean="0"/>
              <a:t>олм Одарённости</a:t>
            </a:r>
            <a:endParaRPr lang="ru-RU" b="1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472">
            <a:off x="3776405" y="366792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пирамидка картинки для д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61" y="2636912"/>
            <a:ext cx="800802" cy="8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Владимир\Desktop\Dolomites-Italy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1804459" cy="13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42474" y="2267285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г</a:t>
            </a:r>
            <a:r>
              <a:rPr lang="ru-RU" b="1" dirty="0" smtClean="0"/>
              <a:t>оры Возможностей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116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Блок-схема: документ 13"/>
          <p:cNvSpPr/>
          <p:nvPr/>
        </p:nvSpPr>
        <p:spPr>
          <a:xfrm>
            <a:off x="1500188" y="1500188"/>
            <a:ext cx="7286625" cy="5357812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EE4F0-9B9B-433E-98A3-098F75341086}" type="slidenum">
              <a:rPr lang="ru-RU"/>
              <a:pPr>
                <a:defRPr/>
              </a:pPr>
              <a:t>17</a:t>
            </a:fld>
            <a:endParaRPr lang="ru-RU"/>
          </a:p>
        </p:txBody>
      </p:sp>
      <p:sp>
        <p:nvSpPr>
          <p:cNvPr id="8197" name="Text Box 16"/>
          <p:cNvSpPr txBox="1">
            <a:spLocks noChangeArrowheads="1"/>
          </p:cNvSpPr>
          <p:nvPr/>
        </p:nvSpPr>
        <p:spPr bwMode="auto">
          <a:xfrm>
            <a:off x="468313" y="6092825"/>
            <a:ext cx="77041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pic>
        <p:nvPicPr>
          <p:cNvPr id="819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0"/>
            <a:ext cx="92170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1714500" y="1714500"/>
            <a:ext cx="7000875" cy="4929188"/>
          </a:xfrm>
          <a:prstGeom prst="wedgeRoundRectCallout">
            <a:avLst>
              <a:gd name="adj1" fmla="val -54387"/>
              <a:gd name="adj2" fmla="val 173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Char char="-"/>
            </a:pPr>
            <a:r>
              <a:rPr lang="ru-RU" sz="1600">
                <a:solidFill>
                  <a:schemeClr val="tx1"/>
                </a:solidFill>
              </a:rPr>
              <a:t> учет потребности и возможности определенной категории детей, отличающихся ускоренным темпом развития;</a:t>
            </a:r>
          </a:p>
          <a:p>
            <a:pPr>
              <a:buFontTx/>
              <a:buChar char="-"/>
            </a:pPr>
            <a:r>
              <a:rPr lang="ru-RU" sz="1600">
                <a:solidFill>
                  <a:schemeClr val="tx1"/>
                </a:solidFill>
              </a:rPr>
              <a:t> систематическое применение ускорения в форме раннего поступления и/или перепрыгивания через классы своим неизбежным результатом имеет более раннее окончание школы, что может свести на нет все преимущества продвижения одаренных учащихся в соответствии с их повышенными познавательными возможностями;</a:t>
            </a:r>
          </a:p>
          <a:p>
            <a:pPr>
              <a:buFontTx/>
              <a:buChar char="-"/>
            </a:pPr>
            <a:r>
              <a:rPr lang="ru-RU" sz="1600">
                <a:solidFill>
                  <a:schemeClr val="tx1"/>
                </a:solidFill>
              </a:rPr>
              <a:t> следует иметь в виду, что ускорение обучения оправдано лишь по отношению к обогащенному и в той или иной мере углубленному учебному содержанию.</a:t>
            </a:r>
          </a:p>
          <a:p>
            <a:r>
              <a:rPr lang="ru-RU" sz="1600" b="1" i="1">
                <a:solidFill>
                  <a:schemeClr val="tx1"/>
                </a:solidFill>
              </a:rPr>
              <a:t>Формы:</a:t>
            </a:r>
          </a:p>
          <a:p>
            <a:r>
              <a:rPr lang="ru-RU" sz="1600">
                <a:solidFill>
                  <a:schemeClr val="tx1"/>
                </a:solidFill>
              </a:rPr>
              <a:t>- летние и зимние лагеря, творческие мастерские, мастер-классы, предполагающие прохождение интенсивных курсов обучения по дифференцированным программам для одаренных детей с разными видами одаренности</a:t>
            </a:r>
          </a:p>
        </p:txBody>
      </p:sp>
      <p:sp>
        <p:nvSpPr>
          <p:cNvPr id="12" name="Скругленный прямоугольник 11"/>
          <p:cNvSpPr>
            <a:spLocks noChangeArrowheads="1"/>
          </p:cNvSpPr>
          <p:nvPr/>
        </p:nvSpPr>
        <p:spPr bwMode="auto">
          <a:xfrm>
            <a:off x="642910" y="571480"/>
            <a:ext cx="6357982" cy="642918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57150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+mn-lt"/>
              </a:rPr>
              <a:t>Содержание образования</a:t>
            </a:r>
          </a:p>
        </p:txBody>
      </p:sp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571500" y="1571625"/>
            <a:ext cx="647700" cy="496887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25400" algn="ctr">
            <a:solidFill>
              <a:srgbClr val="89A4A7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653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CDDA81B-4654-42DA-9C97-94896D80FB84}" type="slidenum">
              <a:rPr lang="ru-RU" sz="1400"/>
              <a:pPr algn="r" eaLnBrk="1" hangingPunct="1"/>
              <a:t>18</a:t>
            </a:fld>
            <a:endParaRPr lang="ru-RU" sz="1400"/>
          </a:p>
        </p:txBody>
      </p:sp>
      <p:pic>
        <p:nvPicPr>
          <p:cNvPr id="921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16"/>
          <p:cNvSpPr txBox="1">
            <a:spLocks noChangeArrowheads="1"/>
          </p:cNvSpPr>
          <p:nvPr/>
        </p:nvSpPr>
        <p:spPr bwMode="auto">
          <a:xfrm>
            <a:off x="468313" y="6092825"/>
            <a:ext cx="77041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12" name="Скругленный прямоугольник 11"/>
          <p:cNvSpPr>
            <a:spLocks noChangeArrowheads="1"/>
          </p:cNvSpPr>
          <p:nvPr/>
        </p:nvSpPr>
        <p:spPr bwMode="auto">
          <a:xfrm>
            <a:off x="571500" y="285750"/>
            <a:ext cx="4392613" cy="79057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25400" algn="ctr">
            <a:solidFill>
              <a:srgbClr val="89A4A7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400" b="1"/>
              <a:t>Содержание образования</a:t>
            </a:r>
          </a:p>
        </p:txBody>
      </p:sp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500063" y="1500188"/>
            <a:ext cx="647700" cy="496887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25400" algn="ctr">
            <a:solidFill>
              <a:srgbClr val="89A4A7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800" b="1" dirty="0"/>
              <a:t>У</a:t>
            </a:r>
          </a:p>
          <a:p>
            <a:pPr algn="ctr">
              <a:defRPr/>
            </a:pPr>
            <a:r>
              <a:rPr lang="ru-RU" sz="2800" b="1" dirty="0"/>
              <a:t>Г</a:t>
            </a:r>
          </a:p>
          <a:p>
            <a:pPr algn="ctr">
              <a:defRPr/>
            </a:pPr>
            <a:r>
              <a:rPr lang="ru-RU" sz="2800" b="1" dirty="0"/>
              <a:t>Л</a:t>
            </a:r>
          </a:p>
          <a:p>
            <a:pPr algn="ctr">
              <a:defRPr/>
            </a:pPr>
            <a:r>
              <a:rPr lang="ru-RU" sz="2800" b="1" dirty="0"/>
              <a:t>У</a:t>
            </a:r>
          </a:p>
          <a:p>
            <a:pPr algn="ctr">
              <a:defRPr/>
            </a:pPr>
            <a:r>
              <a:rPr lang="ru-RU" sz="2800" b="1" dirty="0"/>
              <a:t>Б</a:t>
            </a:r>
          </a:p>
          <a:p>
            <a:pPr algn="ctr">
              <a:defRPr/>
            </a:pPr>
            <a:r>
              <a:rPr lang="ru-RU" sz="2800" b="1" dirty="0"/>
              <a:t>Л</a:t>
            </a:r>
          </a:p>
          <a:p>
            <a:pPr algn="ctr">
              <a:defRPr/>
            </a:pPr>
            <a:r>
              <a:rPr lang="ru-RU" sz="2800" b="1" dirty="0"/>
              <a:t>Е</a:t>
            </a:r>
          </a:p>
          <a:p>
            <a:pPr algn="ctr">
              <a:defRPr/>
            </a:pPr>
            <a:r>
              <a:rPr lang="ru-RU" sz="2800" b="1" dirty="0"/>
              <a:t>Н</a:t>
            </a:r>
          </a:p>
          <a:p>
            <a:pPr algn="ctr">
              <a:defRPr/>
            </a:pPr>
            <a:r>
              <a:rPr lang="ru-RU" sz="2800" b="1" dirty="0"/>
              <a:t>И</a:t>
            </a:r>
          </a:p>
          <a:p>
            <a:pPr algn="ctr">
              <a:defRPr/>
            </a:pPr>
            <a:r>
              <a:rPr lang="ru-RU" sz="2800" b="1" dirty="0"/>
              <a:t>Е</a:t>
            </a:r>
          </a:p>
          <a:p>
            <a:pPr algn="ctr">
              <a:defRPr/>
            </a:pPr>
            <a:r>
              <a:rPr lang="ru-RU" sz="2000" b="1" dirty="0"/>
              <a:t>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58888" y="1484313"/>
            <a:ext cx="7456487" cy="50403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000">
                <a:solidFill>
                  <a:schemeClr val="tx1"/>
                </a:solidFill>
              </a:rPr>
              <a:t>- эффективен по отношению к детям, которые обнаруживают особый интерес по отношению к той или иной конкретной области знания или области деятельности;</a:t>
            </a:r>
          </a:p>
          <a:p>
            <a:r>
              <a:rPr lang="ru-RU" sz="2000">
                <a:solidFill>
                  <a:schemeClr val="tx1"/>
                </a:solidFill>
              </a:rPr>
              <a:t>- предполагается более глубокое изучение ими тем, дисциплин или областей знания;</a:t>
            </a:r>
          </a:p>
          <a:p>
            <a:r>
              <a:rPr lang="ru-RU" sz="2000">
                <a:solidFill>
                  <a:schemeClr val="tx1"/>
                </a:solidFill>
              </a:rPr>
              <a:t> - практика обучения одаренных детей в школах и классах с углубленным изучением учебных дисциплин позволяет отметить ряд положительных результатов: высокий уровень компетентности в соответствующей предметной области знания, благоприятные условия для интеллектуального развития учащихся и т.п.</a:t>
            </a:r>
            <a:r>
              <a:rPr lang="ru-RU" sz="240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675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763C6A5-57FB-4054-9575-F60AA55894D1}" type="slidenum">
              <a:rPr lang="ru-RU" sz="1400"/>
              <a:pPr algn="r" eaLnBrk="1" hangingPunct="1"/>
              <a:t>19</a:t>
            </a:fld>
            <a:endParaRPr lang="ru-RU" sz="1400"/>
          </a:p>
        </p:txBody>
      </p:sp>
      <p:pic>
        <p:nvPicPr>
          <p:cNvPr id="1024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17026" cy="29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16"/>
          <p:cNvSpPr txBox="1">
            <a:spLocks noChangeArrowheads="1"/>
          </p:cNvSpPr>
          <p:nvPr/>
        </p:nvSpPr>
        <p:spPr bwMode="auto">
          <a:xfrm>
            <a:off x="468313" y="6092825"/>
            <a:ext cx="77041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12" name="Скругленный прямоугольник 11"/>
          <p:cNvSpPr>
            <a:spLocks noChangeArrowheads="1"/>
          </p:cNvSpPr>
          <p:nvPr/>
        </p:nvSpPr>
        <p:spPr bwMode="auto">
          <a:xfrm>
            <a:off x="428625" y="285750"/>
            <a:ext cx="5249863" cy="6477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25400" algn="ctr">
            <a:solidFill>
              <a:srgbClr val="89A4A7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400" b="1"/>
              <a:t>Содержание образования</a:t>
            </a:r>
          </a:p>
        </p:txBody>
      </p:sp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179388" y="1484313"/>
            <a:ext cx="647700" cy="496887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25400" algn="ctr">
            <a:solidFill>
              <a:srgbClr val="89A4A7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/>
              <a:t>О</a:t>
            </a:r>
          </a:p>
          <a:p>
            <a:pPr algn="ctr">
              <a:defRPr/>
            </a:pPr>
            <a:r>
              <a:rPr lang="ru-RU" sz="2000" b="1"/>
              <a:t>Б</a:t>
            </a:r>
          </a:p>
          <a:p>
            <a:pPr algn="ctr">
              <a:defRPr/>
            </a:pPr>
            <a:r>
              <a:rPr lang="ru-RU" sz="2000" b="1"/>
              <a:t>О</a:t>
            </a:r>
          </a:p>
          <a:p>
            <a:pPr algn="ctr">
              <a:defRPr/>
            </a:pPr>
            <a:r>
              <a:rPr lang="ru-RU" sz="2000" b="1"/>
              <a:t>Г</a:t>
            </a:r>
          </a:p>
          <a:p>
            <a:pPr algn="ctr">
              <a:defRPr/>
            </a:pPr>
            <a:r>
              <a:rPr lang="ru-RU" sz="2000" b="1"/>
              <a:t>А</a:t>
            </a:r>
          </a:p>
          <a:p>
            <a:pPr algn="ctr">
              <a:defRPr/>
            </a:pPr>
            <a:r>
              <a:rPr lang="ru-RU" sz="2000" b="1"/>
              <a:t>Щ</a:t>
            </a:r>
          </a:p>
          <a:p>
            <a:pPr algn="ctr">
              <a:defRPr/>
            </a:pPr>
            <a:r>
              <a:rPr lang="ru-RU" sz="2000" b="1"/>
              <a:t>Е</a:t>
            </a:r>
          </a:p>
          <a:p>
            <a:pPr algn="ctr">
              <a:defRPr/>
            </a:pPr>
            <a:r>
              <a:rPr lang="ru-RU" sz="2000" b="1"/>
              <a:t>Н</a:t>
            </a:r>
          </a:p>
          <a:p>
            <a:pPr algn="ctr">
              <a:defRPr/>
            </a:pPr>
            <a:r>
              <a:rPr lang="ru-RU" sz="2000" b="1"/>
              <a:t>И</a:t>
            </a:r>
          </a:p>
          <a:p>
            <a:pPr algn="ctr">
              <a:defRPr/>
            </a:pPr>
            <a:r>
              <a:rPr lang="ru-RU" sz="2000" b="1"/>
              <a:t>Е</a:t>
            </a:r>
          </a:p>
          <a:p>
            <a:pPr algn="ctr">
              <a:defRPr/>
            </a:pPr>
            <a:endParaRPr lang="ru-RU" sz="2000" b="1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58888" y="1357313"/>
            <a:ext cx="7416800" cy="51673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700">
                <a:solidFill>
                  <a:schemeClr val="tx1"/>
                </a:solidFill>
              </a:rPr>
              <a:t>- ориентирован на качественно иное содержание обучения с выходом за рамки изучения традиционных тем за счет установления связей с другими темами, проблемами или дисциплинами;</a:t>
            </a:r>
          </a:p>
          <a:p>
            <a:r>
              <a:rPr lang="ru-RU" sz="1700">
                <a:solidFill>
                  <a:schemeClr val="tx1"/>
                </a:solidFill>
              </a:rPr>
              <a:t>- занятия планируются таким образом, чтобы у детей оставалось достаточно времени для свободных, нерегламентированных занятий любимой деятельностью, соответствующей виду их одаренности;</a:t>
            </a:r>
          </a:p>
          <a:p>
            <a:r>
              <a:rPr lang="ru-RU" sz="1700">
                <a:solidFill>
                  <a:schemeClr val="tx1"/>
                </a:solidFill>
              </a:rPr>
              <a:t>- обогащенная программа предполагает обучение детей разнообразным приемам умственной работы, способствует формированию таких качеств, как инициатива, самоконтроль, критичность, широта умственного кругозора и т.д., обеспечивает индивидуализацию обучения за счет использования дифференцированных форм предъявления учебной информации;</a:t>
            </a:r>
          </a:p>
          <a:p>
            <a:r>
              <a:rPr lang="ru-RU" sz="1700">
                <a:solidFill>
                  <a:schemeClr val="tx1"/>
                </a:solidFill>
              </a:rPr>
              <a:t>- может осуществляться в рамках инновационных образовательных технологий, а также через погружение учащихся в исследовательские проекты, использование специальных тренингов. </a:t>
            </a:r>
          </a:p>
        </p:txBody>
      </p:sp>
    </p:spTree>
    <p:extLst>
      <p:ext uri="{BB962C8B-B14F-4D97-AF65-F5344CB8AC3E}">
        <p14:creationId xmlns:p14="http://schemas.microsoft.com/office/powerpoint/2010/main" val="181533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"/>
          <a:stretch>
            <a:fillRect/>
          </a:stretch>
        </p:blipFill>
        <p:spPr bwMode="auto">
          <a:xfrm>
            <a:off x="1588" y="6350"/>
            <a:ext cx="9142412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594" y="1844824"/>
            <a:ext cx="7772400" cy="22590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b="1" dirty="0" smtClean="0">
                <a:hlinkClick r:id="rId3"/>
              </a:rPr>
              <a:t>СЕМИНАР-ПРАКТИКУМ </a:t>
            </a:r>
            <a:r>
              <a:rPr lang="ru-RU" sz="6000" b="1" dirty="0" smtClean="0">
                <a:solidFill>
                  <a:srgbClr val="7030A0"/>
                </a:solidFill>
              </a:rPr>
              <a:t>«</a:t>
            </a:r>
            <a:r>
              <a:rPr lang="ru-RU" sz="6000" b="1" dirty="0">
                <a:solidFill>
                  <a:srgbClr val="7030A0"/>
                </a:solidFill>
              </a:rPr>
              <a:t>Путешествие </a:t>
            </a:r>
            <a:r>
              <a:rPr lang="ru-RU" sz="6000" b="1" dirty="0">
                <a:solidFill>
                  <a:srgbClr val="00B0F0"/>
                </a:solidFill>
              </a:rPr>
              <a:t>в страну </a:t>
            </a:r>
            <a:r>
              <a:rPr lang="ru-RU" sz="6000" b="1" dirty="0" smtClean="0">
                <a:solidFill>
                  <a:srgbClr val="00B050"/>
                </a:solidFill>
              </a:rPr>
              <a:t>Одарённых</a:t>
            </a:r>
            <a:r>
              <a:rPr lang="ru-RU" sz="6000" b="1" dirty="0">
                <a:solidFill>
                  <a:srgbClr val="7030A0"/>
                </a:solidFill>
              </a:rPr>
              <a:t>»</a:t>
            </a:r>
            <a:r>
              <a:rPr lang="ru-RU" sz="6000" dirty="0">
                <a:solidFill>
                  <a:srgbClr val="7030A0"/>
                </a:solidFill>
              </a:rPr>
              <a:t/>
            </a:r>
            <a:br>
              <a:rPr lang="ru-RU" sz="6000" dirty="0">
                <a:solidFill>
                  <a:srgbClr val="7030A0"/>
                </a:solidFill>
              </a:rPr>
            </a:br>
            <a:endParaRPr lang="ru-RU" sz="6000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789040"/>
            <a:ext cx="6624736" cy="1728192"/>
          </a:xfrm>
        </p:spPr>
        <p:txBody>
          <a:bodyPr rtlCol="0">
            <a:normAutofit fontScale="85000" lnSpcReduction="10000"/>
          </a:bodyPr>
          <a:lstStyle/>
          <a:p>
            <a:pPr>
              <a:defRPr/>
            </a:pPr>
            <a:r>
              <a:rPr lang="ru-RU" sz="4200" b="1" dirty="0">
                <a:solidFill>
                  <a:schemeClr val="tx2"/>
                </a:solidFill>
              </a:rPr>
              <a:t>Как выявлять и развивать одарённых детей в условиях общеобразовательной  школы</a:t>
            </a:r>
            <a:r>
              <a:rPr lang="ru-RU" sz="4200" b="1" dirty="0" smtClean="0">
                <a:solidFill>
                  <a:schemeClr val="tx2"/>
                </a:solidFill>
              </a:rPr>
              <a:t>?</a:t>
            </a:r>
            <a:endParaRPr lang="ru-RU" sz="4200" b="1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85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E9A8BFB-C5E9-4B0A-842D-2C07E2AE54E9}" type="slidenum">
              <a:rPr lang="ru-RU" sz="1400"/>
              <a:pPr algn="r" eaLnBrk="1" hangingPunct="1"/>
              <a:t>20</a:t>
            </a:fld>
            <a:endParaRPr lang="ru-RU" sz="1400"/>
          </a:p>
        </p:txBody>
      </p:sp>
      <p:pic>
        <p:nvPicPr>
          <p:cNvPr id="11267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17026" cy="29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16"/>
          <p:cNvSpPr txBox="1">
            <a:spLocks noChangeArrowheads="1"/>
          </p:cNvSpPr>
          <p:nvPr/>
        </p:nvSpPr>
        <p:spPr bwMode="auto">
          <a:xfrm>
            <a:off x="468313" y="6092825"/>
            <a:ext cx="77041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12" name="Скругленный прямоугольник 11"/>
          <p:cNvSpPr>
            <a:spLocks noChangeArrowheads="1"/>
          </p:cNvSpPr>
          <p:nvPr/>
        </p:nvSpPr>
        <p:spPr bwMode="auto">
          <a:xfrm>
            <a:off x="428625" y="285750"/>
            <a:ext cx="4392613" cy="6477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25400" algn="ctr">
            <a:solidFill>
              <a:srgbClr val="89A4A7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400" b="1"/>
              <a:t>Содержание образования</a:t>
            </a:r>
          </a:p>
        </p:txBody>
      </p:sp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179388" y="1484313"/>
            <a:ext cx="647700" cy="496887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25400" algn="ctr">
            <a:solidFill>
              <a:srgbClr val="89A4A7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 dirty="0"/>
              <a:t>П</a:t>
            </a:r>
          </a:p>
          <a:p>
            <a:pPr algn="ctr">
              <a:defRPr/>
            </a:pPr>
            <a:r>
              <a:rPr lang="ru-RU" sz="2000" b="1" dirty="0"/>
              <a:t>Р</a:t>
            </a:r>
          </a:p>
          <a:p>
            <a:pPr algn="ctr">
              <a:defRPr/>
            </a:pPr>
            <a:r>
              <a:rPr lang="ru-RU" sz="2000" b="1" dirty="0"/>
              <a:t>О</a:t>
            </a:r>
          </a:p>
          <a:p>
            <a:pPr algn="ctr">
              <a:defRPr/>
            </a:pPr>
            <a:r>
              <a:rPr lang="ru-RU" sz="2000" b="1" dirty="0"/>
              <a:t>Б</a:t>
            </a:r>
          </a:p>
          <a:p>
            <a:pPr algn="ctr">
              <a:defRPr/>
            </a:pPr>
            <a:r>
              <a:rPr lang="ru-RU" sz="2000" b="1" dirty="0"/>
              <a:t>Л</a:t>
            </a:r>
          </a:p>
          <a:p>
            <a:pPr algn="ctr">
              <a:defRPr/>
            </a:pPr>
            <a:r>
              <a:rPr lang="ru-RU" sz="2000" b="1" dirty="0"/>
              <a:t>Е</a:t>
            </a:r>
          </a:p>
          <a:p>
            <a:pPr algn="ctr">
              <a:defRPr/>
            </a:pPr>
            <a:r>
              <a:rPr lang="ru-RU" sz="2000" b="1" dirty="0"/>
              <a:t>М</a:t>
            </a:r>
          </a:p>
          <a:p>
            <a:pPr algn="ctr">
              <a:defRPr/>
            </a:pPr>
            <a:r>
              <a:rPr lang="ru-RU" sz="2000" b="1" dirty="0"/>
              <a:t>А</a:t>
            </a:r>
          </a:p>
          <a:p>
            <a:pPr algn="ctr">
              <a:defRPr/>
            </a:pPr>
            <a:r>
              <a:rPr lang="ru-RU" sz="2000" b="1" dirty="0"/>
              <a:t>Т</a:t>
            </a:r>
          </a:p>
          <a:p>
            <a:pPr algn="ctr">
              <a:defRPr/>
            </a:pPr>
            <a:r>
              <a:rPr lang="ru-RU" sz="2000" b="1" dirty="0"/>
              <a:t>И</a:t>
            </a:r>
          </a:p>
          <a:p>
            <a:pPr algn="ctr">
              <a:defRPr/>
            </a:pPr>
            <a:r>
              <a:rPr lang="ru-RU" sz="2000" b="1" dirty="0"/>
              <a:t>З</a:t>
            </a:r>
          </a:p>
          <a:p>
            <a:pPr algn="ctr">
              <a:defRPr/>
            </a:pPr>
            <a:r>
              <a:rPr lang="ru-RU" sz="2000" b="1" dirty="0"/>
              <a:t>А</a:t>
            </a:r>
          </a:p>
          <a:p>
            <a:pPr algn="ctr">
              <a:defRPr/>
            </a:pPr>
            <a:r>
              <a:rPr lang="ru-RU" sz="2000" b="1" dirty="0"/>
              <a:t>Ц</a:t>
            </a:r>
          </a:p>
          <a:p>
            <a:pPr algn="ctr">
              <a:defRPr/>
            </a:pPr>
            <a:r>
              <a:rPr lang="ru-RU" sz="2000" b="1" dirty="0"/>
              <a:t>И</a:t>
            </a:r>
          </a:p>
          <a:p>
            <a:pPr algn="ctr">
              <a:defRPr/>
            </a:pPr>
            <a:r>
              <a:rPr lang="ru-RU" sz="2000" b="1" dirty="0"/>
              <a:t>Я</a:t>
            </a:r>
          </a:p>
          <a:p>
            <a:pPr algn="ctr">
              <a:defRPr/>
            </a:pPr>
            <a:endParaRPr lang="ru-RU" sz="20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58888" y="1196975"/>
            <a:ext cx="7416800" cy="53276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Char char="-"/>
              <a:defRPr/>
            </a:pPr>
            <a:r>
              <a:rPr lang="ru-RU" sz="1400">
                <a:solidFill>
                  <a:schemeClr val="tx1"/>
                </a:solidFill>
              </a:rPr>
              <a:t>предполагает стимулирование личностного развития учащихся;</a:t>
            </a:r>
          </a:p>
          <a:p>
            <a:pPr>
              <a:buFontTx/>
              <a:buChar char="-"/>
              <a:defRPr/>
            </a:pPr>
            <a:r>
              <a:rPr lang="ru-RU" sz="1400">
                <a:solidFill>
                  <a:schemeClr val="tx1"/>
                </a:solidFill>
              </a:rPr>
              <a:t> специфика обучения в этом случае состоит в использовании оригинальных объяснений, пересмотре имеющихся  сведений, поиске новых смыслов и альтернативных интерпретаций, что способствует формированию у учащихся личностного подхода к изучению различных областей знаний, а также рефлексивного плана сознания;</a:t>
            </a:r>
          </a:p>
          <a:p>
            <a:pPr>
              <a:buFontTx/>
              <a:buChar char="-"/>
              <a:defRPr/>
            </a:pPr>
            <a:r>
              <a:rPr lang="ru-RU" sz="1400">
                <a:solidFill>
                  <a:schemeClr val="tx1"/>
                </a:solidFill>
              </a:rPr>
              <a:t> такие программы не существуют как самостоятельные (учебные, общеобразовательные). Они являются либо компонентами обогащенных программ, либо реализуются в виде специальных внеучебных программ. </a:t>
            </a:r>
            <a:br>
              <a:rPr lang="ru-RU" sz="1400">
                <a:solidFill>
                  <a:schemeClr val="tx1"/>
                </a:solidFill>
              </a:rPr>
            </a:br>
            <a:r>
              <a:rPr lang="ru-RU" sz="1400">
                <a:solidFill>
                  <a:schemeClr val="tx1"/>
                </a:solidFill>
              </a:rPr>
              <a:t>Важно иметь в виду, что два последних подхода являются наиболее перспективными. Они позволяют максимально учесть познавательные и личностные особенности одаренных детей;</a:t>
            </a:r>
          </a:p>
          <a:p>
            <a:pPr>
              <a:buFontTx/>
              <a:buChar char="-"/>
              <a:defRPr/>
            </a:pPr>
            <a:r>
              <a:rPr lang="ru-RU" sz="1400">
                <a:solidFill>
                  <a:schemeClr val="tx1"/>
                </a:solidFill>
              </a:rPr>
              <a:t> содержание учебного плана и программ учебных дисциплин могут оказывать существенное влияние на развитие личностных качеств всех учащихся, в том числе и интеллектуально одаренных, при этом важны как естественнонаучные, так и гуманитарные дисциплины;</a:t>
            </a:r>
          </a:p>
          <a:p>
            <a:pPr>
              <a:buFontTx/>
              <a:buChar char="-"/>
              <a:defRPr/>
            </a:pPr>
            <a:r>
              <a:rPr lang="ru-RU" sz="1400">
                <a:solidFill>
                  <a:schemeClr val="tx1"/>
                </a:solidFill>
              </a:rPr>
              <a:t> для реализации воспитательных целей обучения необходимо в содержании всех учебных предметов выделять элементы, способствующие развитию таких личностных качеств, как целеустремленность, настойчивость, ответственность, альтруизм, дружелюбие, сочувствие и сопереживание, позитивная самооценка и уверенность в себе, адекватный уровень притязаний и др.</a:t>
            </a:r>
          </a:p>
        </p:txBody>
      </p:sp>
    </p:spTree>
    <p:extLst>
      <p:ext uri="{BB962C8B-B14F-4D97-AF65-F5344CB8AC3E}">
        <p14:creationId xmlns:p14="http://schemas.microsoft.com/office/powerpoint/2010/main" val="132806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r>
              <a:rPr lang="ru-RU" sz="4400" b="1" dirty="0" smtClean="0">
                <a:solidFill>
                  <a:srgbClr val="713605"/>
                </a:solidFill>
                <a:latin typeface="Monotype Corsiva" pitchFamily="66" charset="0"/>
                <a:ea typeface="Times New Roman"/>
                <a:cs typeface="Times New Roman"/>
              </a:rPr>
              <a:t>        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Picture 2" descr="C:\Users\Владимир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56" y="2060849"/>
            <a:ext cx="2231212" cy="13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4956" y="364502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х</a:t>
            </a:r>
            <a:r>
              <a:rPr lang="ru-RU" b="1" dirty="0" smtClean="0"/>
              <a:t>олм Одарённости</a:t>
            </a:r>
            <a:endParaRPr lang="ru-RU" b="1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472">
            <a:off x="2787218" y="366792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пирамидка картинки для д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61" y="2636912"/>
            <a:ext cx="800802" cy="8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Владимир\Desktop\Dolomites-Italy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1804459" cy="13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42474" y="2267285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г</a:t>
            </a:r>
            <a:r>
              <a:rPr lang="ru-RU" b="1" dirty="0" smtClean="0"/>
              <a:t>оры Возможностей</a:t>
            </a:r>
            <a:endParaRPr lang="ru-RU" b="1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5427">
            <a:off x="914008" y="2208782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40" y="359110"/>
            <a:ext cx="26765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190096" y="2667981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д</a:t>
            </a:r>
            <a:r>
              <a:rPr lang="ru-RU" b="1" dirty="0" smtClean="0"/>
              <a:t>олины Общения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436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8588"/>
            <a:ext cx="9144000" cy="6986588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25" y="928688"/>
            <a:ext cx="792956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 smtClean="0"/>
              <a:t>Долина компьютерных технологий</a:t>
            </a:r>
            <a:endParaRPr lang="ru-RU" sz="32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97821247"/>
              </p:ext>
            </p:extLst>
          </p:nvPr>
        </p:nvGraphicFramePr>
        <p:xfrm>
          <a:off x="1643042" y="2143116"/>
          <a:ext cx="7072362" cy="4714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366" name="Группа 8"/>
          <p:cNvGrpSpPr>
            <a:grpSpLocks/>
          </p:cNvGrpSpPr>
          <p:nvPr/>
        </p:nvGrpSpPr>
        <p:grpSpPr bwMode="auto">
          <a:xfrm>
            <a:off x="2428875" y="5786438"/>
            <a:ext cx="603250" cy="674687"/>
            <a:chOff x="454438" y="2597583"/>
            <a:chExt cx="674228" cy="674228"/>
          </a:xfrm>
        </p:grpSpPr>
        <p:sp>
          <p:nvSpPr>
            <p:cNvPr id="10" name="Стрелка вниз 9"/>
            <p:cNvSpPr/>
            <p:nvPr/>
          </p:nvSpPr>
          <p:spPr>
            <a:xfrm rot="16200000">
              <a:off x="454437" y="2597583"/>
              <a:ext cx="674228" cy="674228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трелка вниз 4"/>
            <p:cNvSpPr/>
            <p:nvPr/>
          </p:nvSpPr>
          <p:spPr>
            <a:xfrm rot="16200000">
              <a:off x="523343" y="2680974"/>
              <a:ext cx="369635" cy="507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8100" tIns="38100" rIns="38100" bIns="381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000"/>
            </a:p>
          </p:txBody>
        </p:sp>
      </p:grpSp>
    </p:spTree>
    <p:extLst>
      <p:ext uri="{BB962C8B-B14F-4D97-AF65-F5344CB8AC3E}">
        <p14:creationId xmlns:p14="http://schemas.microsoft.com/office/powerpoint/2010/main" val="24072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</a:rPr>
              <a:t>КОУЧИНГ- РЕШЕНИЕ ПРОБЛЕМ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oa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8784976" cy="5301208"/>
          </a:xfr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05.01.2014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Хлыстун Галина Петровна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5BBEA-5A48-4673-8064-970E422CD6BE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59214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7008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СОПРОВОЖДЕНИЕ ОДАРЕННЫХ И ТАЛАНТЛИВЫХ ДЕТЕЙ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9044_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00809"/>
            <a:ext cx="9144000" cy="5157192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1772816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     </a:t>
            </a:r>
            <a:r>
              <a:rPr lang="ru-RU" b="1" dirty="0" smtClean="0"/>
              <a:t> </a:t>
            </a:r>
            <a:r>
              <a:rPr lang="ru-RU" sz="2800" b="1" dirty="0" smtClean="0">
                <a:solidFill>
                  <a:srgbClr val="FFFF00"/>
                </a:solidFill>
              </a:rPr>
              <a:t>"УЧИТЕЛЬ ПРИХОДИТ, КОГДА УЧЕНИК ГОТОВ"</a:t>
            </a:r>
            <a:r>
              <a:rPr lang="ru-RU" sz="2800" dirty="0" smtClean="0">
                <a:solidFill>
                  <a:srgbClr val="FFFF00"/>
                </a:solidFill>
              </a:rPr>
              <a:t> - </a:t>
            </a:r>
            <a:r>
              <a:rPr lang="ru-RU" sz="2800" b="1" i="1" dirty="0" smtClean="0">
                <a:solidFill>
                  <a:srgbClr val="FF0066"/>
                </a:solidFill>
              </a:rPr>
              <a:t>гласит восточная мудрость.</a:t>
            </a:r>
          </a:p>
          <a:p>
            <a:r>
              <a:rPr lang="ru-RU" sz="2800" b="1" i="1" dirty="0" smtClean="0">
                <a:solidFill>
                  <a:srgbClr val="FF0066"/>
                </a:solidFill>
              </a:rPr>
              <a:t> Коуч нужен тому, кто идет вперед, кто уже многого достиг и хочет достичь большего в своей жизни, профессии, бизнесе. </a:t>
            </a:r>
            <a:r>
              <a:rPr lang="ru-RU" sz="2800" dirty="0" smtClean="0">
                <a:solidFill>
                  <a:srgbClr val="FFFF00"/>
                </a:solidFill>
              </a:rPr>
              <a:t/>
            </a:r>
            <a:br>
              <a:rPr lang="ru-RU" sz="2800" dirty="0" smtClean="0">
                <a:solidFill>
                  <a:srgbClr val="FFFF00"/>
                </a:solidFill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05.01.2014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Хлыстун Галина Петровна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5BBEA-5A48-4673-8064-970E422CD6BE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99826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8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4800" dirty="0" err="1">
                <a:solidFill>
                  <a:srgbClr val="FF0000"/>
                </a:solidFill>
              </a:rPr>
              <a:t>Коучинг</a:t>
            </a:r>
            <a:r>
              <a:rPr lang="ru-RU" sz="4800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возможности </a:t>
            </a:r>
            <a:r>
              <a:rPr lang="ru-RU" dirty="0">
                <a:solidFill>
                  <a:srgbClr val="FF0000"/>
                </a:solidFill>
              </a:rPr>
              <a:t>для </a:t>
            </a:r>
            <a:r>
              <a:rPr lang="ru-RU" dirty="0" smtClean="0">
                <a:solidFill>
                  <a:srgbClr val="FF0000"/>
                </a:solidFill>
              </a:rPr>
              <a:t>образования</a:t>
            </a:r>
          </a:p>
          <a:p>
            <a:pPr>
              <a:buNone/>
            </a:pPr>
            <a:r>
              <a:rPr lang="ru-RU" dirty="0">
                <a:solidFill>
                  <a:srgbClr val="D60093"/>
                </a:solidFill>
              </a:rPr>
              <a:t> </a:t>
            </a:r>
            <a:r>
              <a:rPr lang="ru-RU" sz="4800" b="1" i="1" dirty="0" err="1">
                <a:solidFill>
                  <a:srgbClr val="D60093"/>
                </a:solidFill>
              </a:rPr>
              <a:t>Коучинг</a:t>
            </a:r>
            <a:r>
              <a:rPr lang="ru-RU" b="1" i="1" dirty="0">
                <a:solidFill>
                  <a:srgbClr val="D60093"/>
                </a:solidFill>
              </a:rPr>
              <a:t> - раскрытие потенциала человека с целью максимального повышения его эффективности.</a:t>
            </a:r>
          </a:p>
          <a:p>
            <a:pPr>
              <a:buNone/>
            </a:pPr>
            <a:r>
              <a:rPr lang="ru-RU" b="1" i="1" dirty="0">
                <a:solidFill>
                  <a:srgbClr val="D60093"/>
                </a:solidFill>
              </a:rPr>
              <a:t> </a:t>
            </a:r>
            <a:r>
              <a:rPr lang="ru-RU" sz="4800" b="1" i="1" dirty="0" err="1">
                <a:solidFill>
                  <a:srgbClr val="D60093"/>
                </a:solidFill>
              </a:rPr>
              <a:t>Коучинг</a:t>
            </a:r>
            <a:r>
              <a:rPr lang="ru-RU" b="1" i="1" dirty="0">
                <a:solidFill>
                  <a:srgbClr val="D60093"/>
                </a:solidFill>
              </a:rPr>
              <a:t> не учит, а помогает учиться.</a:t>
            </a:r>
          </a:p>
          <a:p>
            <a:pPr>
              <a:buNone/>
            </a:pPr>
            <a:r>
              <a:rPr lang="ru-RU" sz="4800" b="1" i="1" dirty="0">
                <a:solidFill>
                  <a:srgbClr val="D60093"/>
                </a:solidFill>
              </a:rPr>
              <a:t> </a:t>
            </a:r>
            <a:r>
              <a:rPr lang="ru-RU" sz="4800" b="1" i="1" dirty="0" err="1">
                <a:solidFill>
                  <a:srgbClr val="D60093"/>
                </a:solidFill>
              </a:rPr>
              <a:t>Коучинг</a:t>
            </a:r>
            <a:r>
              <a:rPr lang="ru-RU" b="1" i="1" dirty="0">
                <a:solidFill>
                  <a:srgbClr val="D60093"/>
                </a:solidFill>
              </a:rPr>
              <a:t>— процесс, в ходе которого человек узнает о собственных возможностях, составляющих его скрытый потенциал. </a:t>
            </a:r>
          </a:p>
          <a:p>
            <a:pPr>
              <a:buNone/>
            </a:pPr>
            <a:r>
              <a:rPr lang="ru-RU" b="1" i="1" dirty="0">
                <a:solidFill>
                  <a:srgbClr val="D60093"/>
                </a:solidFill>
              </a:rPr>
              <a:t> </a:t>
            </a:r>
            <a:r>
              <a:rPr lang="ru-RU" sz="5400" b="1" i="1" dirty="0" err="1">
                <a:solidFill>
                  <a:srgbClr val="D60093"/>
                </a:solidFill>
              </a:rPr>
              <a:t>Коучинг</a:t>
            </a:r>
            <a:r>
              <a:rPr lang="ru-RU" sz="5400" b="1" i="1" dirty="0">
                <a:solidFill>
                  <a:srgbClr val="D60093"/>
                </a:solidFill>
              </a:rPr>
              <a:t> </a:t>
            </a:r>
            <a:r>
              <a:rPr lang="ru-RU" b="1" i="1" dirty="0">
                <a:solidFill>
                  <a:srgbClr val="D60093"/>
                </a:solidFill>
              </a:rPr>
              <a:t>— процесс, позволяющий личности при использовании нужных методов и приемов добиться самых высоких результатов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845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волшебные свойства </a:t>
            </a:r>
            <a:r>
              <a:rPr lang="ru-RU" sz="5400" dirty="0" smtClean="0">
                <a:solidFill>
                  <a:srgbClr val="FF0000"/>
                </a:solidFill>
              </a:rPr>
              <a:t>ОТКРЫТЫХ ВОПРОСОВ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wtsBPU0naD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00808"/>
            <a:ext cx="9144000" cy="5157192"/>
          </a:xfr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05.01.2014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Хлыстун Галина Петровна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5BBEA-5A48-4673-8064-970E422CD6BE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59887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КОУЧИНГА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000" b="1" dirty="0" smtClean="0">
                <a:solidFill>
                  <a:srgbClr val="CC0000"/>
                </a:solidFill>
              </a:rPr>
              <a:t>Р-   Расстановка целей-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CC0000"/>
                </a:solidFill>
              </a:rPr>
              <a:t>           Что ты хочешь ?</a:t>
            </a:r>
            <a:endParaRPr lang="ru-RU" sz="3000" dirty="0" smtClean="0">
              <a:solidFill>
                <a:srgbClr val="CC0000"/>
              </a:solidFill>
            </a:endParaRPr>
          </a:p>
          <a:p>
            <a:r>
              <a:rPr lang="ru-RU" sz="3000" b="1" dirty="0" smtClean="0">
                <a:solidFill>
                  <a:srgbClr val="CC0000"/>
                </a:solidFill>
              </a:rPr>
              <a:t>О-   Окружающая реальность –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CC0000"/>
                </a:solidFill>
              </a:rPr>
              <a:t>           Что происходит сейчас?</a:t>
            </a:r>
            <a:endParaRPr lang="ru-RU" sz="3000" dirty="0" smtClean="0">
              <a:solidFill>
                <a:srgbClr val="CC0000"/>
              </a:solidFill>
            </a:endParaRPr>
          </a:p>
          <a:p>
            <a:r>
              <a:rPr lang="ru-RU" sz="3000" b="1" dirty="0" smtClean="0">
                <a:solidFill>
                  <a:srgbClr val="CC0000"/>
                </a:solidFill>
              </a:rPr>
              <a:t>С-   Список возможностей- 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CC0000"/>
                </a:solidFill>
              </a:rPr>
              <a:t>           Что ты можешь?</a:t>
            </a:r>
            <a:endParaRPr lang="ru-RU" sz="3000" dirty="0" smtClean="0">
              <a:solidFill>
                <a:srgbClr val="CC0000"/>
              </a:solidFill>
            </a:endParaRPr>
          </a:p>
          <a:p>
            <a:r>
              <a:rPr lang="ru-RU" sz="3000" b="1" dirty="0" smtClean="0">
                <a:solidFill>
                  <a:srgbClr val="CC0000"/>
                </a:solidFill>
              </a:rPr>
              <a:t>Т-   Твоя воля-  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CC0000"/>
                </a:solidFill>
              </a:rPr>
              <a:t>            Что ты будешь делать? </a:t>
            </a:r>
            <a:endParaRPr lang="ru-RU" sz="3000" dirty="0" smtClean="0">
              <a:solidFill>
                <a:srgbClr val="CC0000"/>
              </a:solidFill>
            </a:endParaRPr>
          </a:p>
          <a:p>
            <a:r>
              <a:rPr lang="ru-RU" sz="3000" b="1" dirty="0" smtClean="0">
                <a:solidFill>
                  <a:srgbClr val="CC0000"/>
                </a:solidFill>
              </a:rPr>
              <a:t>Как ты узнаешь о том, что получил желаемое?</a:t>
            </a:r>
            <a:endParaRPr lang="ru-RU" sz="3000" dirty="0" smtClean="0">
              <a:solidFill>
                <a:srgbClr val="CC0000"/>
              </a:solidFill>
            </a:endParaRPr>
          </a:p>
          <a:p>
            <a:r>
              <a:rPr lang="ru-RU" sz="3000" b="1" dirty="0" smtClean="0">
                <a:solidFill>
                  <a:srgbClr val="CC0000"/>
                </a:solidFill>
              </a:rPr>
              <a:t>Каков формат конечного результата?</a:t>
            </a:r>
            <a:endParaRPr lang="ru-RU" sz="3000" dirty="0" smtClean="0">
              <a:solidFill>
                <a:srgbClr val="CC0000"/>
              </a:solidFill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05.01.2014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Хлыстун Галина Петровна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5BBEA-5A48-4673-8064-970E422CD6BE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940134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Самые полезные вопросы: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075240" cy="5256584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rgbClr val="D60093"/>
                </a:solidFill>
              </a:rPr>
              <a:t>Помощь нужна</a:t>
            </a:r>
            <a:r>
              <a:rPr lang="ru-RU" dirty="0" smtClean="0">
                <a:solidFill>
                  <a:srgbClr val="D60093"/>
                </a:solidFill>
              </a:rPr>
              <a:t>?</a:t>
            </a:r>
            <a:r>
              <a:rPr lang="ru-RU" b="1" dirty="0" smtClean="0">
                <a:solidFill>
                  <a:srgbClr val="D60093"/>
                </a:solidFill>
              </a:rPr>
              <a:t> Что еще? Если бы ты знал ответ, то что бы сказал?</a:t>
            </a:r>
          </a:p>
          <a:p>
            <a:r>
              <a:rPr lang="ru-RU" b="1" dirty="0" smtClean="0">
                <a:solidFill>
                  <a:srgbClr val="D60093"/>
                </a:solidFill>
              </a:rPr>
              <a:t>Какие могут быть последствия для тебя и других?</a:t>
            </a:r>
          </a:p>
          <a:p>
            <a:r>
              <a:rPr lang="ru-RU" b="1" dirty="0" smtClean="0">
                <a:solidFill>
                  <a:srgbClr val="D60093"/>
                </a:solidFill>
              </a:rPr>
              <a:t>Какими критериями ты пользуешься? </a:t>
            </a:r>
          </a:p>
          <a:p>
            <a:r>
              <a:rPr lang="ru-RU" b="1" dirty="0" smtClean="0">
                <a:solidFill>
                  <a:srgbClr val="D60093"/>
                </a:solidFill>
              </a:rPr>
              <a:t>Что для тебя в этом самое трудное? </a:t>
            </a:r>
          </a:p>
          <a:p>
            <a:r>
              <a:rPr lang="ru-RU" b="1" dirty="0" smtClean="0">
                <a:solidFill>
                  <a:srgbClr val="D60093"/>
                </a:solidFill>
              </a:rPr>
              <a:t>Что бы ты посоветовал другому, окажись он на твоем месте?</a:t>
            </a:r>
          </a:p>
          <a:p>
            <a:pPr>
              <a:buNone/>
            </a:pPr>
            <a:r>
              <a:rPr lang="ru-RU" b="1" dirty="0" smtClean="0">
                <a:solidFill>
                  <a:srgbClr val="D60093"/>
                </a:solidFill>
              </a:rPr>
              <a:t>    Представь себе диалог с самым мудрым человеком, которого ты знаешь. Что он скажет тебе делать?</a:t>
            </a:r>
          </a:p>
          <a:p>
            <a:r>
              <a:rPr lang="ru-RU" b="1" dirty="0" smtClean="0">
                <a:solidFill>
                  <a:srgbClr val="D60093"/>
                </a:solidFill>
              </a:rPr>
              <a:t>Я не знаю, что делать дальше. А ты?</a:t>
            </a:r>
          </a:p>
          <a:p>
            <a:r>
              <a:rPr lang="ru-RU" b="1" dirty="0" smtClean="0">
                <a:solidFill>
                  <a:srgbClr val="D60093"/>
                </a:solidFill>
              </a:rPr>
              <a:t>В чем ты выиграешь / проиграешь, если так сделаешь / скажешь? </a:t>
            </a:r>
          </a:p>
          <a:p>
            <a:r>
              <a:rPr lang="ru-RU" b="1" dirty="0" smtClean="0">
                <a:solidFill>
                  <a:srgbClr val="D60093"/>
                </a:solidFill>
              </a:rPr>
              <a:t>Если бы так сказал / поступил кто-то другой, что бы ты почувствовал / подумал / сделал? </a:t>
            </a:r>
          </a:p>
          <a:p>
            <a:r>
              <a:rPr lang="ru-RU" b="1" dirty="0" smtClean="0">
                <a:solidFill>
                  <a:srgbClr val="D60093"/>
                </a:solidFill>
              </a:rPr>
              <a:t>Что ты будешь делать?</a:t>
            </a:r>
          </a:p>
          <a:p>
            <a:r>
              <a:rPr lang="ru-RU" b="1" dirty="0" smtClean="0">
                <a:solidFill>
                  <a:srgbClr val="D60093"/>
                </a:solidFill>
              </a:rPr>
              <a:t>Когда ты намереваешься это сделать? </a:t>
            </a:r>
          </a:p>
          <a:p>
            <a:r>
              <a:rPr lang="ru-RU" b="1" dirty="0" smtClean="0">
                <a:solidFill>
                  <a:srgbClr val="D60093"/>
                </a:solidFill>
              </a:rPr>
              <a:t>Достигнешь ли ты при этом своей цели?</a:t>
            </a:r>
          </a:p>
          <a:p>
            <a:r>
              <a:rPr lang="ru-RU" b="1" dirty="0" smtClean="0">
                <a:solidFill>
                  <a:srgbClr val="D60093"/>
                </a:solidFill>
              </a:rPr>
              <a:t>Какие возможны препятствия на пути?</a:t>
            </a:r>
          </a:p>
          <a:p>
            <a:pPr>
              <a:buNone/>
            </a:pPr>
            <a:r>
              <a:rPr lang="ru-RU" b="1" dirty="0" smtClean="0">
                <a:solidFill>
                  <a:srgbClr val="D60093"/>
                </a:solidFill>
              </a:rPr>
              <a:t>    Кому следует знать об этом? </a:t>
            </a:r>
          </a:p>
          <a:p>
            <a:r>
              <a:rPr lang="ru-RU" b="1" dirty="0" smtClean="0">
                <a:solidFill>
                  <a:srgbClr val="D60093"/>
                </a:solidFill>
              </a:rPr>
              <a:t>Какая поддержка тебе? </a:t>
            </a:r>
            <a:endParaRPr lang="ru-RU" dirty="0">
              <a:solidFill>
                <a:srgbClr val="D60093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05.01.2014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Хлыстун Галина Петровна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5BBEA-5A48-4673-8064-970E422CD6BE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48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ФИЛОСОФИЯ КОУЧИНГА 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Человек от природы безгранично талантлив и обладает огромным потенциалом, который не реализуются им в полной мере. В его голове есть ответы на все вопросы.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Привести в порядок мысли , деликатно помочь вычленить и сформулировать проблему (focus problem).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Определить цели, пути и средства их достижения .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Не переделывать человека, а раскрывать его потенциал.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Помогать  найти собственные решения актуальных проблем. 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05.01.2014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Хлыстун Галина Петровна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5BBEA-5A48-4673-8064-970E422CD6BE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Подзаголовок 4"/>
          <p:cNvSpPr txBox="1">
            <a:spLocks/>
          </p:cNvSpPr>
          <p:nvPr/>
        </p:nvSpPr>
        <p:spPr>
          <a:xfrm>
            <a:off x="2500313" y="5286375"/>
            <a:ext cx="6643687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713605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4480" y="657035"/>
            <a:ext cx="574663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Существуют две крайние </a:t>
            </a:r>
            <a:br>
              <a:rPr lang="ru-RU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точки зрения:</a:t>
            </a:r>
          </a:p>
        </p:txBody>
      </p:sp>
      <p:sp>
        <p:nvSpPr>
          <p:cNvPr id="6" name="File"/>
          <p:cNvSpPr>
            <a:spLocks noEditPoints="1" noChangeArrowheads="1"/>
          </p:cNvSpPr>
          <p:nvPr/>
        </p:nvSpPr>
        <p:spPr bwMode="auto">
          <a:xfrm>
            <a:off x="1071563" y="1844675"/>
            <a:ext cx="2895600" cy="1809750"/>
          </a:xfrm>
          <a:custGeom>
            <a:avLst/>
            <a:gdLst>
              <a:gd name="T0" fmla="*/ 1472064 w 21600"/>
              <a:gd name="T1" fmla="*/ 271462 h 21600"/>
              <a:gd name="T2" fmla="*/ 0 w 21600"/>
              <a:gd name="T3" fmla="*/ 904875 h 21600"/>
              <a:gd name="T4" fmla="*/ 1447800 w 21600"/>
              <a:gd name="T5" fmla="*/ 1809750 h 21600"/>
              <a:gd name="T6" fmla="*/ 2895600 w 21600"/>
              <a:gd name="T7" fmla="*/ 904875 h 21600"/>
              <a:gd name="T8" fmla="*/ 0 w 21600"/>
              <a:gd name="T9" fmla="*/ 1809750 h 21600"/>
              <a:gd name="T10" fmla="*/ 2895600 w 21600"/>
              <a:gd name="T11" fmla="*/ 180975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</a:rPr>
              <a:t>«все дети являются одаренными»</a:t>
            </a:r>
            <a:endParaRPr lang="ru-RU" sz="2400" dirty="0" smtClean="0"/>
          </a:p>
        </p:txBody>
      </p:sp>
      <p:sp>
        <p:nvSpPr>
          <p:cNvPr id="7" name="File"/>
          <p:cNvSpPr>
            <a:spLocks noEditPoints="1" noChangeArrowheads="1"/>
          </p:cNvSpPr>
          <p:nvPr/>
        </p:nvSpPr>
        <p:spPr bwMode="auto">
          <a:xfrm>
            <a:off x="5286375" y="1857375"/>
            <a:ext cx="2895600" cy="1809750"/>
          </a:xfrm>
          <a:custGeom>
            <a:avLst/>
            <a:gdLst>
              <a:gd name="T0" fmla="*/ 1472064 w 21600"/>
              <a:gd name="T1" fmla="*/ 271462 h 21600"/>
              <a:gd name="T2" fmla="*/ 0 w 21600"/>
              <a:gd name="T3" fmla="*/ 904875 h 21600"/>
              <a:gd name="T4" fmla="*/ 1447800 w 21600"/>
              <a:gd name="T5" fmla="*/ 1809750 h 21600"/>
              <a:gd name="T6" fmla="*/ 2895600 w 21600"/>
              <a:gd name="T7" fmla="*/ 904875 h 21600"/>
              <a:gd name="T8" fmla="*/ 0 w 21600"/>
              <a:gd name="T9" fmla="*/ 1809750 h 21600"/>
              <a:gd name="T10" fmla="*/ 2895600 w 21600"/>
              <a:gd name="T11" fmla="*/ 180975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</a:rPr>
              <a:t>«одарённые дети встречаются крайне редко»</a:t>
            </a:r>
            <a:endParaRPr lang="ru-RU" sz="2400" dirty="0" smtClean="0"/>
          </a:p>
        </p:txBody>
      </p:sp>
      <p:sp>
        <p:nvSpPr>
          <p:cNvPr id="8" name="UpRibbonSharp"/>
          <p:cNvSpPr>
            <a:spLocks noEditPoints="1" noChangeArrowheads="1"/>
          </p:cNvSpPr>
          <p:nvPr/>
        </p:nvSpPr>
        <p:spPr bwMode="auto">
          <a:xfrm>
            <a:off x="571500" y="4005263"/>
            <a:ext cx="8101013" cy="2087562"/>
          </a:xfrm>
          <a:custGeom>
            <a:avLst/>
            <a:gdLst>
              <a:gd name="T0" fmla="*/ 4050507 w 21600"/>
              <a:gd name="T1" fmla="*/ 0 h 21600"/>
              <a:gd name="T2" fmla="*/ 1012627 w 21600"/>
              <a:gd name="T3" fmla="*/ 1174254 h 21600"/>
              <a:gd name="T4" fmla="*/ 4050507 w 21600"/>
              <a:gd name="T5" fmla="*/ 1826617 h 21600"/>
              <a:gd name="T6" fmla="*/ 7088387 w 21600"/>
              <a:gd name="T7" fmla="*/ 117425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700 w 21600"/>
              <a:gd name="T13" fmla="*/ 0 h 21600"/>
              <a:gd name="T14" fmla="*/ 18900 w 21600"/>
              <a:gd name="T15" fmla="*/ 189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21600"/>
                </a:moveTo>
                <a:lnTo>
                  <a:pt x="5400" y="21600"/>
                </a:lnTo>
                <a:lnTo>
                  <a:pt x="54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21600" y="21600"/>
                </a:lnTo>
                <a:lnTo>
                  <a:pt x="18900" y="12150"/>
                </a:lnTo>
                <a:lnTo>
                  <a:pt x="21600" y="2700"/>
                </a:lnTo>
                <a:lnTo>
                  <a:pt x="18900" y="2700"/>
                </a:lnTo>
                <a:lnTo>
                  <a:pt x="18900" y="0"/>
                </a:lnTo>
                <a:lnTo>
                  <a:pt x="2700" y="0"/>
                </a:lnTo>
                <a:lnTo>
                  <a:pt x="2700" y="2700"/>
                </a:lnTo>
                <a:lnTo>
                  <a:pt x="0" y="2700"/>
                </a:lnTo>
                <a:lnTo>
                  <a:pt x="2700" y="12150"/>
                </a:lnTo>
                <a:close/>
              </a:path>
              <a:path w="21600" h="21600" fill="none" extrusionOk="0">
                <a:moveTo>
                  <a:pt x="5400" y="18900"/>
                </a:moveTo>
                <a:lnTo>
                  <a:pt x="2700" y="18900"/>
                </a:lnTo>
                <a:lnTo>
                  <a:pt x="2700" y="2700"/>
                </a:lnTo>
              </a:path>
              <a:path w="21600" h="21600" fill="none" extrusionOk="0">
                <a:moveTo>
                  <a:pt x="2700" y="18900"/>
                </a:moveTo>
                <a:lnTo>
                  <a:pt x="5400" y="21600"/>
                </a:lnTo>
              </a:path>
              <a:path w="21600" h="21600" fill="none" extrusionOk="0">
                <a:moveTo>
                  <a:pt x="16200" y="18900"/>
                </a:moveTo>
                <a:lnTo>
                  <a:pt x="18900" y="18900"/>
                </a:lnTo>
                <a:lnTo>
                  <a:pt x="18900" y="2700"/>
                </a:lnTo>
              </a:path>
              <a:path w="21600" h="21600" fill="none" extrusionOk="0">
                <a:moveTo>
                  <a:pt x="18900" y="18900"/>
                </a:moveTo>
                <a:lnTo>
                  <a:pt x="16200" y="21600"/>
                </a:lnTo>
              </a:path>
            </a:pathLst>
          </a:custGeom>
          <a:gradFill rotWithShape="1">
            <a:gsLst>
              <a:gs pos="0">
                <a:srgbClr val="D8EBB3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000" b="1" dirty="0" smtClean="0">
                <a:latin typeface="Times New Roman" pitchFamily="18" charset="0"/>
              </a:rPr>
              <a:t>Потенциальные предпосылки к достижениям в разных видах деятельности присущи многим детям, тогда как реальные незаурядные результаты демонстрирует значительно меньшая часть детей.</a:t>
            </a:r>
            <a:r>
              <a:rPr lang="ru-RU" sz="2000" dirty="0" smtClean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546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8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/>
          </p:nvPr>
        </p:nvGraphicFramePr>
        <p:xfrm>
          <a:off x="928662" y="2143116"/>
          <a:ext cx="7972425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27584" y="105273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3600" b="1" dirty="0" smtClean="0"/>
              <a:t>Технология </a:t>
            </a:r>
            <a:r>
              <a:rPr lang="ru-RU" sz="3600" b="1" smtClean="0"/>
              <a:t>коучинг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2159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r>
              <a:rPr lang="ru-RU" sz="4400" b="1" dirty="0" smtClean="0">
                <a:solidFill>
                  <a:srgbClr val="713605"/>
                </a:solidFill>
                <a:latin typeface="Monotype Corsiva" pitchFamily="66" charset="0"/>
                <a:ea typeface="Times New Roman"/>
                <a:cs typeface="Times New Roman"/>
              </a:rPr>
              <a:t>        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Picture 2" descr="C:\Users\Владимир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56" y="2060849"/>
            <a:ext cx="2231212" cy="13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4956" y="364502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х</a:t>
            </a:r>
            <a:r>
              <a:rPr lang="ru-RU" b="1" dirty="0" smtClean="0"/>
              <a:t>олм Одарённости</a:t>
            </a:r>
            <a:endParaRPr lang="ru-RU" b="1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472">
            <a:off x="2787218" y="366792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пирамидка картинки для д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61" y="2636912"/>
            <a:ext cx="800802" cy="8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Владимир\Desktop\Dolomites-Italy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1804459" cy="13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42474" y="2267285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г</a:t>
            </a:r>
            <a:r>
              <a:rPr lang="ru-RU" b="1" dirty="0" smtClean="0"/>
              <a:t>оры Возможностей</a:t>
            </a:r>
            <a:endParaRPr lang="ru-RU" b="1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5427">
            <a:off x="914008" y="2208782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40" y="359110"/>
            <a:ext cx="26765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190096" y="2667981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д</a:t>
            </a:r>
            <a:r>
              <a:rPr lang="ru-RU" b="1" dirty="0" smtClean="0"/>
              <a:t>олины Общения</a:t>
            </a:r>
            <a:endParaRPr lang="ru-RU" b="1" dirty="0"/>
          </a:p>
        </p:txBody>
      </p:sp>
      <p:pic>
        <p:nvPicPr>
          <p:cNvPr id="13316" name="Picture 4" descr="Подковообразное озер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6" y="4130975"/>
            <a:ext cx="2227901" cy="14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414772" y="5877272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Формы озёр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3683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945856" y="984275"/>
          <a:ext cx="7996082" cy="6083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35696" y="1628800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Активные </a:t>
            </a:r>
            <a:r>
              <a:rPr lang="ru-RU" sz="3200" b="1" i="1" dirty="0" smtClean="0"/>
              <a:t>(интерактивные) </a:t>
            </a:r>
            <a:r>
              <a:rPr lang="ru-RU" sz="3200" b="1" i="1" dirty="0"/>
              <a:t>формы 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12289" y="3280504"/>
            <a:ext cx="1966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/>
              <a:t>Дискуссионные </a:t>
            </a:r>
            <a:endParaRPr lang="ru-RU" sz="2000" b="1" i="1" dirty="0" smtClean="0"/>
          </a:p>
          <a:p>
            <a:r>
              <a:rPr lang="ru-RU" sz="2000" b="1" i="1" dirty="0" smtClean="0"/>
              <a:t>формы 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18700" y="4057327"/>
            <a:ext cx="1430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Игровые </a:t>
            </a:r>
            <a:endParaRPr lang="ru-RU" sz="2400" b="1" i="1" dirty="0" smtClean="0"/>
          </a:p>
          <a:p>
            <a:r>
              <a:rPr lang="ru-RU" sz="2400" b="1" i="1" dirty="0" smtClean="0"/>
              <a:t>формы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004048" y="3641829"/>
            <a:ext cx="1773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</a:rPr>
              <a:t>Комплексные </a:t>
            </a:r>
            <a:endParaRPr lang="ru-RU" sz="2000" b="1" i="1" dirty="0" smtClean="0">
              <a:solidFill>
                <a:schemeClr val="bg1"/>
              </a:solidFill>
            </a:endParaRP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формы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4026549"/>
            <a:ext cx="2313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/>
              <a:t>Инновационные </a:t>
            </a:r>
            <a:endParaRPr lang="ru-RU" sz="2000" b="1" i="1" dirty="0" smtClean="0"/>
          </a:p>
          <a:p>
            <a:r>
              <a:rPr lang="ru-RU" sz="2000" b="1" i="1" dirty="0" smtClean="0"/>
              <a:t>(</a:t>
            </a:r>
            <a:r>
              <a:rPr lang="ru-RU" sz="2000" b="1" i="1" dirty="0"/>
              <a:t>нестандартные) </a:t>
            </a:r>
            <a:endParaRPr lang="ru-RU" sz="2000" b="1" i="1" dirty="0" smtClean="0"/>
          </a:p>
          <a:p>
            <a:r>
              <a:rPr lang="ru-RU" sz="2000" b="1" i="1" dirty="0" smtClean="0"/>
              <a:t>уроки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7987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rial Black" pitchFamily="34" charset="0"/>
              </a:rPr>
              <a:t>Формы организации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993614"/>
            <a:ext cx="7527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Arial Black" pitchFamily="34" charset="0"/>
              </a:rPr>
              <a:t>         деятельности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4594" y="1705759"/>
            <a:ext cx="79393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Arial Black" pitchFamily="34" charset="0"/>
              </a:rPr>
              <a:t>-исследовательские </a:t>
            </a:r>
            <a:r>
              <a:rPr lang="ru-RU" sz="2800" dirty="0">
                <a:solidFill>
                  <a:schemeClr val="tx2"/>
                </a:solidFill>
                <a:latin typeface="Arial Black" pitchFamily="34" charset="0"/>
              </a:rPr>
              <a:t>задания к уроку</a:t>
            </a:r>
          </a:p>
          <a:p>
            <a:r>
              <a:rPr lang="ru-RU" sz="2800" dirty="0">
                <a:solidFill>
                  <a:schemeClr val="tx2"/>
                </a:solidFill>
                <a:latin typeface="Arial Black" pitchFamily="34" charset="0"/>
              </a:rPr>
              <a:t>-</a:t>
            </a:r>
            <a:r>
              <a:rPr lang="ru-RU" sz="2800" dirty="0" smtClean="0">
                <a:solidFill>
                  <a:schemeClr val="tx2"/>
                </a:solidFill>
                <a:latin typeface="Arial Black" pitchFamily="34" charset="0"/>
              </a:rPr>
              <a:t>самостоятельная </a:t>
            </a:r>
            <a:r>
              <a:rPr lang="ru-RU" sz="2800" dirty="0">
                <a:solidFill>
                  <a:schemeClr val="tx2"/>
                </a:solidFill>
                <a:latin typeface="Arial Black" pitchFamily="34" charset="0"/>
              </a:rPr>
              <a:t>работа </a:t>
            </a:r>
            <a:r>
              <a:rPr lang="ru-RU" sz="2800" dirty="0" smtClean="0">
                <a:solidFill>
                  <a:schemeClr val="tx2"/>
                </a:solidFill>
                <a:latin typeface="Arial Black" pitchFamily="34" charset="0"/>
              </a:rPr>
              <a:t>учащихся </a:t>
            </a:r>
            <a:r>
              <a:rPr lang="ru-RU" sz="2800" dirty="0">
                <a:solidFill>
                  <a:schemeClr val="tx2"/>
                </a:solidFill>
                <a:latin typeface="Arial Black" pitchFamily="34" charset="0"/>
              </a:rPr>
              <a:t>с использованием ИКТ (мобильный </a:t>
            </a:r>
            <a:r>
              <a:rPr lang="ru-RU" sz="2800" dirty="0" smtClean="0">
                <a:solidFill>
                  <a:schemeClr val="tx2"/>
                </a:solidFill>
                <a:latin typeface="Arial Black" pitchFamily="34" charset="0"/>
              </a:rPr>
              <a:t>класс, </a:t>
            </a:r>
            <a:r>
              <a:rPr lang="ru-RU" sz="2800" dirty="0">
                <a:solidFill>
                  <a:schemeClr val="tx2"/>
                </a:solidFill>
                <a:latin typeface="Arial Black" pitchFamily="34" charset="0"/>
              </a:rPr>
              <a:t>ЭОР, обучающие программы)</a:t>
            </a:r>
          </a:p>
          <a:p>
            <a:r>
              <a:rPr lang="ru-RU" sz="2800" dirty="0">
                <a:solidFill>
                  <a:schemeClr val="tx2"/>
                </a:solidFill>
                <a:latin typeface="Arial Black" pitchFamily="34" charset="0"/>
              </a:rPr>
              <a:t>-</a:t>
            </a:r>
            <a:r>
              <a:rPr lang="ru-RU" sz="2800" dirty="0" smtClean="0">
                <a:solidFill>
                  <a:schemeClr val="tx2"/>
                </a:solidFill>
                <a:latin typeface="Arial Black" pitchFamily="34" charset="0"/>
              </a:rPr>
              <a:t>дифференцированное </a:t>
            </a:r>
            <a:r>
              <a:rPr lang="ru-RU" sz="2800" dirty="0">
                <a:solidFill>
                  <a:schemeClr val="tx2"/>
                </a:solidFill>
                <a:latin typeface="Arial Black" pitchFamily="34" charset="0"/>
              </a:rPr>
              <a:t>домашнее задание (повышенного уровня сложности)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28688" y="571500"/>
            <a:ext cx="7470775" cy="987425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dirty="0" smtClean="0">
                <a:latin typeface="Arial Black" pitchFamily="34" charset="0"/>
              </a:rPr>
              <a:t>Организация внеклассной деятельности одарённых детей</a:t>
            </a:r>
            <a:endParaRPr lang="ru-RU" dirty="0">
              <a:latin typeface="Arial Black" pitchFamily="34" charset="0"/>
            </a:endParaRPr>
          </a:p>
        </p:txBody>
      </p:sp>
      <p:graphicFrame>
        <p:nvGraphicFramePr>
          <p:cNvPr id="7" name="Содержимое 4"/>
          <p:cNvGraphicFramePr>
            <a:graphicFrameLocks/>
          </p:cNvGraphicFramePr>
          <p:nvPr>
            <p:extLst/>
          </p:nvPr>
        </p:nvGraphicFramePr>
        <p:xfrm>
          <a:off x="549275" y="1581967"/>
          <a:ext cx="8229600" cy="4446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83630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форма деятельности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цель использования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тематика  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T="45715" marB="45715"/>
                </a:tc>
              </a:tr>
              <a:tr h="36102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Привлечение детей к организации и проведению внеклассных 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мероприятий по предметам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6213" lvl="0" indent="-1762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+mj-lt"/>
                        <a:buAutoNum type="arabicParenR"/>
                        <a:tabLst>
                          <a:tab pos="20955" algn="l"/>
                          <a:tab pos="111125" algn="l"/>
                        </a:tabLs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Повышение мотивации учеников к изучению образовательной области. </a:t>
                      </a:r>
                      <a:endParaRPr lang="ru-RU" sz="220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marL="176213" lvl="0" indent="-176213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+mj-lt"/>
                        <a:buAutoNum type="arabicParenR"/>
                        <a:tabLst>
                          <a:tab pos="20955" algn="l"/>
                          <a:tab pos="111125" algn="l"/>
                        </a:tabLst>
                      </a:pPr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Развитие </a:t>
                      </a:r>
                      <a:r>
                        <a:rPr lang="ru-RU" sz="2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творческих способностей учащихся.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Wingdings" pitchFamily="2" charset="2"/>
                        <a:buChar char="q"/>
                        <a:tabLst>
                          <a:tab pos="224790" algn="l"/>
                        </a:tabLs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Дней </a:t>
                      </a:r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науки,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Wingdings" pitchFamily="2" charset="2"/>
                        <a:buChar char="q"/>
                        <a:tabLst>
                          <a:tab pos="224790" algn="l"/>
                        </a:tabLst>
                      </a:pPr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нетрадиционных уроков,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Wingdings" pitchFamily="2" charset="2"/>
                        <a:buChar char="q"/>
                        <a:tabLst>
                          <a:tab pos="224790" algn="l"/>
                        </a:tabLst>
                      </a:pPr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викторин</a:t>
                      </a:r>
                      <a:r>
                        <a:rPr lang="ru-RU" sz="2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, конкурсов и </a:t>
                      </a:r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т.п.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Wingdings" pitchFamily="2" charset="2"/>
                        <a:buChar char="q"/>
                        <a:tabLst>
                          <a:tab pos="224790" algn="l"/>
                        </a:tabLst>
                      </a:pPr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выполнение </a:t>
                      </a:r>
                      <a:r>
                        <a:rPr lang="ru-RU" sz="2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роли наставника для слабоуспевающих детей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67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r>
              <a:rPr lang="ru-RU" sz="4400" b="1" dirty="0" smtClean="0">
                <a:solidFill>
                  <a:srgbClr val="713605"/>
                </a:solidFill>
                <a:latin typeface="Monotype Corsiva" pitchFamily="66" charset="0"/>
                <a:ea typeface="Times New Roman"/>
                <a:cs typeface="Times New Roman"/>
              </a:rPr>
              <a:t>        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Picture 2" descr="C:\Users\Владимир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56" y="2060849"/>
            <a:ext cx="2231212" cy="13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4956" y="364502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х</a:t>
            </a:r>
            <a:r>
              <a:rPr lang="ru-RU" b="1" dirty="0" smtClean="0"/>
              <a:t>олм Одарённости</a:t>
            </a:r>
            <a:endParaRPr lang="ru-RU" b="1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472">
            <a:off x="2787218" y="366792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пирамидка картинки для д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61" y="2636912"/>
            <a:ext cx="800802" cy="8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Владимир\Desktop\Dolomites-Italy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1804459" cy="13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42474" y="2267285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г</a:t>
            </a:r>
            <a:r>
              <a:rPr lang="ru-RU" b="1" dirty="0" smtClean="0"/>
              <a:t>оры Возможностей</a:t>
            </a:r>
            <a:endParaRPr lang="ru-RU" b="1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5427">
            <a:off x="914008" y="2208782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40" y="359110"/>
            <a:ext cx="26765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190096" y="2667981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д</a:t>
            </a:r>
            <a:r>
              <a:rPr lang="ru-RU" b="1" dirty="0" smtClean="0"/>
              <a:t>олины Общения</a:t>
            </a:r>
            <a:endParaRPr lang="ru-RU" b="1" dirty="0"/>
          </a:p>
        </p:txBody>
      </p:sp>
      <p:pic>
        <p:nvPicPr>
          <p:cNvPr id="13316" name="Picture 4" descr="Подковообразное озер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6" y="4130975"/>
            <a:ext cx="2227901" cy="14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414772" y="5877272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Формы озёр</a:t>
            </a:r>
            <a:endParaRPr lang="ru-RU" b="1" dirty="0"/>
          </a:p>
        </p:txBody>
      </p:sp>
      <p:pic>
        <p:nvPicPr>
          <p:cNvPr id="30723" name="Picture 3" descr="C:\Users\Владимир\Desktop\57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09002" y="3793777"/>
            <a:ext cx="1451024" cy="212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869381" y="539733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р</a:t>
            </a:r>
            <a:r>
              <a:rPr lang="ru-RU" b="1" dirty="0" smtClean="0"/>
              <a:t>еки Методов</a:t>
            </a:r>
            <a:endParaRPr lang="ru-RU" b="1" dirty="0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87741">
            <a:off x="6939949" y="4501545"/>
            <a:ext cx="1798354" cy="159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6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Метод вживания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0363" y="993614"/>
            <a:ext cx="70619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Метод эвристических </a:t>
            </a:r>
            <a:r>
              <a:rPr lang="ru-RU" sz="4000" dirty="0" smtClean="0"/>
              <a:t>вопросов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7198" y="1734052"/>
            <a:ext cx="40290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Метод сравнения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8192" y="2545448"/>
            <a:ext cx="74452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Метод конструирования понятий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2878" y="3271357"/>
            <a:ext cx="6965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Метод путешествия в </a:t>
            </a:r>
            <a:r>
              <a:rPr lang="ru-RU" sz="4000" dirty="0" smtClean="0"/>
              <a:t>будущее </a:t>
            </a:r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0197" y="4077072"/>
            <a:ext cx="34311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Метод ошибок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0197" y="4824002"/>
            <a:ext cx="5028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Метод придумывания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0197" y="5667902"/>
            <a:ext cx="44778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Метод "если бы…". </a:t>
            </a:r>
          </a:p>
        </p:txBody>
      </p:sp>
    </p:spTree>
    <p:extLst>
      <p:ext uri="{BB962C8B-B14F-4D97-AF65-F5344CB8AC3E}">
        <p14:creationId xmlns:p14="http://schemas.microsoft.com/office/powerpoint/2010/main" val="427940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61" name="Group 25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152400" y="990600"/>
          <a:ext cx="8839200" cy="3878560"/>
        </p:xfrm>
        <a:graphic>
          <a:graphicData uri="http://schemas.openxmlformats.org/drawingml/2006/table">
            <a:tbl>
              <a:tblPr/>
              <a:tblGrid>
                <a:gridCol w="3429000"/>
                <a:gridCol w="5410200"/>
              </a:tblGrid>
              <a:tr h="7010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Кто?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9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Что?</a:t>
                      </a:r>
                      <a:endParaRPr kumimoji="0" lang="ru-RU" sz="2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Когда?</a:t>
                      </a:r>
                      <a:endParaRPr kumimoji="0" lang="ru-RU" sz="2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Где?</a:t>
                      </a:r>
                      <a:endParaRPr kumimoji="0" lang="ru-RU" sz="2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Почему?</a:t>
                      </a:r>
                      <a:endParaRPr kumimoji="0" lang="ru-RU" sz="2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36" name="Рисунок 2" descr="g010594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8678" r="1120" b="7025"/>
          <a:stretch>
            <a:fillRect/>
          </a:stretch>
        </p:blipFill>
        <p:spPr bwMode="auto">
          <a:xfrm>
            <a:off x="7391400" y="5334000"/>
            <a:ext cx="15430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8220" y="116632"/>
            <a:ext cx="673761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400" dirty="0"/>
              <a:t>Метод эвристических вопросов</a:t>
            </a:r>
          </a:p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Приём 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«Пять вопросов сюжетной таблицы…»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 descr="st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98022"/>
            <a:ext cx="2841104" cy="154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91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Владимир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4824536" cy="655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5510" y="1340768"/>
            <a:ext cx="3029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Азы работы над текстом</a:t>
            </a:r>
            <a:r>
              <a:rPr lang="ru-RU" b="1" dirty="0"/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916832"/>
            <a:ext cx="1763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Что, не ждали?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564904"/>
            <a:ext cx="3841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Ты уже знаешь последние новости?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2818" y="3244334"/>
            <a:ext cx="3252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Главная жизненная мудрость.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5544" y="3933056"/>
            <a:ext cx="267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Известное и неизвестное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7298" y="4653136"/>
            <a:ext cx="3286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Иллюстративное изображение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517232"/>
            <a:ext cx="2354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Поучительный вывод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91680" y="467380"/>
            <a:ext cx="3754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Приём «Мудрые совы»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20003" y="692696"/>
            <a:ext cx="41267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accent1"/>
                </a:solidFill>
              </a:rPr>
              <a:t>Кейс – технология</a:t>
            </a:r>
            <a:endParaRPr lang="ru-RU" sz="4000" dirty="0"/>
          </a:p>
        </p:txBody>
      </p:sp>
      <p:pic>
        <p:nvPicPr>
          <p:cNvPr id="13" name="Рисунок 7" descr="_lon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6652" y="3395081"/>
            <a:ext cx="3786188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1372555"/>
            <a:ext cx="66967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Segoe UI" pitchFamily="34" charset="0"/>
                <a:cs typeface="Times New Roman" pitchFamily="18" charset="0"/>
              </a:rPr>
              <a:t>Это метод активного проблемно – ситуационного анализа, основанный на обучении путем решения конкретных задач-ситуаций (кейсов).</a:t>
            </a:r>
          </a:p>
          <a:p>
            <a:pPr marL="1800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 Narrow" pitchFamily="34" charset="0"/>
                <a:ea typeface="Segoe UI" pitchFamily="34" charset="0"/>
                <a:cs typeface="Times New Roman" pitchFamily="18" charset="0"/>
              </a:rPr>
              <a:t>Главное её предназначение – развивать способность разрабатывать проблемы и находить их решение, учиться работать с информацией.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25995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 Narrow" pitchFamily="34" charset="0"/>
                <a:ea typeface="Segoe UI" pitchFamily="34" charset="0"/>
                <a:cs typeface="Times New Roman" pitchFamily="18" charset="0"/>
              </a:rPr>
              <a:t>При  этом акцент делается не на получение готовых знаний, а на их выработку, на </a:t>
            </a: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Segoe UI" pitchFamily="34" charset="0"/>
                <a:cs typeface="Times New Roman" pitchFamily="18" charset="0"/>
              </a:rPr>
              <a:t>сотворчество</a:t>
            </a:r>
            <a:r>
              <a:rPr lang="ru-RU" sz="2400" b="1" dirty="0">
                <a:latin typeface="Arial Narrow" pitchFamily="34" charset="0"/>
                <a:ea typeface="Segoe UI" pitchFamily="34" charset="0"/>
                <a:cs typeface="Times New Roman" pitchFamily="18" charset="0"/>
              </a:rPr>
              <a:t> учителя и ученика!</a:t>
            </a:r>
          </a:p>
        </p:txBody>
      </p:sp>
    </p:spTree>
    <p:extLst>
      <p:ext uri="{BB962C8B-B14F-4D97-AF65-F5344CB8AC3E}">
        <p14:creationId xmlns:p14="http://schemas.microsoft.com/office/powerpoint/2010/main" val="10264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Картинки Одареность\1425144020_vesennie-risunki-kartinki-i-oboi-na-rabochiy-stol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40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60426"/>
            <a:ext cx="5336563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Составить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к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арту страны </a:t>
            </a:r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О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дарённых</a:t>
            </a:r>
            <a:endParaRPr lang="ru-RU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31" name="Picture 7" descr="C:\Users\LENOVO\Desktop\Картинки Одареность\Zamok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42" y="-351"/>
            <a:ext cx="2145282" cy="276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LENOVO\Desktop\Картинки Одареность\b2_climb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7" y="3355995"/>
            <a:ext cx="1346520" cy="15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LENOVO\Desktop\39251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4509119"/>
            <a:ext cx="551416" cy="7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LENOVO\Desktop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40" y="3159905"/>
            <a:ext cx="2380815" cy="170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LENOVO\Desktop\Картинки Одареность\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02207"/>
            <a:ext cx="2166044" cy="188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LENOVO\Desktop\image5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04" y="4509119"/>
            <a:ext cx="2045532" cy="166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:\ДОКУМЕНТАЦИЯ\Детские фоны\Новая папка\3408016_orig.gif"/>
          <p:cNvPicPr>
            <a:picLocks noChangeAspect="1" noChangeArrowheads="1" noCrop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 rot="1609567">
            <a:off x="4804295" y="1323018"/>
            <a:ext cx="1981200" cy="27527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55063" y="1437166"/>
            <a:ext cx="6888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Разобраться в психологических понятиях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457" y="2745876"/>
            <a:ext cx="80071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Посмотреть видео «Глазами одарённых детей»</a:t>
            </a:r>
          </a:p>
          <a:p>
            <a:r>
              <a:rPr lang="ru-RU" sz="2800" b="1" i="1" dirty="0"/>
              <a:t>и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спецрепортаж</a:t>
            </a:r>
            <a:r>
              <a:rPr lang="ru-RU" sz="2800" b="1" i="1" dirty="0" smtClean="0"/>
              <a:t> «Одарённые дети»</a:t>
            </a:r>
            <a:endParaRPr lang="ru-RU" sz="2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771800" y="6021288"/>
            <a:ext cx="577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Портрет одарённого ученика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764704"/>
            <a:ext cx="7416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Возможности кейс - технологии </a:t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r>
              <a:rPr lang="ru-RU" sz="2800" b="1" dirty="0" smtClean="0">
                <a:solidFill>
                  <a:schemeClr val="accent1"/>
                </a:solidFill>
              </a:rPr>
              <a:t>в обогащающем обучении</a:t>
            </a:r>
          </a:p>
          <a:p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19632" y="1916832"/>
            <a:ext cx="68407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457200"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>
                <a:latin typeface="Arial Narrow" pitchFamily="34" charset="0"/>
                <a:ea typeface="Segoe UI" pitchFamily="34" charset="0"/>
                <a:cs typeface="Times New Roman" pitchFamily="18" charset="0"/>
              </a:rPr>
              <a:t>При кейс-технологии не даются конкретные ответы, их необходимо находить самостоятельно. Это позволяет учащимся , опираясь на собственный опыт, формулировать выводы, применять на практике полученные знания, предлагать собственный (или групповой) взгляд на проблему. В кейсе проблема представлена в неявном, скрытом виде, причем, как правило, она не имеет однозначного решения.</a:t>
            </a:r>
          </a:p>
          <a:p>
            <a:pPr marL="180000" indent="-457200"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>
                <a:latin typeface="Arial Narrow" pitchFamily="34" charset="0"/>
                <a:ea typeface="Segoe UI" pitchFamily="34" charset="0"/>
                <a:cs typeface="Times New Roman" pitchFamily="18" charset="0"/>
              </a:rPr>
              <a:t>В некоторых случаях нужно найти не только решения, но и сформулировать задачу, так как формулировка ее представлена не явно.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787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86750" cy="7858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accent1"/>
                </a:solidFill>
              </a:rPr>
              <a:t>Методы кейс - технологии</a:t>
            </a:r>
          </a:p>
        </p:txBody>
      </p:sp>
      <p:pic>
        <p:nvPicPr>
          <p:cNvPr id="3" name="Схема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8" y="1206500"/>
            <a:ext cx="8382000" cy="4730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264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428625"/>
            <a:ext cx="8183562" cy="6794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accent1"/>
                </a:solidFill>
              </a:rPr>
              <a:t>Использование кейсов</a:t>
            </a:r>
          </a:p>
        </p:txBody>
      </p:sp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428625" y="1071563"/>
            <a:ext cx="8286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Кейс дает возможность учителю использовать его на любой стадии обучения и для различных целей. </a:t>
            </a:r>
          </a:p>
        </p:txBody>
      </p:sp>
      <p:grpSp>
        <p:nvGrpSpPr>
          <p:cNvPr id="39939" name="Группа 49"/>
          <p:cNvGrpSpPr>
            <a:grpSpLocks/>
          </p:cNvGrpSpPr>
          <p:nvPr/>
        </p:nvGrpSpPr>
        <p:grpSpPr bwMode="auto">
          <a:xfrm>
            <a:off x="357188" y="2000250"/>
            <a:ext cx="8358187" cy="4071938"/>
            <a:chOff x="285720" y="1857364"/>
            <a:chExt cx="8358246" cy="4071966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0800000" flipV="1">
              <a:off x="2571736" y="2643182"/>
              <a:ext cx="1000132" cy="285752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5286380" y="2643182"/>
              <a:ext cx="1108083" cy="285752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Скругленный прямоугольник 6"/>
            <p:cNvGrpSpPr>
              <a:grpSpLocks/>
            </p:cNvGrpSpPr>
            <p:nvPr/>
          </p:nvGrpSpPr>
          <p:grpSpPr bwMode="auto">
            <a:xfrm>
              <a:off x="2836342" y="1820026"/>
              <a:ext cx="3127270" cy="859542"/>
              <a:chOff x="2907792" y="1962912"/>
              <a:chExt cx="3127248" cy="859536"/>
            </a:xfrm>
          </p:grpSpPr>
          <p:pic>
            <p:nvPicPr>
              <p:cNvPr id="39942" name="Скругленный прямоугольник 6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907792" y="1962912"/>
                <a:ext cx="3127248" cy="859536"/>
              </a:xfrm>
              <a:prstGeom prst="rect">
                <a:avLst/>
              </a:prstGeom>
              <a:noFill/>
            </p:spPr>
          </p:pic>
          <p:sp>
            <p:nvSpPr>
              <p:cNvPr id="39943" name="Text Box 7"/>
              <p:cNvSpPr txBox="1">
                <a:spLocks noChangeArrowheads="1"/>
              </p:cNvSpPr>
              <p:nvPr/>
            </p:nvSpPr>
            <p:spPr bwMode="auto">
              <a:xfrm>
                <a:off x="2967298" y="2038610"/>
                <a:ext cx="2995092" cy="709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ru-RU" b="1">
                  <a:solidFill>
                    <a:srgbClr val="FFFFFF"/>
                  </a:solidFill>
                  <a:latin typeface="Verdana" pitchFamily="34" charset="0"/>
                </a:endParaRPr>
              </a:p>
              <a:p>
                <a:pPr algn="ctr"/>
                <a:r>
                  <a:rPr lang="ru-RU" b="1">
                    <a:latin typeface="Verdana" pitchFamily="34" charset="0"/>
                  </a:rPr>
                  <a:t>Кейс - обучение</a:t>
                </a:r>
              </a:p>
              <a:p>
                <a:pPr algn="ctr"/>
                <a:endParaRPr lang="ru-RU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grpSp>
          <p:nvGrpSpPr>
            <p:cNvPr id="9" name="Скругленный прямоугольник 8"/>
            <p:cNvGrpSpPr>
              <a:grpSpLocks/>
            </p:cNvGrpSpPr>
            <p:nvPr/>
          </p:nvGrpSpPr>
          <p:grpSpPr bwMode="auto">
            <a:xfrm>
              <a:off x="818552" y="2886833"/>
              <a:ext cx="3499129" cy="932694"/>
              <a:chOff x="890016" y="3029712"/>
              <a:chExt cx="3499104" cy="932688"/>
            </a:xfrm>
          </p:grpSpPr>
          <p:pic>
            <p:nvPicPr>
              <p:cNvPr id="39945" name="Скругленный прямоугольник 8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90016" y="3029712"/>
                <a:ext cx="3499104" cy="932688"/>
              </a:xfrm>
              <a:prstGeom prst="rect">
                <a:avLst/>
              </a:prstGeom>
              <a:noFill/>
            </p:spPr>
          </p:pic>
          <p:sp>
            <p:nvSpPr>
              <p:cNvPr id="39946" name="Text Box 10"/>
              <p:cNvSpPr txBox="1">
                <a:spLocks noChangeArrowheads="1"/>
              </p:cNvSpPr>
              <p:nvPr/>
            </p:nvSpPr>
            <p:spPr bwMode="auto">
              <a:xfrm>
                <a:off x="970536" y="3113661"/>
                <a:ext cx="3345304" cy="773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ru-RU" b="1">
                    <a:latin typeface="Verdana" pitchFamily="34" charset="0"/>
                  </a:rPr>
                  <a:t>Открытая дискуссия</a:t>
                </a:r>
              </a:p>
            </p:txBody>
          </p:sp>
        </p:grpSp>
        <p:grpSp>
          <p:nvGrpSpPr>
            <p:cNvPr id="10" name="Скругленный прямоугольник 9"/>
            <p:cNvGrpSpPr>
              <a:grpSpLocks/>
            </p:cNvGrpSpPr>
            <p:nvPr/>
          </p:nvGrpSpPr>
          <p:grpSpPr bwMode="auto">
            <a:xfrm>
              <a:off x="4677347" y="2886833"/>
              <a:ext cx="3425976" cy="932694"/>
              <a:chOff x="4748784" y="3029712"/>
              <a:chExt cx="3425952" cy="932688"/>
            </a:xfrm>
          </p:grpSpPr>
          <p:pic>
            <p:nvPicPr>
              <p:cNvPr id="39948" name="Скругленный прямоугольник 9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748784" y="3029712"/>
                <a:ext cx="3425952" cy="932688"/>
              </a:xfrm>
              <a:prstGeom prst="rect">
                <a:avLst/>
              </a:prstGeom>
              <a:noFill/>
            </p:spPr>
          </p:pic>
          <p:sp>
            <p:nvSpPr>
              <p:cNvPr id="39949" name="Text Box 13"/>
              <p:cNvSpPr txBox="1">
                <a:spLocks noChangeArrowheads="1"/>
              </p:cNvSpPr>
              <p:nvPr/>
            </p:nvSpPr>
            <p:spPr bwMode="auto">
              <a:xfrm>
                <a:off x="4828161" y="3113661"/>
                <a:ext cx="3273866" cy="773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ru-RU" b="1">
                    <a:latin typeface="Verdana" pitchFamily="34" charset="0"/>
                  </a:rPr>
                  <a:t>Опрос (презентация)</a:t>
                </a:r>
              </a:p>
            </p:txBody>
          </p:sp>
        </p:grpSp>
        <p:cxnSp>
          <p:nvCxnSpPr>
            <p:cNvPr id="23" name="Прямая соединительная линия 22"/>
            <p:cNvCxnSpPr/>
            <p:nvPr/>
          </p:nvCxnSpPr>
          <p:spPr>
            <a:xfrm rot="5400000">
              <a:off x="1285852" y="3857628"/>
              <a:ext cx="357189" cy="214315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5400000">
              <a:off x="4929190" y="4071942"/>
              <a:ext cx="1285884" cy="714380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16200000" flipH="1">
              <a:off x="6589727" y="3983042"/>
              <a:ext cx="1285884" cy="892181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16200000" flipH="1">
              <a:off x="3286116" y="3857628"/>
              <a:ext cx="357189" cy="214315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Скругленный прямоугольник 30"/>
            <p:cNvGrpSpPr>
              <a:grpSpLocks/>
            </p:cNvGrpSpPr>
            <p:nvPr/>
          </p:nvGrpSpPr>
          <p:grpSpPr bwMode="auto">
            <a:xfrm>
              <a:off x="245524" y="4106041"/>
              <a:ext cx="2218960" cy="926598"/>
              <a:chOff x="316992" y="4248912"/>
              <a:chExt cx="2218944" cy="926592"/>
            </a:xfrm>
          </p:grpSpPr>
          <p:pic>
            <p:nvPicPr>
              <p:cNvPr id="39955" name="Скругленный прямоугольник 30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16992" y="4248912"/>
                <a:ext cx="2218944" cy="926592"/>
              </a:xfrm>
              <a:prstGeom prst="rect">
                <a:avLst/>
              </a:prstGeom>
              <a:noFill/>
            </p:spPr>
          </p:pic>
          <p:sp>
            <p:nvSpPr>
              <p:cNvPr id="39956" name="Text Box 20"/>
              <p:cNvSpPr txBox="1">
                <a:spLocks noChangeArrowheads="1"/>
              </p:cNvSpPr>
              <p:nvPr/>
            </p:nvSpPr>
            <p:spPr bwMode="auto">
              <a:xfrm>
                <a:off x="431013" y="4360075"/>
                <a:ext cx="1995475" cy="7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ru-RU" b="1">
                    <a:latin typeface="Verdana" pitchFamily="34" charset="0"/>
                  </a:rPr>
                  <a:t>Руководимая </a:t>
                </a:r>
              </a:p>
            </p:txBody>
          </p:sp>
        </p:grpSp>
        <p:grpSp>
          <p:nvGrpSpPr>
            <p:cNvPr id="36" name="Скругленный прямоугольник 35"/>
            <p:cNvGrpSpPr>
              <a:grpSpLocks/>
            </p:cNvGrpSpPr>
            <p:nvPr/>
          </p:nvGrpSpPr>
          <p:grpSpPr bwMode="auto">
            <a:xfrm>
              <a:off x="2458387" y="4106041"/>
              <a:ext cx="2218960" cy="926598"/>
              <a:chOff x="2529840" y="4248912"/>
              <a:chExt cx="2218944" cy="926592"/>
            </a:xfrm>
          </p:grpSpPr>
          <p:pic>
            <p:nvPicPr>
              <p:cNvPr id="39958" name="Скругленный прямоугольник 35"/>
              <p:cNvPicPr>
                <a:picLocks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29840" y="4248912"/>
                <a:ext cx="2218944" cy="926592"/>
              </a:xfrm>
              <a:prstGeom prst="rect">
                <a:avLst/>
              </a:prstGeom>
              <a:noFill/>
            </p:spPr>
          </p:pic>
          <p:sp>
            <p:nvSpPr>
              <p:cNvPr id="39959" name="Text Box 23"/>
              <p:cNvSpPr txBox="1">
                <a:spLocks noChangeArrowheads="1"/>
              </p:cNvSpPr>
              <p:nvPr/>
            </p:nvSpPr>
            <p:spPr bwMode="auto">
              <a:xfrm>
                <a:off x="2645575" y="4360075"/>
                <a:ext cx="1995475" cy="7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ru-RU" b="1">
                    <a:latin typeface="Verdana" pitchFamily="34" charset="0"/>
                  </a:rPr>
                  <a:t>Свободная </a:t>
                </a:r>
              </a:p>
            </p:txBody>
          </p:sp>
        </p:grpSp>
        <p:grpSp>
          <p:nvGrpSpPr>
            <p:cNvPr id="40" name="Скругленный прямоугольник 39"/>
            <p:cNvGrpSpPr>
              <a:grpSpLocks/>
            </p:cNvGrpSpPr>
            <p:nvPr/>
          </p:nvGrpSpPr>
          <p:grpSpPr bwMode="auto">
            <a:xfrm>
              <a:off x="3744652" y="5032640"/>
              <a:ext cx="2932197" cy="932694"/>
              <a:chOff x="3816096" y="5175504"/>
              <a:chExt cx="2932176" cy="932688"/>
            </a:xfrm>
          </p:grpSpPr>
          <p:pic>
            <p:nvPicPr>
              <p:cNvPr id="39961" name="Скругленный прямоугольник 39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816096" y="5175504"/>
                <a:ext cx="2932176" cy="932688"/>
              </a:xfrm>
              <a:prstGeom prst="rect">
                <a:avLst/>
              </a:prstGeom>
              <a:noFill/>
            </p:spPr>
          </p:pic>
          <p:sp>
            <p:nvSpPr>
              <p:cNvPr id="39962" name="Text Box 26"/>
              <p:cNvSpPr txBox="1">
                <a:spLocks noChangeArrowheads="1"/>
              </p:cNvSpPr>
              <p:nvPr/>
            </p:nvSpPr>
            <p:spPr bwMode="auto">
              <a:xfrm>
                <a:off x="3931450" y="5288763"/>
                <a:ext cx="2709850" cy="7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ru-RU" b="1">
                    <a:latin typeface="Verdana" pitchFamily="34" charset="0"/>
                  </a:rPr>
                  <a:t>Индивидуальный</a:t>
                </a:r>
              </a:p>
            </p:txBody>
          </p:sp>
        </p:grpSp>
        <p:grpSp>
          <p:nvGrpSpPr>
            <p:cNvPr id="42" name="Скругленный прямоугольник 41"/>
            <p:cNvGrpSpPr>
              <a:grpSpLocks/>
            </p:cNvGrpSpPr>
            <p:nvPr/>
          </p:nvGrpSpPr>
          <p:grpSpPr bwMode="auto">
            <a:xfrm>
              <a:off x="6676849" y="5032640"/>
              <a:ext cx="1999502" cy="932694"/>
              <a:chOff x="6748272" y="5175504"/>
              <a:chExt cx="1999488" cy="932688"/>
            </a:xfrm>
          </p:grpSpPr>
          <p:pic>
            <p:nvPicPr>
              <p:cNvPr id="39964" name="Скругленный прямоугольник 41"/>
              <p:cNvPicPr>
                <a:picLocks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6748272" y="5175504"/>
                <a:ext cx="1999488" cy="932688"/>
              </a:xfrm>
              <a:prstGeom prst="rect">
                <a:avLst/>
              </a:prstGeom>
              <a:noFill/>
            </p:spPr>
          </p:pic>
          <p:sp>
            <p:nvSpPr>
              <p:cNvPr id="39965" name="Text Box 29"/>
              <p:cNvSpPr txBox="1">
                <a:spLocks noChangeArrowheads="1"/>
              </p:cNvSpPr>
              <p:nvPr/>
            </p:nvSpPr>
            <p:spPr bwMode="auto">
              <a:xfrm>
                <a:off x="6860388" y="5288763"/>
                <a:ext cx="1781162" cy="7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ru-RU" b="1">
                    <a:latin typeface="Verdana" pitchFamily="34" charset="0"/>
                  </a:rPr>
                  <a:t>Групповой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57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Группа 11"/>
          <p:cNvGrpSpPr>
            <a:grpSpLocks/>
          </p:cNvGrpSpPr>
          <p:nvPr/>
        </p:nvGrpSpPr>
        <p:grpSpPr bwMode="auto">
          <a:xfrm>
            <a:off x="714375" y="1285875"/>
            <a:ext cx="7770813" cy="2643188"/>
            <a:chOff x="686248" y="714356"/>
            <a:chExt cx="7771504" cy="2643206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 flipV="1">
              <a:off x="2486633" y="1785926"/>
              <a:ext cx="1128813" cy="492128"/>
            </a:xfrm>
            <a:prstGeom prst="line">
              <a:avLst/>
            </a:prstGeom>
            <a:ln w="63500">
              <a:solidFill>
                <a:srgbClr val="CE6B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87275" y="1785926"/>
              <a:ext cx="1170092" cy="492128"/>
            </a:xfrm>
            <a:prstGeom prst="line">
              <a:avLst/>
            </a:prstGeom>
            <a:ln w="63500">
              <a:solidFill>
                <a:srgbClr val="CE6B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Скругленный прямоугольник 2"/>
            <p:cNvGrpSpPr>
              <a:grpSpLocks/>
            </p:cNvGrpSpPr>
            <p:nvPr/>
          </p:nvGrpSpPr>
          <p:grpSpPr bwMode="auto">
            <a:xfrm>
              <a:off x="2672578" y="672065"/>
              <a:ext cx="3676215" cy="1158248"/>
              <a:chOff x="2700528" y="1243584"/>
              <a:chExt cx="3675888" cy="1158240"/>
            </a:xfrm>
          </p:grpSpPr>
          <p:pic>
            <p:nvPicPr>
              <p:cNvPr id="40966" name="Скругленный прямоугольник 2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700528" y="1243584"/>
                <a:ext cx="3675888" cy="1158240"/>
              </a:xfrm>
              <a:prstGeom prst="rect">
                <a:avLst/>
              </a:prstGeom>
              <a:noFill/>
            </p:spPr>
          </p:pic>
          <p:sp>
            <p:nvSpPr>
              <p:cNvPr id="40967" name="Text Box 7"/>
              <p:cNvSpPr txBox="1">
                <a:spLocks noChangeArrowheads="1"/>
              </p:cNvSpPr>
              <p:nvPr/>
            </p:nvSpPr>
            <p:spPr bwMode="auto">
              <a:xfrm>
                <a:off x="2795280" y="1338596"/>
                <a:ext cx="3494238" cy="974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ru-RU" b="1">
                  <a:solidFill>
                    <a:srgbClr val="FFFFFF"/>
                  </a:solidFill>
                  <a:latin typeface="Verdana" pitchFamily="34" charset="0"/>
                </a:endParaRPr>
              </a:p>
              <a:p>
                <a:pPr algn="ctr"/>
                <a:endParaRPr lang="ru-RU" b="1">
                  <a:solidFill>
                    <a:srgbClr val="FFFFFF"/>
                  </a:solidFill>
                  <a:latin typeface="Verdana" pitchFamily="34" charset="0"/>
                </a:endParaRPr>
              </a:p>
              <a:p>
                <a:pPr algn="ctr"/>
                <a:r>
                  <a:rPr lang="ru-RU" b="1">
                    <a:solidFill>
                      <a:srgbClr val="50141B"/>
                    </a:solidFill>
                    <a:latin typeface="Verdana" pitchFamily="34" charset="0"/>
                  </a:rPr>
                  <a:t>Кейс – экзамен (зачет)</a:t>
                </a:r>
              </a:p>
              <a:p>
                <a:pPr algn="ctr"/>
                <a:endParaRPr lang="ru-RU" b="1">
                  <a:solidFill>
                    <a:srgbClr val="FFFFFF"/>
                  </a:solidFill>
                  <a:latin typeface="Verdana" pitchFamily="34" charset="0"/>
                </a:endParaRPr>
              </a:p>
              <a:p>
                <a:pPr algn="ctr"/>
                <a:endParaRPr lang="ru-RU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grpSp>
          <p:nvGrpSpPr>
            <p:cNvPr id="4" name="Скругленный прямоугольник 3"/>
            <p:cNvGrpSpPr>
              <a:grpSpLocks/>
            </p:cNvGrpSpPr>
            <p:nvPr/>
          </p:nvGrpSpPr>
          <p:grpSpPr bwMode="auto">
            <a:xfrm>
              <a:off x="648526" y="2238747"/>
              <a:ext cx="3670118" cy="1152152"/>
              <a:chOff x="676656" y="2810256"/>
              <a:chExt cx="3669792" cy="1152144"/>
            </a:xfrm>
          </p:grpSpPr>
          <p:pic>
            <p:nvPicPr>
              <p:cNvPr id="40969" name="Скругленный прямоугольник 3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6656" y="2810256"/>
                <a:ext cx="3669792" cy="1152144"/>
              </a:xfrm>
              <a:prstGeom prst="rect">
                <a:avLst/>
              </a:prstGeom>
              <a:noFill/>
            </p:spPr>
          </p:pic>
          <p:sp>
            <p:nvSpPr>
              <p:cNvPr id="40970" name="Text Box 10"/>
              <p:cNvSpPr txBox="1">
                <a:spLocks noChangeArrowheads="1"/>
              </p:cNvSpPr>
              <p:nvPr/>
            </p:nvSpPr>
            <p:spPr bwMode="auto">
              <a:xfrm>
                <a:off x="767096" y="2901791"/>
                <a:ext cx="3494238" cy="974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ru-RU" b="1">
                    <a:solidFill>
                      <a:srgbClr val="50141B"/>
                    </a:solidFill>
                    <a:latin typeface="Verdana" pitchFamily="34" charset="0"/>
                  </a:rPr>
                  <a:t>С предварительной подготовкой</a:t>
                </a:r>
              </a:p>
            </p:txBody>
          </p:sp>
        </p:grpSp>
        <p:grpSp>
          <p:nvGrpSpPr>
            <p:cNvPr id="5" name="Скругленный прямоугольник 4"/>
            <p:cNvGrpSpPr>
              <a:grpSpLocks/>
            </p:cNvGrpSpPr>
            <p:nvPr/>
          </p:nvGrpSpPr>
          <p:grpSpPr bwMode="auto">
            <a:xfrm>
              <a:off x="4818560" y="2238747"/>
              <a:ext cx="3670118" cy="1152152"/>
              <a:chOff x="4846320" y="2810256"/>
              <a:chExt cx="3669792" cy="1152144"/>
            </a:xfrm>
          </p:grpSpPr>
          <p:pic>
            <p:nvPicPr>
              <p:cNvPr id="40972" name="Скругленный прямоугольник 4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46320" y="2810256"/>
                <a:ext cx="3669792" cy="1152144"/>
              </a:xfrm>
              <a:prstGeom prst="rect">
                <a:avLst/>
              </a:prstGeom>
              <a:noFill/>
            </p:spPr>
          </p:pic>
          <p:sp>
            <p:nvSpPr>
              <p:cNvPr id="40973" name="Text Box 13"/>
              <p:cNvSpPr txBox="1">
                <a:spLocks noChangeArrowheads="1"/>
              </p:cNvSpPr>
              <p:nvPr/>
            </p:nvSpPr>
            <p:spPr bwMode="auto">
              <a:xfrm>
                <a:off x="4938229" y="2901791"/>
                <a:ext cx="3494238" cy="974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ru-RU" b="1">
                    <a:solidFill>
                      <a:srgbClr val="50141B"/>
                    </a:solidFill>
                    <a:latin typeface="Verdana" pitchFamily="34" charset="0"/>
                  </a:rPr>
                  <a:t>Без предварительной подготовки</a:t>
                </a:r>
              </a:p>
            </p:txBody>
          </p:sp>
        </p:grpSp>
      </p:grpSp>
      <p:sp>
        <p:nvSpPr>
          <p:cNvPr id="40962" name="TextBox 12"/>
          <p:cNvSpPr txBox="1">
            <a:spLocks noChangeArrowheads="1"/>
          </p:cNvSpPr>
          <p:nvPr/>
        </p:nvSpPr>
        <p:spPr bwMode="auto">
          <a:xfrm>
            <a:off x="500063" y="357188"/>
            <a:ext cx="8215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Кейс – метод возможно использовать и в качестве экзаменов или зачетов.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0063" y="4000500"/>
            <a:ext cx="814387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Segoe UI" pitchFamily="34" charset="0"/>
                <a:cs typeface="Times New Roman" pitchFamily="18" charset="0"/>
              </a:rPr>
              <a:t>Перед зачетом ученик может получить кейс-задание на дом, он должен его проанализировать и принести экзаменатору отчет с ответами на поставленные вопросы. Можно предложить кейс и прямо на зачете, но тогда он должен быть достаточно коротким и простым, для того чтобы уложиться в отведенное время.</a:t>
            </a:r>
          </a:p>
        </p:txBody>
      </p:sp>
    </p:spTree>
    <p:extLst>
      <p:ext uri="{BB962C8B-B14F-4D97-AF65-F5344CB8AC3E}">
        <p14:creationId xmlns:p14="http://schemas.microsoft.com/office/powerpoint/2010/main" val="41452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sz="3200" b="1" smtClean="0">
                <a:latin typeface="Arial" charset="0"/>
                <a:cs typeface="Arial" charset="0"/>
              </a:rPr>
              <a:t>Примеры кейсов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4294967295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r>
              <a:rPr lang="ru-RU" sz="2000" smtClean="0">
                <a:solidFill>
                  <a:schemeClr val="tx2"/>
                </a:solidFill>
                <a:latin typeface="Arial" charset="0"/>
                <a:cs typeface="Arial" charset="0"/>
              </a:rPr>
              <a:t>Представьте себе, что Вы проводите экскурсию в Третьяковской галерее, в зале, где представлены картины В.Д. Поленова. Что вы расскажите о картине «Московский дворик»? Напишите небольшой текст этого фрагмента экскурсии.</a:t>
            </a:r>
          </a:p>
          <a:p>
            <a:r>
              <a:rPr lang="ru-RU" sz="2000" smtClean="0">
                <a:solidFill>
                  <a:schemeClr val="tx2"/>
                </a:solidFill>
                <a:latin typeface="Arial" charset="0"/>
                <a:cs typeface="Arial" charset="0"/>
              </a:rPr>
              <a:t>Найдите тексты лирических стихотворений, в которых лес описан в разные сезоны. Выпишите фрагменты. Сделайте вывод, какие средства художественной выразительности авторы чаще всего используют для описания природы.</a:t>
            </a:r>
          </a:p>
          <a:p>
            <a:r>
              <a:rPr lang="ru-RU" sz="2000" smtClean="0">
                <a:solidFill>
                  <a:schemeClr val="tx2"/>
                </a:solidFill>
                <a:latin typeface="Arial" charset="0"/>
                <a:cs typeface="Arial" charset="0"/>
              </a:rPr>
              <a:t>Сфотографируйте экспонаты экспозиции каждого помещения музея, создайте красочный буклет-путеводитель по музею с комментариями для посетителей-экскурсантов.</a:t>
            </a:r>
          </a:p>
          <a:p>
            <a:r>
              <a:rPr lang="ru-RU" sz="2000" smtClean="0">
                <a:solidFill>
                  <a:schemeClr val="tx2"/>
                </a:solidFill>
                <a:latin typeface="Arial" charset="0"/>
                <a:cs typeface="Arial" charset="0"/>
              </a:rPr>
              <a:t>Если бы вам было необходимо написать продолжение пьесы Н.В. Гоголя «Ревизор», то что бы там оказалось? Напишите финальное явление вашей пьесы.</a:t>
            </a:r>
          </a:p>
        </p:txBody>
      </p:sp>
    </p:spTree>
    <p:extLst>
      <p:ext uri="{BB962C8B-B14F-4D97-AF65-F5344CB8AC3E}">
        <p14:creationId xmlns:p14="http://schemas.microsoft.com/office/powerpoint/2010/main" val="153280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r>
              <a:rPr lang="ru-RU" sz="4400" b="1" dirty="0" smtClean="0">
                <a:solidFill>
                  <a:srgbClr val="713605"/>
                </a:solidFill>
                <a:latin typeface="Monotype Corsiva" pitchFamily="66" charset="0"/>
                <a:ea typeface="Times New Roman"/>
                <a:cs typeface="Times New Roman"/>
              </a:rPr>
              <a:t>        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Picture 2" descr="C:\Users\Владимир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56" y="2060849"/>
            <a:ext cx="2231212" cy="13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4956" y="364502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х</a:t>
            </a:r>
            <a:r>
              <a:rPr lang="ru-RU" b="1" dirty="0" smtClean="0"/>
              <a:t>олм Одарённости</a:t>
            </a:r>
            <a:endParaRPr lang="ru-RU" b="1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472">
            <a:off x="2787218" y="366792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пирамидка картинки для д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61" y="2636912"/>
            <a:ext cx="800802" cy="8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Владимир\Desktop\Dolomites-Italy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1804459" cy="13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42474" y="2267285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г</a:t>
            </a:r>
            <a:r>
              <a:rPr lang="ru-RU" b="1" dirty="0" smtClean="0"/>
              <a:t>оры Возможностей</a:t>
            </a:r>
            <a:endParaRPr lang="ru-RU" b="1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5427">
            <a:off x="914008" y="2208782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40" y="359110"/>
            <a:ext cx="26765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190096" y="2667981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д</a:t>
            </a:r>
            <a:r>
              <a:rPr lang="ru-RU" b="1" dirty="0" smtClean="0"/>
              <a:t>олины Общения</a:t>
            </a:r>
            <a:endParaRPr lang="ru-RU" b="1" dirty="0"/>
          </a:p>
        </p:txBody>
      </p:sp>
      <p:pic>
        <p:nvPicPr>
          <p:cNvPr id="13316" name="Picture 4" descr="Подковообразное озер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6" y="4130975"/>
            <a:ext cx="2227901" cy="14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414772" y="5877272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Формы озёр</a:t>
            </a:r>
            <a:endParaRPr lang="ru-RU" b="1" dirty="0"/>
          </a:p>
        </p:txBody>
      </p:sp>
      <p:pic>
        <p:nvPicPr>
          <p:cNvPr id="30723" name="Picture 3" descr="C:\Users\Владимир\Desktop\57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09002" y="3793777"/>
            <a:ext cx="1451024" cy="212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869381" y="539733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р</a:t>
            </a:r>
            <a:r>
              <a:rPr lang="ru-RU" b="1" dirty="0" smtClean="0"/>
              <a:t>еки Методов</a:t>
            </a:r>
            <a:endParaRPr lang="ru-RU" b="1" dirty="0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85569" y="4518194"/>
            <a:ext cx="1725209" cy="15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C:\Users\Владимир\Desktop\i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26" y="4129050"/>
            <a:ext cx="2524228" cy="14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5077187" y="5678529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в</a:t>
            </a:r>
            <a:r>
              <a:rPr lang="ru-RU" b="1" dirty="0" smtClean="0"/>
              <a:t>одопад Логики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1838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0363" y="993614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7198" y="1734052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8192" y="254544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2878" y="327135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0197" y="4077072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197" y="4824002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0197" y="5667902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733778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Прием «Общее — уникальное» как средство развития логических способностей учеников</a:t>
            </a:r>
          </a:p>
        </p:txBody>
      </p:sp>
      <p:pic>
        <p:nvPicPr>
          <p:cNvPr id="13" name="Рисунок 12" descr="http://pedsovet.su/_pu/64/4627412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80928"/>
            <a:ext cx="5760640" cy="2886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12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44463" y="0"/>
            <a:ext cx="1219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79413" y="760413"/>
            <a:ext cx="8081962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sz="2500" b="1">
                <a:latin typeface="Times New Roman" panose="02020603050405020304" pitchFamily="18" charset="0"/>
              </a:rPr>
              <a:t>Технология «Интеллект-карты»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355725"/>
            <a:ext cx="6604000" cy="519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3810000" y="3716338"/>
            <a:ext cx="1193800" cy="492125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600" cap="sq">
            <a:solidFill>
              <a:srgbClr val="41719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32700" y="3640138"/>
            <a:ext cx="946150" cy="466725"/>
          </a:xfrm>
          <a:prstGeom prst="rect">
            <a:avLst/>
          </a:prstGeom>
          <a:solidFill>
            <a:srgbClr val="5B9BD5"/>
          </a:solidFill>
          <a:ln w="12600" cap="sq">
            <a:solidFill>
              <a:srgbClr val="41719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en-GB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GB" b="1">
                <a:solidFill>
                  <a:srgbClr val="A9D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GB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7874000" y="4792663"/>
            <a:ext cx="465138" cy="1641475"/>
          </a:xfrm>
          <a:prstGeom prst="rect">
            <a:avLst/>
          </a:prstGeom>
          <a:solidFill>
            <a:srgbClr val="FF0000"/>
          </a:solidFill>
          <a:ln w="12600" cap="sq">
            <a:solidFill>
              <a:srgbClr val="41719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>
              <a:buClrTx/>
              <a:buFontTx/>
              <a:buNone/>
            </a:pP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ctr">
              <a:buClrTx/>
              <a:buFontTx/>
              <a:buNone/>
            </a:pP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</a:t>
            </a:r>
          </a:p>
          <a:p>
            <a:pPr algn="ctr">
              <a:buClrTx/>
              <a:buFontTx/>
              <a:buNone/>
            </a:pP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7145338" y="2328863"/>
            <a:ext cx="1317625" cy="735012"/>
          </a:xfrm>
          <a:prstGeom prst="rect">
            <a:avLst/>
          </a:prstGeom>
          <a:solidFill>
            <a:srgbClr val="E7E6E6"/>
          </a:solidFill>
          <a:ln w="12600" cap="sq">
            <a:solidFill>
              <a:srgbClr val="41719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b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5002213" y="5926138"/>
            <a:ext cx="2006600" cy="581025"/>
          </a:xfrm>
          <a:prstGeom prst="rect">
            <a:avLst/>
          </a:prstGeom>
          <a:solidFill>
            <a:srgbClr val="C55A11"/>
          </a:solidFill>
          <a:ln w="12600" cap="sq">
            <a:solidFill>
              <a:srgbClr val="41719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СЛОВА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979738" y="6037263"/>
            <a:ext cx="1427162" cy="469900"/>
          </a:xfrm>
          <a:prstGeom prst="rect">
            <a:avLst/>
          </a:prstGeom>
          <a:solidFill>
            <a:srgbClr val="CB6598"/>
          </a:solidFill>
          <a:ln w="12600" cap="sq">
            <a:solidFill>
              <a:srgbClr val="41719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34925" y="2235200"/>
            <a:ext cx="1531938" cy="1852613"/>
          </a:xfrm>
          <a:prstGeom prst="rect">
            <a:avLst/>
          </a:prstGeom>
          <a:solidFill>
            <a:srgbClr val="548235"/>
          </a:solidFill>
          <a:ln w="12600" cap="sq">
            <a:solidFill>
              <a:srgbClr val="41719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ДЛИНА, ТОЛЩИНА,</a:t>
            </a:r>
            <a:b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ВЕТВЕЙ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271463" y="4945063"/>
            <a:ext cx="1090612" cy="439737"/>
          </a:xfrm>
          <a:prstGeom prst="rect">
            <a:avLst/>
          </a:prstGeom>
          <a:solidFill>
            <a:srgbClr val="A9D18E"/>
          </a:solidFill>
          <a:ln w="12600" cap="sq">
            <a:solidFill>
              <a:srgbClr val="41719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817563" y="1314450"/>
            <a:ext cx="2324100" cy="446088"/>
          </a:xfrm>
          <a:prstGeom prst="rect">
            <a:avLst/>
          </a:prstGeom>
          <a:solidFill>
            <a:srgbClr val="FFD966"/>
          </a:solidFill>
          <a:ln w="12600" cap="sq">
            <a:solidFill>
              <a:srgbClr val="41719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ИЕРАРХИЧНОСТЬ</a:t>
            </a: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5619750" y="1538288"/>
            <a:ext cx="2565400" cy="450850"/>
          </a:xfrm>
          <a:prstGeom prst="rect">
            <a:avLst/>
          </a:prstGeom>
          <a:solidFill>
            <a:srgbClr val="BF9000"/>
          </a:solidFill>
          <a:ln w="12600" cap="sq">
            <a:solidFill>
              <a:srgbClr val="41719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МНОГОМЕРНОСТЬ</a:t>
            </a:r>
          </a:p>
        </p:txBody>
      </p:sp>
    </p:spTree>
    <p:extLst>
      <p:ext uri="{BB962C8B-B14F-4D97-AF65-F5344CB8AC3E}">
        <p14:creationId xmlns:p14="http://schemas.microsoft.com/office/powerpoint/2010/main" val="17070286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435100" y="274638"/>
            <a:ext cx="7499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ru-RU" sz="2700" b="1">
                <a:solidFill>
                  <a:srgbClr val="3333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Принципы построения 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435100" y="1143000"/>
            <a:ext cx="7499350" cy="553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80988" indent="-280988"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GB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Горизонтальная ориентация листа (не менее А4).</a:t>
            </a:r>
          </a:p>
          <a:p>
            <a:pPr>
              <a:spcBef>
                <a:spcPts val="6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GB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– основная идея, объект изучения.</a:t>
            </a:r>
          </a:p>
          <a:p>
            <a:pPr>
              <a:spcBef>
                <a:spcPts val="6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GB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Ветвление (более значимые идеи – толстые ветви ближе к центру, менее важные – тонкие, на периферии).</a:t>
            </a:r>
          </a:p>
          <a:p>
            <a:pPr>
              <a:spcBef>
                <a:spcPts val="6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GB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Группировка ассоциаций (не более 7 главных ветвей).</a:t>
            </a:r>
          </a:p>
          <a:p>
            <a:pPr>
              <a:spcBef>
                <a:spcPts val="6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GB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ключевых слов.</a:t>
            </a:r>
          </a:p>
          <a:p>
            <a:pPr>
              <a:spcBef>
                <a:spcPts val="6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GB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ассоциаций, образов-символов.</a:t>
            </a:r>
          </a:p>
          <a:p>
            <a:pPr>
              <a:spcBef>
                <a:spcPts val="6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GB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Многомерность.</a:t>
            </a:r>
          </a:p>
          <a:p>
            <a:pPr>
              <a:spcBef>
                <a:spcPts val="6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GB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разных ветвей обозначаются пунктиром.</a:t>
            </a:r>
          </a:p>
          <a:p>
            <a:pPr>
              <a:spcBef>
                <a:spcPts val="6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GB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Визуализация.</a:t>
            </a:r>
          </a:p>
          <a:p>
            <a:pPr>
              <a:spcBef>
                <a:spcPts val="600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r>
              <a:rPr lang="en-GB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Цветовое выделение.</a:t>
            </a:r>
          </a:p>
        </p:txBody>
      </p:sp>
    </p:spTree>
    <p:extLst>
      <p:ext uri="{BB962C8B-B14F-4D97-AF65-F5344CB8AC3E}">
        <p14:creationId xmlns:p14="http://schemas.microsoft.com/office/powerpoint/2010/main" val="513288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44463" y="0"/>
            <a:ext cx="1219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79413" y="760413"/>
            <a:ext cx="8081962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sz="2500" b="1">
                <a:latin typeface="Times New Roman" panose="02020603050405020304" pitchFamily="18" charset="0"/>
              </a:rPr>
              <a:t>Интеллект-карта </a:t>
            </a:r>
          </a:p>
          <a:p>
            <a:pPr algn="ctr">
              <a:buClrTx/>
              <a:buFontTx/>
              <a:buNone/>
            </a:pPr>
            <a:r>
              <a:rPr lang="en-GB" sz="2500" b="1">
                <a:latin typeface="Times New Roman" panose="02020603050405020304" pitchFamily="18" charset="0"/>
              </a:rPr>
              <a:t>«Правописание приставок ПРЕ- и ПРИ-»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631950"/>
            <a:ext cx="6940550" cy="501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360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493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«Карта страны </a:t>
            </a:r>
            <a:r>
              <a:rPr lang="ru-RU" dirty="0" smtClean="0"/>
              <a:t>Одарённых</a:t>
            </a:r>
            <a:r>
              <a:rPr lang="ru-RU" dirty="0"/>
              <a:t>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938463"/>
            <a:ext cx="2798762" cy="186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050925"/>
            <a:ext cx="27432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26765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4868863"/>
            <a:ext cx="2505075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5083175"/>
            <a:ext cx="2859087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8" t="24622" r="20021" b="18149"/>
          <a:stretch>
            <a:fillRect/>
          </a:stretch>
        </p:blipFill>
        <p:spPr bwMode="auto">
          <a:xfrm rot="-1218063">
            <a:off x="1068388" y="3148013"/>
            <a:ext cx="1968500" cy="174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18250">
            <a:off x="7238207" y="3388519"/>
            <a:ext cx="197326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472">
            <a:off x="3261519" y="1086644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4189">
            <a:off x="3063081" y="4491832"/>
            <a:ext cx="2395537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4" name="TextBox 2"/>
          <p:cNvSpPr txBox="1">
            <a:spLocks noChangeArrowheads="1"/>
          </p:cNvSpPr>
          <p:nvPr/>
        </p:nvSpPr>
        <p:spPr bwMode="auto">
          <a:xfrm>
            <a:off x="601663" y="2921000"/>
            <a:ext cx="1944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/>
              <a:t>Равнина </a:t>
            </a:r>
            <a:r>
              <a:rPr lang="ru-RU" dirty="0" smtClean="0"/>
              <a:t>общения</a:t>
            </a:r>
            <a:endParaRPr lang="ru-RU" dirty="0"/>
          </a:p>
        </p:txBody>
      </p:sp>
      <p:sp>
        <p:nvSpPr>
          <p:cNvPr id="3085" name="TextBox 3"/>
          <p:cNvSpPr txBox="1">
            <a:spLocks noChangeArrowheads="1"/>
          </p:cNvSpPr>
          <p:nvPr/>
        </p:nvSpPr>
        <p:spPr bwMode="auto">
          <a:xfrm>
            <a:off x="654050" y="6419850"/>
            <a:ext cx="1871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/>
              <a:t>Замок фантазии</a:t>
            </a:r>
          </a:p>
        </p:txBody>
      </p:sp>
      <p:sp>
        <p:nvSpPr>
          <p:cNvPr id="3086" name="TextBox 4"/>
          <p:cNvSpPr txBox="1">
            <a:spLocks noChangeArrowheads="1"/>
          </p:cNvSpPr>
          <p:nvPr/>
        </p:nvSpPr>
        <p:spPr bwMode="auto">
          <a:xfrm>
            <a:off x="6483350" y="6430963"/>
            <a:ext cx="208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/>
              <a:t>Долина творчества</a:t>
            </a:r>
          </a:p>
        </p:txBody>
      </p:sp>
      <p:sp>
        <p:nvSpPr>
          <p:cNvPr id="3087" name="TextBox 5"/>
          <p:cNvSpPr txBox="1">
            <a:spLocks noChangeArrowheads="1"/>
          </p:cNvSpPr>
          <p:nvPr/>
        </p:nvSpPr>
        <p:spPr bwMode="auto">
          <a:xfrm flipH="1">
            <a:off x="6804025" y="2938463"/>
            <a:ext cx="1655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/>
              <a:t>Лес почемучек</a:t>
            </a:r>
          </a:p>
        </p:txBody>
      </p:sp>
      <p:sp>
        <p:nvSpPr>
          <p:cNvPr id="3088" name="TextBox 6"/>
          <p:cNvSpPr txBox="1">
            <a:spLocks noChangeArrowheads="1"/>
          </p:cNvSpPr>
          <p:nvPr/>
        </p:nvSpPr>
        <p:spPr bwMode="auto">
          <a:xfrm flipH="1">
            <a:off x="2882900" y="4684713"/>
            <a:ext cx="1543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/>
              <a:t>Храм логики</a:t>
            </a:r>
          </a:p>
        </p:txBody>
      </p:sp>
      <p:pic>
        <p:nvPicPr>
          <p:cNvPr id="1028" name="Picture 4" descr="http://pl.naturewallpaperfree.com/lite/gory/nature-wallpaper-1600x900-2964-ed11563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9"/>
          <a:stretch/>
        </p:blipFill>
        <p:spPr bwMode="auto">
          <a:xfrm>
            <a:off x="5259951" y="2665312"/>
            <a:ext cx="1184526" cy="2138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TextBox 7"/>
          <p:cNvSpPr txBox="1">
            <a:spLocks noChangeArrowheads="1"/>
          </p:cNvSpPr>
          <p:nvPr/>
        </p:nvSpPr>
        <p:spPr bwMode="auto">
          <a:xfrm>
            <a:off x="4781550" y="4794250"/>
            <a:ext cx="2141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/>
              <a:t>Горы возможностей</a:t>
            </a:r>
          </a:p>
        </p:txBody>
      </p:sp>
    </p:spTree>
    <p:extLst>
      <p:ext uri="{BB962C8B-B14F-4D97-AF65-F5344CB8AC3E}">
        <p14:creationId xmlns:p14="http://schemas.microsoft.com/office/powerpoint/2010/main" val="220633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r>
              <a:rPr lang="ru-RU" sz="4400" b="1" dirty="0" smtClean="0">
                <a:solidFill>
                  <a:srgbClr val="713605"/>
                </a:solidFill>
                <a:latin typeface="Monotype Corsiva" pitchFamily="66" charset="0"/>
                <a:ea typeface="Times New Roman"/>
                <a:cs typeface="Times New Roman"/>
              </a:rPr>
              <a:t>        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Picture 2" descr="C:\Users\Владимир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25" y="2060849"/>
            <a:ext cx="2231212" cy="13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4956" y="364502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х</a:t>
            </a:r>
            <a:r>
              <a:rPr lang="ru-RU" b="1" dirty="0" smtClean="0"/>
              <a:t>олм Одарённости</a:t>
            </a:r>
            <a:endParaRPr lang="ru-RU" b="1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472">
            <a:off x="2787218" y="366792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пирамидка картинки для д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61" y="2636912"/>
            <a:ext cx="800802" cy="8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Владимир\Desktop\Dolomites-Italy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1804459" cy="13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42474" y="2267285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г</a:t>
            </a:r>
            <a:r>
              <a:rPr lang="ru-RU" b="1" dirty="0" smtClean="0"/>
              <a:t>оры Возможностей</a:t>
            </a:r>
            <a:endParaRPr lang="ru-RU" b="1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5427">
            <a:off x="758977" y="2002438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40" y="359110"/>
            <a:ext cx="26765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182551" y="2054516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д</a:t>
            </a:r>
            <a:r>
              <a:rPr lang="ru-RU" b="1" dirty="0" smtClean="0"/>
              <a:t>олины Общения</a:t>
            </a:r>
            <a:endParaRPr lang="ru-RU" b="1" dirty="0"/>
          </a:p>
        </p:txBody>
      </p:sp>
      <p:pic>
        <p:nvPicPr>
          <p:cNvPr id="13316" name="Picture 4" descr="Подковообразное озер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6" y="4130975"/>
            <a:ext cx="2227901" cy="14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414772" y="5877272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Формы озёр</a:t>
            </a:r>
            <a:endParaRPr lang="ru-RU" b="1" dirty="0"/>
          </a:p>
        </p:txBody>
      </p:sp>
      <p:pic>
        <p:nvPicPr>
          <p:cNvPr id="30723" name="Picture 3" descr="C:\Users\Владимир\Desktop\57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09002" y="3793777"/>
            <a:ext cx="1451024" cy="212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869381" y="539733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р</a:t>
            </a:r>
            <a:r>
              <a:rPr lang="ru-RU" b="1" dirty="0" smtClean="0"/>
              <a:t>еки Методов</a:t>
            </a:r>
            <a:endParaRPr lang="ru-RU" b="1" dirty="0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75961" y="5008585"/>
            <a:ext cx="1205774" cy="107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C:\Users\Владимир\Desktop\i (3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86" y="4338342"/>
            <a:ext cx="2152367" cy="121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5077187" y="5678529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в</a:t>
            </a:r>
            <a:r>
              <a:rPr lang="ru-RU" b="1" dirty="0" smtClean="0"/>
              <a:t>одопад Логики</a:t>
            </a:r>
            <a:endParaRPr lang="ru-RU" b="1" dirty="0"/>
          </a:p>
        </p:txBody>
      </p:sp>
      <p:pic>
        <p:nvPicPr>
          <p:cNvPr id="3" name="Picture 2" descr="C:\Users\Владимир\Desktop\i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87796"/>
            <a:ext cx="1601406" cy="134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6783105" y="4014356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п</a:t>
            </a:r>
            <a:r>
              <a:rPr lang="ru-RU" b="1" dirty="0" smtClean="0"/>
              <a:t>устыня Творчества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844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r>
              <a:rPr lang="ru-RU" sz="4400" b="1" dirty="0" smtClean="0">
                <a:solidFill>
                  <a:srgbClr val="713605"/>
                </a:solidFill>
                <a:latin typeface="Monotype Corsiva" pitchFamily="66" charset="0"/>
                <a:ea typeface="Times New Roman"/>
                <a:cs typeface="Times New Roman"/>
              </a:rPr>
              <a:t>        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Picture 2" descr="C:\Users\Владимир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25" y="2060849"/>
            <a:ext cx="2231212" cy="13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4956" y="364502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х</a:t>
            </a:r>
            <a:r>
              <a:rPr lang="ru-RU" b="1" dirty="0" smtClean="0"/>
              <a:t>олм Одарённости</a:t>
            </a:r>
            <a:endParaRPr lang="ru-RU" b="1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472">
            <a:off x="2787218" y="366792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пирамидка картинки для д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61" y="2636912"/>
            <a:ext cx="800802" cy="8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Владимир\Desktop\Dolomites-Italy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1804459" cy="13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42474" y="2267285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г</a:t>
            </a:r>
            <a:r>
              <a:rPr lang="ru-RU" b="1" dirty="0" smtClean="0"/>
              <a:t>оры Возможностей</a:t>
            </a:r>
            <a:endParaRPr lang="ru-RU" b="1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5427">
            <a:off x="758977" y="2002438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40" y="359110"/>
            <a:ext cx="26765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182551" y="2054516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д</a:t>
            </a:r>
            <a:r>
              <a:rPr lang="ru-RU" b="1" dirty="0" smtClean="0"/>
              <a:t>олины Общения</a:t>
            </a:r>
            <a:endParaRPr lang="ru-RU" b="1" dirty="0"/>
          </a:p>
        </p:txBody>
      </p:sp>
      <p:pic>
        <p:nvPicPr>
          <p:cNvPr id="13316" name="Picture 4" descr="Подковообразное озер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6" y="4130975"/>
            <a:ext cx="2227901" cy="14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414772" y="5877272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Формы озёр</a:t>
            </a:r>
            <a:endParaRPr lang="ru-RU" b="1" dirty="0"/>
          </a:p>
        </p:txBody>
      </p:sp>
      <p:pic>
        <p:nvPicPr>
          <p:cNvPr id="30723" name="Picture 3" descr="C:\Users\Владимир\Desktop\57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09002" y="3793777"/>
            <a:ext cx="1451024" cy="212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869381" y="539733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р</a:t>
            </a:r>
            <a:r>
              <a:rPr lang="ru-RU" b="1" dirty="0" smtClean="0"/>
              <a:t>еки Методов</a:t>
            </a:r>
            <a:endParaRPr lang="ru-RU" b="1" dirty="0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75961" y="5008585"/>
            <a:ext cx="1205774" cy="107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C:\Users\Владимир\Desktop\i (3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86" y="4338342"/>
            <a:ext cx="2152367" cy="121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5077187" y="5678529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в</a:t>
            </a:r>
            <a:r>
              <a:rPr lang="ru-RU" b="1" dirty="0" smtClean="0"/>
              <a:t>одопад Логики</a:t>
            </a:r>
            <a:endParaRPr lang="ru-RU" b="1" dirty="0"/>
          </a:p>
        </p:txBody>
      </p:sp>
      <p:pic>
        <p:nvPicPr>
          <p:cNvPr id="3" name="Picture 2" descr="C:\Users\Владимир\Desktop\i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87796"/>
            <a:ext cx="1601406" cy="134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6783105" y="4014356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п</a:t>
            </a:r>
            <a:r>
              <a:rPr lang="ru-RU" b="1" dirty="0" smtClean="0"/>
              <a:t>устыня Творчества</a:t>
            </a:r>
            <a:endParaRPr lang="ru-RU" b="1" dirty="0"/>
          </a:p>
        </p:txBody>
      </p:sp>
      <p:pic>
        <p:nvPicPr>
          <p:cNvPr id="2050" name="Picture 2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16" y="383505"/>
            <a:ext cx="1279653" cy="9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87" y="351699"/>
            <a:ext cx="1279653" cy="9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90" y="2532951"/>
            <a:ext cx="959755" cy="1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33" y="5048891"/>
            <a:ext cx="959755" cy="1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06" y="2636617"/>
            <a:ext cx="959755" cy="1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70" y="2948133"/>
            <a:ext cx="959755" cy="1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7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0363" y="993614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7198" y="1734052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8192" y="254544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2878" y="327135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0197" y="4077072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197" y="4824002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0197" y="5667902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64928" y="733778"/>
            <a:ext cx="7867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Прием «Непрерывная шкала мыслей» или «Бесконечная цепочка»</a:t>
            </a:r>
            <a:endParaRPr lang="ru-RU" sz="3600" b="1" dirty="0"/>
          </a:p>
        </p:txBody>
      </p:sp>
      <p:pic>
        <p:nvPicPr>
          <p:cNvPr id="3074" name="Picture 2" descr="7292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41938"/>
            <a:ext cx="6336704" cy="257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046" y="-49545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0363" y="993614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7198" y="1734052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8192" y="254544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2878" y="327135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0197" y="4077072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197" y="4824002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0197" y="5667902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64928" y="733778"/>
            <a:ext cx="7867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ПОПС- формула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8192" y="1343709"/>
            <a:ext cx="2398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П — позиция.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4751" y="1380109"/>
            <a:ext cx="64740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Я считаю, что…" На мой взгляд, эта проблема заслуживает / не заслуживает внимания», «Я согласен с…».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262815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О — обоснование,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объяснение </a:t>
            </a:r>
            <a:r>
              <a:rPr lang="ru-RU" sz="2800" b="1" dirty="0">
                <a:solidFill>
                  <a:srgbClr val="FF0000"/>
                </a:solidFill>
              </a:rPr>
              <a:t>своей позиции.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00562" y="2791669"/>
            <a:ext cx="4659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"Потому что…" или «Так как…».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4077072"/>
            <a:ext cx="2114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П — </a:t>
            </a:r>
            <a:r>
              <a:rPr lang="ru-RU" sz="2800" b="1" dirty="0" smtClean="0">
                <a:solidFill>
                  <a:srgbClr val="FF0000"/>
                </a:solidFill>
              </a:rPr>
              <a:t>пример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35896" y="4138627"/>
            <a:ext cx="5317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" Я могу доказать это на примере..."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07261" y="519413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С — следствие (суждение или умозаключение).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27061" y="4735461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"Поэтому я делаю вывод, что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…«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Таким образом…», «Подводя итог…», «Поэтому…», 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Исходя из сказанного, я делаю вывод о том, что…».</a:t>
            </a:r>
          </a:p>
        </p:txBody>
      </p:sp>
    </p:spTree>
    <p:extLst>
      <p:ext uri="{BB962C8B-B14F-4D97-AF65-F5344CB8AC3E}">
        <p14:creationId xmlns:p14="http://schemas.microsoft.com/office/powerpoint/2010/main" val="19512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r>
              <a:rPr lang="ru-RU" sz="4400" b="1" dirty="0" smtClean="0">
                <a:solidFill>
                  <a:srgbClr val="713605"/>
                </a:solidFill>
                <a:latin typeface="Monotype Corsiva" pitchFamily="66" charset="0"/>
                <a:ea typeface="Times New Roman"/>
                <a:cs typeface="Times New Roman"/>
              </a:rPr>
              <a:t>        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Picture 2" descr="C:\Users\Владимир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25" y="2222022"/>
            <a:ext cx="2231212" cy="13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4956" y="3765705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х</a:t>
            </a:r>
            <a:r>
              <a:rPr lang="ru-RU" b="1" dirty="0" smtClean="0"/>
              <a:t>олм Одарённости</a:t>
            </a:r>
            <a:endParaRPr lang="ru-RU" b="1" dirty="0"/>
          </a:p>
        </p:txBody>
      </p:sp>
      <p:pic>
        <p:nvPicPr>
          <p:cNvPr id="1028" name="Picture 4" descr="пирамидка картинки для дет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61" y="2636912"/>
            <a:ext cx="800802" cy="8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Владимир\Desktop\Dolomites-Italy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1804459" cy="13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42474" y="2267285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г</a:t>
            </a:r>
            <a:r>
              <a:rPr lang="ru-RU" b="1" dirty="0" smtClean="0"/>
              <a:t>оры Возможностей</a:t>
            </a:r>
            <a:endParaRPr lang="ru-RU" b="1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5427">
            <a:off x="758977" y="2002438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40" y="359110"/>
            <a:ext cx="26765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182551" y="2054516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д</a:t>
            </a:r>
            <a:r>
              <a:rPr lang="ru-RU" b="1" dirty="0" smtClean="0"/>
              <a:t>олины Общения</a:t>
            </a:r>
            <a:endParaRPr lang="ru-RU" b="1" dirty="0"/>
          </a:p>
        </p:txBody>
      </p:sp>
      <p:pic>
        <p:nvPicPr>
          <p:cNvPr id="13316" name="Picture 4" descr="Подковообразное озер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6" y="4130975"/>
            <a:ext cx="2227901" cy="14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414772" y="5877272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Формы озёр</a:t>
            </a:r>
            <a:endParaRPr lang="ru-RU" b="1" dirty="0"/>
          </a:p>
        </p:txBody>
      </p:sp>
      <p:pic>
        <p:nvPicPr>
          <p:cNvPr id="30723" name="Picture 3" descr="C:\Users\Владимир\Desktop\57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09002" y="3793777"/>
            <a:ext cx="1451024" cy="212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869381" y="539733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р</a:t>
            </a:r>
            <a:r>
              <a:rPr lang="ru-RU" b="1" dirty="0" smtClean="0"/>
              <a:t>еки Методов</a:t>
            </a:r>
            <a:endParaRPr lang="ru-RU" b="1" dirty="0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75961" y="5008585"/>
            <a:ext cx="1205774" cy="107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C:\Users\Владимир\Desktop\i (3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20" y="451193"/>
            <a:ext cx="2152367" cy="121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2840596" y="1732070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в</a:t>
            </a:r>
            <a:r>
              <a:rPr lang="ru-RU" b="1" dirty="0" smtClean="0"/>
              <a:t>одопад Логики</a:t>
            </a:r>
            <a:endParaRPr lang="ru-RU" b="1" dirty="0"/>
          </a:p>
        </p:txBody>
      </p:sp>
      <p:pic>
        <p:nvPicPr>
          <p:cNvPr id="3" name="Picture 2" descr="C:\Users\Владимир\Desktop\i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87796"/>
            <a:ext cx="1601406" cy="134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6783105" y="4014356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п</a:t>
            </a:r>
            <a:r>
              <a:rPr lang="ru-RU" b="1" dirty="0" smtClean="0"/>
              <a:t>устыня Творчества</a:t>
            </a:r>
            <a:endParaRPr lang="ru-RU" b="1" dirty="0"/>
          </a:p>
        </p:txBody>
      </p:sp>
      <p:pic>
        <p:nvPicPr>
          <p:cNvPr id="2050" name="Picture 2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16" y="383505"/>
            <a:ext cx="1279653" cy="9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87" y="351699"/>
            <a:ext cx="1279653" cy="9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90" y="2532951"/>
            <a:ext cx="959755" cy="1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33" y="5048891"/>
            <a:ext cx="959755" cy="1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06" y="2636617"/>
            <a:ext cx="959755" cy="1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70" y="2948133"/>
            <a:ext cx="959755" cy="1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Владимир\Desktop\i (1)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83" y="4327060"/>
            <a:ext cx="2229713" cy="125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4957343" y="5691592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о</a:t>
            </a:r>
            <a:r>
              <a:rPr lang="ru-RU" b="1" dirty="0" smtClean="0"/>
              <a:t>кеан Фантазий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24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Саша\Desktop\для визитки\фоны\000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6600"/>
                </a:solidFill>
              </a:rPr>
              <a:t>ТРИЗ</a:t>
            </a:r>
            <a:endParaRPr lang="ru-RU" dirty="0"/>
          </a:p>
        </p:txBody>
      </p:sp>
      <p:pic>
        <p:nvPicPr>
          <p:cNvPr id="4" name="Picture 5" descr="C:\Users\Павел Владимирович\Desktop\Мамина\Картинки 1\Новая папка\гламур\гламурр (207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ADFCF9"/>
              </a:clrFrom>
              <a:clrTo>
                <a:srgbClr val="ADFC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700808"/>
            <a:ext cx="295232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347864" y="1412776"/>
            <a:ext cx="5796136" cy="41037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Теория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Решения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Изобретательских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sz="4800" b="1" noProof="0" dirty="0" smtClean="0">
                <a:solidFill>
                  <a:srgbClr val="FFFF00"/>
                </a:solidFill>
              </a:rPr>
              <a:t>З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адач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2" descr="G:\фоны\фоны\Школьная тема\450294-f4935b2aabd06a6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5157192"/>
            <a:ext cx="2071687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66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Саша\Desktop\для визитки\фоны\abstract_wallp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Триз</a:t>
            </a:r>
            <a:r>
              <a:rPr lang="ru-RU" dirty="0" smtClean="0"/>
              <a:t> формирует: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стиль мышления, направленный на самостоятельную генерацию знаний;</a:t>
            </a:r>
          </a:p>
          <a:p>
            <a:r>
              <a:rPr lang="ru-RU" b="1" dirty="0" smtClean="0"/>
              <a:t> умение видеть, ставить и решать проблемные задачи в своей области деятельности;</a:t>
            </a:r>
          </a:p>
          <a:p>
            <a:r>
              <a:rPr lang="ru-RU" b="1" dirty="0" smtClean="0"/>
              <a:t> умение выделять закономерности;</a:t>
            </a:r>
          </a:p>
          <a:p>
            <a:r>
              <a:rPr lang="ru-RU" b="1" dirty="0" smtClean="0"/>
              <a:t> воспитание мировоззренческой установки восприятия жизни как динамического пространства открытых задач.</a:t>
            </a:r>
          </a:p>
          <a:p>
            <a:pPr>
              <a:buNone/>
            </a:pPr>
            <a:r>
              <a:rPr lang="ru-RU" b="1" dirty="0" smtClean="0"/>
              <a:t> А это  значит, что данная технология отвечает задачам, поставленными ФГОС.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7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696200" cy="990600"/>
          </a:xfrm>
        </p:spPr>
        <p:txBody>
          <a:bodyPr/>
          <a:lstStyle/>
          <a:p>
            <a:pPr algn="ctr"/>
            <a:r>
              <a:rPr lang="ru-RU" sz="4000" b="1"/>
              <a:t>Педагогические инновации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038600"/>
            <a:ext cx="8305800" cy="1600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000" b="1" i="1"/>
              <a:t>     </a:t>
            </a:r>
            <a:r>
              <a:rPr lang="ru-RU" sz="2000" b="1" i="1"/>
              <a:t>Общеизвестно, что нельзя двигаться вперёд с головой, повёрнутой назад, а поэтому недопустимо в школе 21 века использовать неэффективные, устаревшие технологии воспитания, изматывающие ученика и учителя,</a:t>
            </a:r>
            <a:r>
              <a:rPr lang="en-US" sz="2000" b="1" i="1"/>
              <a:t> </a:t>
            </a:r>
            <a:r>
              <a:rPr lang="ru-RU" sz="2000" b="1" i="1"/>
              <a:t>требующие больших временных затрат и не гарантирующие качество воспитания» </a:t>
            </a:r>
            <a:endParaRPr lang="en-US" sz="2000" b="1" i="1"/>
          </a:p>
          <a:p>
            <a:pPr>
              <a:lnSpc>
                <a:spcPct val="80000"/>
              </a:lnSpc>
            </a:pPr>
            <a:r>
              <a:rPr lang="en-US" sz="2000" b="1" i="1"/>
              <a:t>           </a:t>
            </a:r>
            <a:r>
              <a:rPr lang="ru-RU" sz="2000" b="1" i="1"/>
              <a:t>М.Поташник Член Российской академии образования</a:t>
            </a:r>
          </a:p>
        </p:txBody>
      </p:sp>
      <p:pic>
        <p:nvPicPr>
          <p:cNvPr id="6148" name="Picture 4" descr="%D0%B3%D0%BB%D0%BE%D0%B1%D1%83%D1%8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5" t="10799" b="8211"/>
          <a:stretch>
            <a:fillRect/>
          </a:stretch>
        </p:blipFill>
        <p:spPr bwMode="auto">
          <a:xfrm>
            <a:off x="381000" y="1600200"/>
            <a:ext cx="518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209800" y="381000"/>
            <a:ext cx="4376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МБОУ Базинской ООШ им. Н.В. Сутягина</a:t>
            </a:r>
          </a:p>
        </p:txBody>
      </p:sp>
    </p:spTree>
    <p:extLst>
      <p:ext uri="{BB962C8B-B14F-4D97-AF65-F5344CB8AC3E}">
        <p14:creationId xmlns:p14="http://schemas.microsoft.com/office/powerpoint/2010/main" val="32866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algn="ctr"/>
            <a:r>
              <a:rPr lang="ru-RU" b="1"/>
              <a:t>Педагогические инновации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6200" y="1828800"/>
            <a:ext cx="4953000" cy="43021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/>
              <a:t>В Открытом университете</a:t>
            </a:r>
            <a:r>
              <a:rPr lang="en-US" sz="2400"/>
              <a:t> </a:t>
            </a:r>
            <a:r>
              <a:rPr lang="ru-RU" sz="2400"/>
              <a:t>Великобритании</a:t>
            </a:r>
            <a:r>
              <a:rPr lang="en-US" sz="2400"/>
              <a:t> </a:t>
            </a:r>
            <a:r>
              <a:rPr lang="ru-RU" sz="2400"/>
              <a:t>каждый год выпускают доклад об инновациях в педагогике</a:t>
            </a:r>
            <a:r>
              <a:rPr lang="en-US" sz="2400"/>
              <a:t> </a:t>
            </a:r>
            <a:r>
              <a:rPr lang="ru-RU" sz="2400"/>
              <a:t>("Innovating Pedagogy 2014")</a:t>
            </a:r>
            <a:r>
              <a:rPr lang="ru-RU"/>
              <a:t> </a:t>
            </a:r>
            <a:r>
              <a:rPr lang="ru-RU" sz="2400"/>
              <a:t>. </a:t>
            </a:r>
            <a:endParaRPr lang="en-US" sz="24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/>
              <a:t>В </a:t>
            </a:r>
            <a:r>
              <a:rPr lang="en-US" sz="2400"/>
              <a:t>2014</a:t>
            </a:r>
            <a:r>
              <a:rPr lang="ru-RU" sz="2400"/>
              <a:t> британские эксперты выделили </a:t>
            </a:r>
            <a:r>
              <a:rPr lang="ru-RU" sz="2400" b="1">
                <a:hlinkClick r:id="rId2" tooltip=" читать"/>
              </a:rPr>
              <a:t>десять уже существующих</a:t>
            </a:r>
            <a:r>
              <a:rPr lang="en-US" sz="2400" b="1">
                <a:hlinkClick r:id="rId2" tooltip=" читать"/>
              </a:rPr>
              <a:t> </a:t>
            </a:r>
            <a:r>
              <a:rPr lang="ru-RU" sz="2400" b="1">
                <a:hlinkClick r:id="rId2" tooltip=" читать"/>
              </a:rPr>
              <a:t>нововведений, </a:t>
            </a:r>
            <a:r>
              <a:rPr lang="ru-RU" sz="2400"/>
              <a:t>которые в ближайшие годы окажут самое значительное влияние на образование в мире. </a:t>
            </a:r>
          </a:p>
        </p:txBody>
      </p:sp>
      <p:pic>
        <p:nvPicPr>
          <p:cNvPr id="15367" name="Picture 7" descr="https://sites.google.com/site/pedagogiceskietehnologii13a/_/rsrc/1416735806512/tehnologii-zavtrasnego-dna/principy/%D0%BF%D0%BF.jpg?height=112&amp;width=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905000"/>
            <a:ext cx="3556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9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458200" cy="43021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/>
              <a:t> </a:t>
            </a:r>
            <a:r>
              <a:rPr lang="en-US" sz="2400"/>
              <a:t>          </a:t>
            </a:r>
            <a:r>
              <a:rPr lang="ru-RU" sz="2400"/>
              <a:t>Перевернутый класс (англ. Flipped Classroom) – это новейший метод обучения, когда организация процесса обучения перевернута vice versa. Заключается он в том, что обучение сначала происходит в домашних условиях: теоретическая часть разбирается учеником</a:t>
            </a:r>
            <a:r>
              <a:rPr lang="en-US" sz="2400"/>
              <a:t> </a:t>
            </a:r>
            <a:r>
              <a:rPr lang="ru-RU" sz="2400"/>
              <a:t>самостоятельно, при прослушивании (возможно и в записи). Ученик прорабатывает материал, готовит его. Затем все ученики собираются в аудитории, чтобы решить коллегиально более сложные практические примеры, создать совместный проект и т.д. Учитель выступает в роли тьютора, к которому обращаются в случае необходимости. </a:t>
            </a:r>
          </a:p>
        </p:txBody>
      </p:sp>
      <p:pic>
        <p:nvPicPr>
          <p:cNvPr id="17412" name="Picture 4" descr="tumblr_inline_mgmhrbsa1Z1rw0n02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533400"/>
            <a:ext cx="64008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0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15370" cy="178593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Давайте вместе разберемся в психологических понятиях: </a:t>
            </a:r>
            <a:r>
              <a:rPr lang="ru-RU" sz="2400" b="1" dirty="0" smtClean="0"/>
              <a:t>задатки способностей, способности, талант и одаренность. </a:t>
            </a:r>
            <a:r>
              <a:rPr lang="ru-RU" sz="2400" b="1" dirty="0" smtClean="0">
                <a:solidFill>
                  <a:srgbClr val="FF0000"/>
                </a:solidFill>
              </a:rPr>
              <a:t>Внимательно прочитайте определение и подберите нужное понятие: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504031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 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i="1" dirty="0" smtClean="0"/>
              <a:t>____________________ </a:t>
            </a:r>
            <a:r>
              <a:rPr lang="ru-RU" b="1" dirty="0" smtClean="0"/>
              <a:t>-</a:t>
            </a:r>
            <a:r>
              <a:rPr lang="ru-RU" b="1" i="1" dirty="0" smtClean="0"/>
              <a:t> </a:t>
            </a:r>
            <a:r>
              <a:rPr lang="ru-RU" b="1" dirty="0" smtClean="0"/>
              <a:t>индивидуально-психологические особенности, отличающие одного ребенка (подростка) от другого, от которых зависит возможность успеха в деятельности.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____________________</a:t>
            </a:r>
            <a:r>
              <a:rPr lang="ru-RU" b="1" i="1" dirty="0" smtClean="0"/>
              <a:t> </a:t>
            </a:r>
            <a:r>
              <a:rPr lang="ru-RU" b="1" dirty="0" smtClean="0"/>
              <a:t>- анатомо-физиологические особенности организма (особенности строения головного мозга, органов чувств и движения, свойства нервной системы и т.д.), являющиеся условием более легкого овладения эффективными способами деятельности.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i="1" dirty="0" smtClean="0"/>
              <a:t>___________________</a:t>
            </a:r>
            <a:r>
              <a:rPr lang="ru-RU" b="1" dirty="0" smtClean="0"/>
              <a:t>- состояние и степень выраженности способностей детей и подростков.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i="1" dirty="0" smtClean="0"/>
              <a:t>___________________</a:t>
            </a:r>
            <a:r>
              <a:rPr lang="ru-RU" b="1" dirty="0" smtClean="0"/>
              <a:t>- сочетание способностей, обеспечивающих высокие достижения в определенном виде деятельности, отличающейся принципиальной новизной и оригинальностью подхода.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3000372"/>
            <a:ext cx="4000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Monotype Corsiva" pitchFamily="66" charset="0"/>
              </a:rPr>
              <a:t>задатки способностей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1643050"/>
            <a:ext cx="2323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</a:rPr>
              <a:t>способности</a:t>
            </a:r>
            <a:endParaRPr lang="ru-RU" sz="3600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286256"/>
            <a:ext cx="1555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</a:rPr>
              <a:t>талант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4929198"/>
            <a:ext cx="2350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</a:rPr>
              <a:t>одаренность</a:t>
            </a:r>
          </a:p>
        </p:txBody>
      </p:sp>
    </p:spTree>
    <p:extLst>
      <p:ext uri="{BB962C8B-B14F-4D97-AF65-F5344CB8AC3E}">
        <p14:creationId xmlns:p14="http://schemas.microsoft.com/office/powerpoint/2010/main" val="169848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tumblr_inline_mgmhrbsa1Z1rw0n02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533400"/>
            <a:ext cx="6705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8305800" cy="762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sz="2800"/>
              <a:t> </a:t>
            </a:r>
          </a:p>
        </p:txBody>
      </p:sp>
      <p:graphicFrame>
        <p:nvGraphicFramePr>
          <p:cNvPr id="18455" name="Group 23"/>
          <p:cNvGraphicFramePr>
            <a:graphicFrameLocks noGrp="1"/>
          </p:cNvGraphicFramePr>
          <p:nvPr>
            <p:ph sz="half" idx="2"/>
          </p:nvPr>
        </p:nvGraphicFramePr>
        <p:xfrm>
          <a:off x="228600" y="2590800"/>
          <a:ext cx="8458200" cy="4114800"/>
        </p:xfrm>
        <a:graphic>
          <a:graphicData uri="http://schemas.openxmlformats.org/drawingml/2006/table">
            <a:tbl>
              <a:tblPr/>
              <a:tblGrid>
                <a:gridCol w="4229100"/>
                <a:gridCol w="4229100"/>
              </a:tblGrid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Классический урок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«Перевернутый класс»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1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Учитель объясняет материал  в классе. Учащиеся дома закреп-ляют новый материал, выполняя домашнее задание.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Проблема: обучающиеся часто быва-ют невнимательны в классе, до-ма нет никого рядом, кто смог бы помочь. Появляется тревож-ное состояние школьников на уроке, нежелание отвечать домашнее задание и т.п.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Учитель предлагает домашнее задание в форме учебного видео, давая подробную инструкцию по работе с ним. Учащиеся просматри-вают фильм дома, предварительно выполняя задания, необходимые для дальнейшей работы в классе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304800" y="1760538"/>
            <a:ext cx="853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66"/>
                </a:solidFill>
              </a:rPr>
              <a:t>Отличия классического урока от учебного занятия в формате "Перевернутый класс"</a:t>
            </a:r>
            <a:r>
              <a:rPr lang="ru-RU">
                <a:solidFill>
                  <a:srgbClr val="0000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596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umblr_inline_mgmhrbsa1Z1rw0n02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533400"/>
            <a:ext cx="6705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8305800" cy="762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sz="2800"/>
              <a:t> </a:t>
            </a:r>
          </a:p>
        </p:txBody>
      </p:sp>
      <p:graphicFrame>
        <p:nvGraphicFramePr>
          <p:cNvPr id="21577" name="Group 73"/>
          <p:cNvGraphicFramePr>
            <a:graphicFrameLocks noGrp="1"/>
          </p:cNvGraphicFramePr>
          <p:nvPr>
            <p:ph sz="half" idx="2"/>
          </p:nvPr>
        </p:nvGraphicFramePr>
        <p:xfrm>
          <a:off x="228600" y="1752600"/>
          <a:ext cx="8915400" cy="5212080"/>
        </p:xfrm>
        <a:graphic>
          <a:graphicData uri="http://schemas.openxmlformats.org/drawingml/2006/table">
            <a:tbl>
              <a:tblPr/>
              <a:tblGrid>
                <a:gridCol w="4457700"/>
                <a:gridCol w="4457700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Преимущества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Недостатки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Ученик может спокойно просматривать и прослушивать задание, делать паузу в лю-бом месте или повторять нужный фрагмент в фильме.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Ученик не может непосредственно зада-вать вопрос учителю, если он у него возник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Фильмы доступны для отсутствующих школьников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 каждый ученик выполняет домашнее задание.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6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Если ученик что-то забыл, он всегда  может обратиться к исходному файлу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Компьютер или другой аппарат должен быть в свободном доступе для школьника что, к сожалению, не всегда возможно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Во время презентации на компьютере можно более доступно преподнести материал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Речь идет о медиализации «нелюбимой фронтальной работы».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Внимание учителя сосредоточено на конкретной работе обучающегося (индивидуальный подход).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Ученикам, которые не смотрели фильм, будет неинтересно на урок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525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838200"/>
            <a:ext cx="38862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/>
              <a:t>BYOD</a:t>
            </a:r>
          </a:p>
        </p:txBody>
      </p:sp>
      <p:pic>
        <p:nvPicPr>
          <p:cNvPr id="20484" name="Picture 4" descr="index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066800"/>
            <a:ext cx="5943600" cy="291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81000" y="3352800"/>
            <a:ext cx="8534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400"/>
              <a:t>           Bring your own devices — это модель, при которой для занятий активно используются смартфоны, ноутбуки, планше-ты и всё что угодно. Но устройства эти не предоставлены госу-дарством или бизнесом. Речь идёт о самых разных телефонах и компьютерах, которые уже есть у самих учеников. Так почему же их не использовать? </a:t>
            </a:r>
          </a:p>
        </p:txBody>
      </p:sp>
    </p:spTree>
    <p:extLst>
      <p:ext uri="{BB962C8B-B14F-4D97-AF65-F5344CB8AC3E}">
        <p14:creationId xmlns:p14="http://schemas.microsoft.com/office/powerpoint/2010/main" val="41448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81000" y="1219200"/>
            <a:ext cx="8534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ru-RU" sz="2400"/>
          </a:p>
        </p:txBody>
      </p:sp>
      <p:graphicFrame>
        <p:nvGraphicFramePr>
          <p:cNvPr id="23638" name="Group 86"/>
          <p:cNvGraphicFramePr>
            <a:graphicFrameLocks noGrp="1"/>
          </p:cNvGraphicFramePr>
          <p:nvPr>
            <p:ph idx="1"/>
          </p:nvPr>
        </p:nvGraphicFramePr>
        <p:xfrm>
          <a:off x="152400" y="692150"/>
          <a:ext cx="8991600" cy="6169788"/>
        </p:xfrm>
        <a:graphic>
          <a:graphicData uri="http://schemas.openxmlformats.org/drawingml/2006/table">
            <a:tbl>
              <a:tblPr/>
              <a:tblGrid>
                <a:gridCol w="4495800"/>
                <a:gridCol w="4495800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ЗА   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BYOD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ПРОТИВ   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BYOD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Мобильные устройства пользуются  в учебно-воспитательном процессе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Неравноправие при использовании личных мобильных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Школе не нужно закупать технику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Обеспечить зарядку в условиях школы  проблематично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За мобильное устройство отвечает ученик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Личное мобильное устройство на время одолжить сложно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Решение учебных задач на уроках с помощью личных мобильных устройств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Ученика сложнее удержать в рамках урока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«Свобода выбора»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Для учителя возникают  сложности при планировании урока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Оперативная работа с информацией и представление результатов работы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Дополнительные условия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Построение  индивидуальных образовательных траекторий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Дополнительной настройки необходимы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Использование цифровых носителей информации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Внешние факторы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Снижаются расходы на канцелярские товары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Нарушение акона об авторских правах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35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533400"/>
          </a:xfrm>
        </p:spPr>
        <p:txBody>
          <a:bodyPr/>
          <a:lstStyle/>
          <a:p>
            <a:pPr algn="ctr"/>
            <a:r>
              <a:rPr lang="ru-RU" sz="2800"/>
              <a:t>МЕТАУЧЁБА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305800" cy="43021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800"/>
              <a:t>Метаучеба (англ. Learning to Learn) – это процесс анализа организации обучения, способов дости</a:t>
            </a:r>
            <a:r>
              <a:rPr lang="en-US" sz="2800"/>
              <a:t>-</a:t>
            </a:r>
            <a:r>
              <a:rPr lang="ru-RU" sz="2800"/>
              <a:t>жения образовательных результатов и личност</a:t>
            </a:r>
            <a:r>
              <a:rPr lang="en-US" sz="2800"/>
              <a:t>-</a:t>
            </a:r>
            <a:r>
              <a:rPr lang="ru-RU" sz="2800"/>
              <a:t>ной динамики самим учеником. </a:t>
            </a:r>
            <a:endParaRPr lang="en-US" sz="28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800"/>
              <a:t>В отличие от образовательного дизайна, разрабатываемого учителями, метаучеба предполагает саморефлексию ученика (субъекта образования) по поводу его учебы, т.е. он ýчится учѝться, рационально организовывать свой образовательный маршрут, ставить адекватные цели и успешно достигать их. </a:t>
            </a:r>
          </a:p>
        </p:txBody>
      </p:sp>
    </p:spTree>
    <p:extLst>
      <p:ext uri="{BB962C8B-B14F-4D97-AF65-F5344CB8AC3E}">
        <p14:creationId xmlns:p14="http://schemas.microsoft.com/office/powerpoint/2010/main" val="378543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pPr algn="ctr"/>
            <a:r>
              <a:rPr lang="ru-RU" sz="4000"/>
              <a:t>ДИНАМИЧЕСКОЕ ОЦЕНИВАНИЕ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i="1"/>
              <a:t>    Динамическое оценивание (англ. Dynamic Assessment)</a:t>
            </a:r>
            <a:r>
              <a:rPr lang="ru-RU"/>
              <a:t> – способ оценивая, при кото-ром само оценивание осуществляется не за достижение краткосрочных результатов в рамках одного задания или урока, а в рамках целого курса. </a:t>
            </a:r>
          </a:p>
        </p:txBody>
      </p:sp>
    </p:spTree>
    <p:extLst>
      <p:ext uri="{BB962C8B-B14F-4D97-AF65-F5344CB8AC3E}">
        <p14:creationId xmlns:p14="http://schemas.microsoft.com/office/powerpoint/2010/main" val="15195567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pPr algn="ctr"/>
            <a:r>
              <a:rPr lang="ru-RU" sz="4000"/>
              <a:t>СОБЫТИЙНОЕ ОБРАЗОВАНИЕ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458200" cy="4302125"/>
          </a:xfrm>
        </p:spPr>
        <p:txBody>
          <a:bodyPr/>
          <a:lstStyle/>
          <a:p>
            <a:r>
              <a:rPr lang="ru-RU" i="1"/>
              <a:t>Событийное образование (англ. Event-Based Learning)</a:t>
            </a:r>
            <a:r>
              <a:rPr lang="ru-RU"/>
              <a:t> – такой подход в организации педагогического процесса, когда процесс обучения строится на событиях. Такими событиями выступать образовательные фестивали, интеллектуальные конкурсы, ярмарки технологий и достижений и т.д. </a:t>
            </a:r>
          </a:p>
        </p:txBody>
      </p:sp>
    </p:spTree>
    <p:extLst>
      <p:ext uri="{BB962C8B-B14F-4D97-AF65-F5344CB8AC3E}">
        <p14:creationId xmlns:p14="http://schemas.microsoft.com/office/powerpoint/2010/main" val="35650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algn="ctr"/>
            <a:r>
              <a:rPr lang="ru-RU"/>
              <a:t>БРИКОЛАЖ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3400" y="1828800"/>
            <a:ext cx="4800600" cy="4302125"/>
          </a:xfrm>
        </p:spPr>
        <p:txBody>
          <a:bodyPr/>
          <a:lstStyle/>
          <a:p>
            <a:r>
              <a:rPr lang="ru-RU" sz="2800"/>
              <a:t>Бриколаж в образовании (англ. Bricolage) – подход, при котором в процессе организации учебы используются все подручные материалы, кроме специально созданных для этой цели учебников </a:t>
            </a:r>
          </a:p>
        </p:txBody>
      </p:sp>
      <p:pic>
        <p:nvPicPr>
          <p:cNvPr id="28677" name="Picture 5" descr="bricolage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572000" cy="386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79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pPr algn="ctr"/>
            <a:r>
              <a:rPr lang="ru-RU"/>
              <a:t> Тематическое образование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 Тематическое образование (англ. Thematic Education) – это принцип, при котором </a:t>
            </a:r>
            <a:br>
              <a:rPr lang="ru-RU"/>
            </a:br>
            <a:r>
              <a:rPr lang="ru-RU"/>
              <a:t>процесс обучения выстраивается не в рамках дисциплин или предметов, а в рамках темы </a:t>
            </a:r>
          </a:p>
        </p:txBody>
      </p:sp>
    </p:spTree>
    <p:extLst>
      <p:ext uri="{BB962C8B-B14F-4D97-AF65-F5344CB8AC3E}">
        <p14:creationId xmlns:p14="http://schemas.microsoft.com/office/powerpoint/2010/main" val="15362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533400"/>
            <a:ext cx="4267200" cy="2819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/>
              <a:t/>
            </a:r>
            <a:br>
              <a:rPr lang="ru-RU" b="1"/>
            </a:br>
            <a:r>
              <a:rPr lang="ru-RU" b="1"/>
              <a:t/>
            </a:r>
            <a:br>
              <a:rPr lang="ru-RU" b="1"/>
            </a:br>
            <a:r>
              <a:rPr lang="ru-RU" b="1"/>
              <a:t/>
            </a:r>
            <a:br>
              <a:rPr lang="ru-RU" b="1"/>
            </a:br>
            <a:r>
              <a:rPr lang="ru-RU" b="1"/>
              <a:t/>
            </a:r>
            <a:br>
              <a:rPr lang="ru-RU" b="1"/>
            </a:br>
            <a:r>
              <a:rPr lang="ru-RU" b="1"/>
              <a:t/>
            </a:r>
            <a:br>
              <a:rPr lang="ru-RU" b="1"/>
            </a:br>
            <a:r>
              <a:rPr lang="ru-RU" b="1"/>
              <a:t> </a:t>
            </a:r>
            <a:r>
              <a:rPr lang="ru-RU" sz="4000" b="1"/>
              <a:t>Сторителлинг в обучении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0"/>
            <a:ext cx="8229600" cy="23209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/>
              <a:t> Сторителлинг в обучении (англ. Learning Through Storytelling) – способ построения  процесса обучения в виде истории </a:t>
            </a:r>
          </a:p>
        </p:txBody>
      </p:sp>
      <p:pic>
        <p:nvPicPr>
          <p:cNvPr id="30725" name="Picture 5" descr="pr-trends-for-2015-focus-on-visual-storytelling-4-638-e14152020472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0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4" name="Picture 4" descr="рис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51520" y="298051"/>
            <a:ext cx="2638372" cy="1584176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chemeClr val="bg1"/>
                </a:solidFill>
              </a:rPr>
              <a:t>Склонность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284626" y="908720"/>
            <a:ext cx="2574748" cy="1368152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chemeClr val="bg1"/>
                </a:solidFill>
              </a:rPr>
              <a:t>Одарённость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231317" y="3320988"/>
            <a:ext cx="3001294" cy="1368152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chemeClr val="bg1"/>
                </a:solidFill>
              </a:rPr>
              <a:t>Задатки</a:t>
            </a:r>
          </a:p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chemeClr val="bg1"/>
                </a:solidFill>
              </a:rPr>
              <a:t>способностей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6444208" y="298051"/>
            <a:ext cx="2574748" cy="1368152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chemeClr val="bg1"/>
                </a:solidFill>
              </a:rPr>
              <a:t>Способности 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2987824" y="4759485"/>
            <a:ext cx="2574748" cy="1368152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chemeClr val="bg1"/>
                </a:solidFill>
              </a:rPr>
              <a:t>Талант 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173538" y="4075409"/>
            <a:ext cx="2952328" cy="1368152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chemeClr val="bg1"/>
                </a:solidFill>
              </a:rPr>
              <a:t>Г</a:t>
            </a:r>
            <a:r>
              <a:rPr lang="ru-RU" sz="3200" b="1" dirty="0" smtClean="0">
                <a:solidFill>
                  <a:schemeClr val="bg1"/>
                </a:solidFill>
              </a:rPr>
              <a:t>ениальность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Тезисы Европейской коммисии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2514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/>
              <a:t>СМАРТФОН В РУКЕ С РОЖДЕНИЯ ЕЩЁ НЕ ОЗНАЧАЕТ НАЛИЧИЕ ЦИФРОВОЙ ГРАМОТНОСТИ</a:t>
            </a:r>
          </a:p>
          <a:p>
            <a:pPr>
              <a:lnSpc>
                <a:spcPct val="90000"/>
              </a:lnSpc>
            </a:pPr>
            <a:r>
              <a:rPr lang="ru-RU"/>
              <a:t> </a:t>
            </a:r>
            <a:r>
              <a:rPr lang="ru-RU" sz="2400"/>
              <a:t>СКЕПТИКИ МЕШАЮТ ОБНОВЛЕНИЮ И УЛУЧШЕНИЮ ОБРАЗОВАНИЯ</a:t>
            </a:r>
          </a:p>
          <a:p>
            <a:pPr>
              <a:lnSpc>
                <a:spcPct val="90000"/>
              </a:lnSpc>
            </a:pPr>
            <a:r>
              <a:rPr lang="ru-RU" sz="2400"/>
              <a:t>ТЕХНОЛОГИИ ДОЛЖНЫ СТАТЬ ЧАСТЬЮ ПЕДАГОГИЧЕСКОГО ОБРАЗОВАНИЯ</a:t>
            </a:r>
          </a:p>
          <a:p>
            <a:pPr>
              <a:lnSpc>
                <a:spcPct val="90000"/>
              </a:lnSpc>
            </a:pPr>
            <a:endParaRPr lang="ru-RU" sz="2400"/>
          </a:p>
        </p:txBody>
      </p:sp>
      <p:pic>
        <p:nvPicPr>
          <p:cNvPr id="33796" name="Picture 4" descr="kids-on-compu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343400"/>
            <a:ext cx="54102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0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r>
              <a:rPr lang="ru-RU" sz="4400" b="1" dirty="0" smtClean="0">
                <a:solidFill>
                  <a:srgbClr val="713605"/>
                </a:solidFill>
                <a:latin typeface="Monotype Corsiva" pitchFamily="66" charset="0"/>
                <a:ea typeface="Times New Roman"/>
                <a:cs typeface="Times New Roman"/>
              </a:rPr>
              <a:t>        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Picture 2" descr="C:\Users\Владимир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25" y="2222022"/>
            <a:ext cx="2231212" cy="13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4956" y="3765705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х</a:t>
            </a:r>
            <a:r>
              <a:rPr lang="ru-RU" b="1" dirty="0" smtClean="0"/>
              <a:t>олм Одарённости</a:t>
            </a:r>
            <a:endParaRPr lang="ru-RU" b="1" dirty="0"/>
          </a:p>
        </p:txBody>
      </p:sp>
      <p:pic>
        <p:nvPicPr>
          <p:cNvPr id="1028" name="Picture 4" descr="пирамидка картинки для дет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61" y="2636912"/>
            <a:ext cx="800802" cy="8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Владимир\Desktop\Dolomites-Italy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1804459" cy="13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42474" y="2267285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г</a:t>
            </a:r>
            <a:r>
              <a:rPr lang="ru-RU" b="1" dirty="0" smtClean="0"/>
              <a:t>оры Возможностей</a:t>
            </a:r>
            <a:endParaRPr lang="ru-RU" b="1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5427">
            <a:off x="758977" y="2002438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40" y="359110"/>
            <a:ext cx="26765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182551" y="2054516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д</a:t>
            </a:r>
            <a:r>
              <a:rPr lang="ru-RU" b="1" dirty="0" smtClean="0"/>
              <a:t>олины Общения</a:t>
            </a:r>
            <a:endParaRPr lang="ru-RU" b="1" dirty="0"/>
          </a:p>
        </p:txBody>
      </p:sp>
      <p:pic>
        <p:nvPicPr>
          <p:cNvPr id="13316" name="Picture 4" descr="Подковообразное озер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6" y="4130975"/>
            <a:ext cx="2227901" cy="14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414772" y="5877272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Формы озёр</a:t>
            </a:r>
            <a:endParaRPr lang="ru-RU" b="1" dirty="0"/>
          </a:p>
        </p:txBody>
      </p:sp>
      <p:pic>
        <p:nvPicPr>
          <p:cNvPr id="30723" name="Picture 3" descr="C:\Users\Владимир\Desktop\57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09002" y="3793777"/>
            <a:ext cx="1451024" cy="212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869381" y="539733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р</a:t>
            </a:r>
            <a:r>
              <a:rPr lang="ru-RU" b="1" dirty="0" smtClean="0"/>
              <a:t>еки Методов</a:t>
            </a:r>
            <a:endParaRPr lang="ru-RU" b="1" dirty="0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75961" y="5008585"/>
            <a:ext cx="1205774" cy="107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C:\Users\Владимир\Desktop\i (3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20" y="451193"/>
            <a:ext cx="2152367" cy="121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2840596" y="1732070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в</a:t>
            </a:r>
            <a:r>
              <a:rPr lang="ru-RU" b="1" dirty="0" smtClean="0"/>
              <a:t>одопад Логики</a:t>
            </a:r>
            <a:endParaRPr lang="ru-RU" b="1" dirty="0"/>
          </a:p>
        </p:txBody>
      </p:sp>
      <p:pic>
        <p:nvPicPr>
          <p:cNvPr id="3" name="Picture 2" descr="C:\Users\Владимир\Desktop\i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87796"/>
            <a:ext cx="1601406" cy="134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6783105" y="4014356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п</a:t>
            </a:r>
            <a:r>
              <a:rPr lang="ru-RU" b="1" dirty="0" smtClean="0"/>
              <a:t>устыня Творчества</a:t>
            </a:r>
            <a:endParaRPr lang="ru-RU" b="1" dirty="0"/>
          </a:p>
        </p:txBody>
      </p:sp>
      <p:pic>
        <p:nvPicPr>
          <p:cNvPr id="2050" name="Picture 2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16" y="383505"/>
            <a:ext cx="1279653" cy="9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87" y="351699"/>
            <a:ext cx="1279653" cy="9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90" y="2532951"/>
            <a:ext cx="959755" cy="1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33" y="5048891"/>
            <a:ext cx="959755" cy="1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06" y="2636617"/>
            <a:ext cx="959755" cy="1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Владимир\Desktop\Kak-narisovat-derevo-karandashom-dlja-nachinajushhih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70" y="2948133"/>
            <a:ext cx="959755" cy="1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Владимир\Desktop\i (1)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83" y="4327060"/>
            <a:ext cx="2229713" cy="125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4957343" y="5691592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о</a:t>
            </a:r>
            <a:r>
              <a:rPr lang="ru-RU" b="1" dirty="0" smtClean="0"/>
              <a:t>кеан Фантазий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578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Картинки Одареность\1425144020_vesennie-risunki-kartinki-i-oboi-na-rabochiy-stol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40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87156" y="116632"/>
            <a:ext cx="4056843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Страна одарённых</a:t>
            </a:r>
            <a:endParaRPr lang="ru-RU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31" name="Picture 7" descr="C:\Users\LENOVO\Desktop\Картинки Одареность\Zamok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42" y="-351"/>
            <a:ext cx="2145282" cy="276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LENOVO\Desktop\Картинки Одареность\b2_climb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7" y="3355995"/>
            <a:ext cx="1346520" cy="15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LENOVO\Desktop\39251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4509119"/>
            <a:ext cx="551416" cy="7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LENOVO\Desktop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40" y="3159905"/>
            <a:ext cx="2380815" cy="170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LENOVO\Desktop\Картинки Одареность\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02207"/>
            <a:ext cx="2166044" cy="188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LENOVO\Desktop\image5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04" y="4509119"/>
            <a:ext cx="2045532" cy="166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:\ДОКУМЕНТАЦИЯ\Детские фоны\Новая папка\3408016_orig.gif"/>
          <p:cNvPicPr>
            <a:picLocks noChangeAspect="1" noChangeArrowheads="1" noCrop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 rot="1609567">
            <a:off x="4805537" y="1347299"/>
            <a:ext cx="1981200" cy="2752725"/>
          </a:xfrm>
          <a:prstGeom prst="rect">
            <a:avLst/>
          </a:prstGeom>
          <a:noFill/>
        </p:spPr>
      </p:pic>
      <p:pic>
        <p:nvPicPr>
          <p:cNvPr id="12" name="Picture 2" descr="C:\Users\Владимир\Desktop\Dolomites-Italy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1804459" cy="13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72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репк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568952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15444" y="5074793"/>
            <a:ext cx="2152300" cy="622300"/>
          </a:xfrm>
          <a:prstGeom prst="wedgeEllipseCallout">
            <a:avLst>
              <a:gd name="adj1" fmla="val 14514"/>
              <a:gd name="adj2" fmla="val 8030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Плоды творчества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 rot="17926919">
            <a:off x="2189219" y="667957"/>
            <a:ext cx="1208492" cy="616912"/>
          </a:xfrm>
          <a:prstGeom prst="wedgeEllipseCallout">
            <a:avLst>
              <a:gd name="adj1" fmla="val -45176"/>
              <a:gd name="adj2" fmla="val 6075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Воля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385090" y="1147471"/>
            <a:ext cx="1690966" cy="431800"/>
          </a:xfrm>
          <a:prstGeom prst="wedgeEllipseCallout">
            <a:avLst>
              <a:gd name="adj1" fmla="val -22727"/>
              <a:gd name="adj2" fmla="val 10323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Желание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-1821046">
            <a:off x="5168095" y="1024884"/>
            <a:ext cx="2188328" cy="831386"/>
          </a:xfrm>
          <a:prstGeom prst="wedgeEllipseCallout">
            <a:avLst>
              <a:gd name="adj1" fmla="val -52296"/>
              <a:gd name="adj2" fmla="val 8972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Умственные способности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677514" y="1516338"/>
            <a:ext cx="2232248" cy="728550"/>
          </a:xfrm>
          <a:prstGeom prst="wedgeEllipseCallout">
            <a:avLst>
              <a:gd name="adj1" fmla="val -73875"/>
              <a:gd name="adj2" fmla="val 191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Творческое поле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7471286" y="2352172"/>
            <a:ext cx="1728192" cy="636606"/>
          </a:xfrm>
          <a:prstGeom prst="wedgeEllipseCallout">
            <a:avLst>
              <a:gd name="adj1" fmla="val -44630"/>
              <a:gd name="adj2" fmla="val 8878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Свобода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12269288">
            <a:off x="6262259" y="5520880"/>
            <a:ext cx="2414197" cy="572416"/>
          </a:xfrm>
          <a:prstGeom prst="wedgeEllipseCallout">
            <a:avLst>
              <a:gd name="adj1" fmla="val -20398"/>
              <a:gd name="adj2" fmla="val 11702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Включатель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8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Марина\методическая неделя 2009\2009\фоторепортаж с методической недели\открытые уроки\DSC007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71500"/>
            <a:ext cx="31432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:\Марина\методическая неделя 2009\2009\фоторепортаж с методической недели\дебаты\DSC007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4429125"/>
            <a:ext cx="27622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5143500" y="4929188"/>
            <a:ext cx="3714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sz="2800" b="1" dirty="0">
                <a:solidFill>
                  <a:srgbClr val="00B050"/>
                </a:solidFill>
                <a:latin typeface="Arial Black" pitchFamily="34" charset="0"/>
              </a:rPr>
              <a:t>первоочередная задача каждого</a:t>
            </a:r>
          </a:p>
          <a:p>
            <a:pPr algn="r" eaLnBrk="1" hangingPunct="1"/>
            <a:r>
              <a:rPr lang="ru-RU" sz="2800" b="1" dirty="0">
                <a:solidFill>
                  <a:srgbClr val="00B050"/>
                </a:solidFill>
                <a:latin typeface="Arial Black" pitchFamily="34" charset="0"/>
              </a:rPr>
              <a:t>Учителя! </a:t>
            </a: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285750" y="500063"/>
            <a:ext cx="45005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00B050"/>
                </a:solidFill>
                <a:latin typeface="Arial Black" pitchFamily="34" charset="0"/>
                <a:cs typeface="Times New Roman" pitchFamily="18" charset="0"/>
              </a:rPr>
              <a:t>Вырастить </a:t>
            </a:r>
          </a:p>
          <a:p>
            <a:pPr eaLnBrk="1" hangingPunct="1"/>
            <a:r>
              <a:rPr lang="ru-RU" sz="2800" b="1" dirty="0">
                <a:solidFill>
                  <a:srgbClr val="00B050"/>
                </a:solidFill>
                <a:latin typeface="Arial Black" pitchFamily="34" charset="0"/>
                <a:cs typeface="Times New Roman" pitchFamily="18" charset="0"/>
              </a:rPr>
              <a:t>из одарённого ребёнка одарённого        взрослого - </a:t>
            </a:r>
          </a:p>
        </p:txBody>
      </p:sp>
      <p:pic>
        <p:nvPicPr>
          <p:cNvPr id="16390" name="Picture 2" descr="D:\Марина\портфолио на конкурс\портфолио арина\img0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1785938"/>
            <a:ext cx="1857375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D:\Марина\методическая неделя 2009\2009\фоторепортаж с методической недели\педсовет критерии эффективности современного урока\DSC007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714625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30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pic>
        <p:nvPicPr>
          <p:cNvPr id="9" name="Рисунок 8" descr="odarennye-det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214290"/>
            <a:ext cx="7165628" cy="6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r>
              <a:rPr lang="ru-RU" sz="4400" b="1" dirty="0" smtClean="0">
                <a:solidFill>
                  <a:srgbClr val="713605"/>
                </a:solidFill>
                <a:latin typeface="Monotype Corsiva" pitchFamily="66" charset="0"/>
                <a:ea typeface="Times New Roman"/>
                <a:cs typeface="Times New Roman"/>
              </a:rPr>
              <a:t>        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Объект 3"/>
          <p:cNvPicPr>
            <a:picLocks/>
          </p:cNvPicPr>
          <p:nvPr/>
        </p:nvPicPr>
        <p:blipFill rotWithShape="1">
          <a:blip r:embed="rId3" cstate="print"/>
          <a:srcRect l="33593" t="24376" r="16174" b="14681"/>
          <a:stretch/>
        </p:blipFill>
        <p:spPr bwMode="auto">
          <a:xfrm>
            <a:off x="539552" y="620688"/>
            <a:ext cx="8104414" cy="56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odarennye-det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3500201"/>
            <a:ext cx="2873648" cy="249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3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\Шаблоны для презентаций\nabor_fonov №10\36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52" cy="687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286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r>
              <a:rPr lang="ru-RU" sz="4400" b="1" dirty="0" smtClean="0">
                <a:solidFill>
                  <a:srgbClr val="713605"/>
                </a:solidFill>
                <a:latin typeface="Monotype Corsiva" pitchFamily="66" charset="0"/>
                <a:ea typeface="Times New Roman"/>
                <a:cs typeface="Times New Roman"/>
              </a:rPr>
              <a:t>        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Picture 2" descr="C:\Users\Владимир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56" y="2060849"/>
            <a:ext cx="2231212" cy="13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4956" y="3645024"/>
            <a:ext cx="223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/>
              <a:t>х</a:t>
            </a:r>
            <a:r>
              <a:rPr lang="ru-RU" b="1" dirty="0" smtClean="0"/>
              <a:t>олм Одарённости</a:t>
            </a:r>
            <a:endParaRPr lang="ru-RU" b="1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472">
            <a:off x="3776405" y="366792"/>
            <a:ext cx="23955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пирамидка картинки для д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61" y="2636912"/>
            <a:ext cx="800802" cy="8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99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3395</Words>
  <Application>Microsoft Office PowerPoint</Application>
  <PresentationFormat>Экран (4:3)</PresentationFormat>
  <Paragraphs>598</Paragraphs>
  <Slides>75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«У каждого человека есть задатки, дарования, талант к определённому виду или нескольким видам (отраслям) деятельности. Как раз эту индивидуальность  и надо распознать, направив затем жизненную практику ученика по такому пути, чтобы в каждый период развития  ребёнок достиг, образно говоря, своего потолка»         В.А. Сухомлинский  </vt:lpstr>
      <vt:lpstr>СЕМИНАР-ПРАКТИКУМ «Путешествие в страну Одарённых» </vt:lpstr>
      <vt:lpstr>Презентация PowerPoint</vt:lpstr>
      <vt:lpstr>Презентация PowerPoint</vt:lpstr>
      <vt:lpstr>«Карта страны Одарённых»</vt:lpstr>
      <vt:lpstr>  Давайте вместе разберемся в психологических понятиях: задатки способностей, способности, талант и одаренность. Внимательно прочитайте определение и подберите нужное понятие: </vt:lpstr>
      <vt:lpstr>Презентация PowerPoint</vt:lpstr>
      <vt:lpstr>Презентация PowerPoint</vt:lpstr>
      <vt:lpstr>Презентация PowerPoint</vt:lpstr>
      <vt:lpstr>Особенности познавательной сферы одаренных детей (по Савенкову А.И.)</vt:lpstr>
      <vt:lpstr>Презентация PowerPoint</vt:lpstr>
      <vt:lpstr>Шесть типов интеллектуального поведения</vt:lpstr>
      <vt:lpstr>Презентация PowerPoint</vt:lpstr>
      <vt:lpstr>«Две звезды, одно пожелание»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КОУЧИНГ- РЕШЕНИЕ ПРОБЛЕМ</vt:lpstr>
      <vt:lpstr>СОПРОВОЖДЕНИЕ ОДАРЕННЫХ И ТАЛАНТЛИВЫХ ДЕТЕЙ</vt:lpstr>
      <vt:lpstr>Презентация PowerPoint</vt:lpstr>
      <vt:lpstr>волшебные свойства ОТКРЫТЫХ ВОПРОСОВ</vt:lpstr>
      <vt:lpstr>ВОПРОСЫ КОУЧИНГА</vt:lpstr>
      <vt:lpstr>Самые полезные вопросы:</vt:lpstr>
      <vt:lpstr>ФИЛОСОФИЯ КОУЧИНГА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кейс - технологии</vt:lpstr>
      <vt:lpstr>Использование кейсов</vt:lpstr>
      <vt:lpstr>Презентация PowerPoint</vt:lpstr>
      <vt:lpstr>Примеры кейсов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ТРИЗ</vt:lpstr>
      <vt:lpstr>Триз формирует:</vt:lpstr>
      <vt:lpstr>Педагогические инновации</vt:lpstr>
      <vt:lpstr>Педагогические инновации</vt:lpstr>
      <vt:lpstr>Презентация PowerPoint</vt:lpstr>
      <vt:lpstr>Презентация PowerPoint</vt:lpstr>
      <vt:lpstr>Презентация PowerPoint</vt:lpstr>
      <vt:lpstr>BYOD</vt:lpstr>
      <vt:lpstr>Презентация PowerPoint</vt:lpstr>
      <vt:lpstr>МЕТАУЧЁБА</vt:lpstr>
      <vt:lpstr>ДИНАМИЧЕСКОЕ ОЦЕНИВАНИЕ</vt:lpstr>
      <vt:lpstr>СОБЫТИЙНОЕ ОБРАЗОВАНИЕ </vt:lpstr>
      <vt:lpstr>БРИКОЛАЖ</vt:lpstr>
      <vt:lpstr> Тематическое образование </vt:lpstr>
      <vt:lpstr>      Сторителлинг в обучении</vt:lpstr>
      <vt:lpstr>Тезисы Европейской коммисии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</dc:creator>
  <cp:lastModifiedBy>Владимир</cp:lastModifiedBy>
  <cp:revision>57</cp:revision>
  <dcterms:created xsi:type="dcterms:W3CDTF">2017-02-04T11:06:41Z</dcterms:created>
  <dcterms:modified xsi:type="dcterms:W3CDTF">2017-02-16T15:59:13Z</dcterms:modified>
</cp:coreProperties>
</file>