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8" r:id="rId3"/>
    <p:sldId id="260" r:id="rId4"/>
    <p:sldId id="263" r:id="rId5"/>
    <p:sldId id="275" r:id="rId6"/>
    <p:sldId id="276" r:id="rId7"/>
    <p:sldId id="265" r:id="rId8"/>
    <p:sldId id="280" r:id="rId9"/>
    <p:sldId id="267" r:id="rId10"/>
    <p:sldId id="271" r:id="rId11"/>
    <p:sldId id="269" r:id="rId12"/>
    <p:sldId id="274" r:id="rId13"/>
    <p:sldId id="270" r:id="rId14"/>
    <p:sldId id="268" r:id="rId15"/>
    <p:sldId id="273" r:id="rId16"/>
    <p:sldId id="266" r:id="rId17"/>
    <p:sldId id="272" r:id="rId18"/>
    <p:sldId id="277" r:id="rId19"/>
    <p:sldId id="279" r:id="rId20"/>
  </p:sldIdLst>
  <p:sldSz cx="12192000" cy="6858000"/>
  <p:notesSz cx="6735763" cy="9799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08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983AC2B-25DF-4C62-A27E-734717CF2B1F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07513"/>
            <a:ext cx="2919413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07513"/>
            <a:ext cx="2919412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05EEC19-B474-4C46-B4AA-D7C84B7C9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969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2190" tIns="46095" rIns="92190" bIns="4609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2190" tIns="46095" rIns="92190" bIns="4609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1C30305-221B-4E2E-B05A-FA64C8CC55FD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36600"/>
            <a:ext cx="6529387" cy="3673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90" tIns="46095" rIns="92190" bIns="46095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54550"/>
            <a:ext cx="5389563" cy="4410075"/>
          </a:xfrm>
          <a:prstGeom prst="rect">
            <a:avLst/>
          </a:prstGeom>
        </p:spPr>
        <p:txBody>
          <a:bodyPr vert="horz" lIns="92190" tIns="46095" rIns="92190" bIns="46095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513"/>
            <a:ext cx="2919413" cy="490537"/>
          </a:xfrm>
          <a:prstGeom prst="rect">
            <a:avLst/>
          </a:prstGeom>
        </p:spPr>
        <p:txBody>
          <a:bodyPr vert="horz" lIns="92190" tIns="46095" rIns="92190" bIns="4609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07513"/>
            <a:ext cx="2919412" cy="490537"/>
          </a:xfrm>
          <a:prstGeom prst="rect">
            <a:avLst/>
          </a:prstGeom>
        </p:spPr>
        <p:txBody>
          <a:bodyPr vert="horz" lIns="92190" tIns="46095" rIns="92190" bIns="4609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102BB2E-0653-40D8-AEE4-73055FB3B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1581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6E46DB-8D09-47EB-8107-1785A024CD6C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altLang="ru-RU">
              <a:latin typeface="Arial" charset="0"/>
              <a:cs typeface="Arial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2E6FD-3B94-43FA-8502-EBF4BE376E73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6CCAA-D6E9-4454-A4E9-4884CC095B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7762C-806C-4928-B08F-5609B10372E8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56CFE-47C8-414B-8709-0C24B36FC2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AD4C6-901E-4C0B-9AB4-B686D8B0BF75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0C9C0-5FF6-4766-A4AD-85E68451E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CAEAC-CACA-4EF9-ADC6-5E0F558CC049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65D1C-3EFD-4519-9160-537C927C8C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87662-EFC2-49E1-B225-97B3F93833FD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9EF94-F8EC-48E9-B2FD-053FFE3B0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F1B8-28E0-4123-8102-4221F25872A8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DF8CE-D38A-4EAF-91E6-5599E7ACA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E8919-FB8C-41DF-8139-CF28104B8AFF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3A429-FDAC-4041-876A-CBB2F4FD6C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EEDD7-D00D-47D0-A8B7-6264C65F13E9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510A1-174C-4999-AFB9-E36D9242FF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B9878-6701-4280-82B9-93D32D6B75E4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290EC-3506-42C7-95FB-041D20230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497BF-DFAF-475D-87F9-FEE8F2CA2B33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58E06-A038-4207-B2DA-294FC855B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A0ED5-0B06-47AD-A7D2-F361AD453A4C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D98F5-6A65-40C0-B8D1-963F49813F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C2BE4-D9F6-44FF-BA34-CC93A2A1D3AE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2DEB0-71C9-4148-970B-5D8A3BF433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B57CC-EA7E-48AF-B06F-31556D0A3161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4BD7E-94AF-4A19-A72E-9332D1598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53B69-AF19-4D65-94F4-D68F1B4F3212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87AA1-63CF-4EFC-A2E8-0387EF752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19B9A-29AC-4326-945C-D1CB0C23D009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D5758-B9DF-4DE9-84FF-C15B11282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4EF09-FAAE-4B04-87AB-42E7CE8D7670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EC203-1D7C-4D7B-A74E-84BB816C9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FB8969-D651-4637-9988-699E86ACA776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F23E7A-E097-440B-870C-95AFE66BF6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6" r:id="rId2"/>
    <p:sldLayoutId id="2147483775" r:id="rId3"/>
    <p:sldLayoutId id="2147483774" r:id="rId4"/>
    <p:sldLayoutId id="2147483773" r:id="rId5"/>
    <p:sldLayoutId id="2147483772" r:id="rId6"/>
    <p:sldLayoutId id="2147483771" r:id="rId7"/>
    <p:sldLayoutId id="2147483770" r:id="rId8"/>
    <p:sldLayoutId id="2147483769" r:id="rId9"/>
    <p:sldLayoutId id="2147483768" r:id="rId10"/>
    <p:sldLayoutId id="2147483778" r:id="rId11"/>
    <p:sldLayoutId id="2147483767" r:id="rId12"/>
    <p:sldLayoutId id="2147483779" r:id="rId13"/>
    <p:sldLayoutId id="2147483766" r:id="rId14"/>
    <p:sldLayoutId id="2147483765" r:id="rId15"/>
    <p:sldLayoutId id="2147483764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ripadvisor.ru/wiki/%D0%A4%D0%B0%D0%B9%D0%BB:RU_Yalutorovsk_COA.pn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1465263" y="963613"/>
            <a:ext cx="810418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                                                                                                                                                                        </a:t>
            </a:r>
          </a:p>
          <a:p>
            <a:endParaRPr lang="ru-RU">
              <a:latin typeface="Trebuchet MS" pitchFamily="34" charset="0"/>
            </a:endParaRPr>
          </a:p>
          <a:p>
            <a:endParaRPr lang="ru-RU">
              <a:latin typeface="Trebuchet MS" pitchFamily="34" charset="0"/>
            </a:endParaRPr>
          </a:p>
        </p:txBody>
      </p:sp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6521450" y="4452938"/>
            <a:ext cx="335438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Trebuchet MS" pitchFamily="34" charset="0"/>
              </a:rPr>
              <a:t>Автор работы:</a:t>
            </a:r>
          </a:p>
          <a:p>
            <a:r>
              <a:rPr lang="ru-RU" sz="1600" dirty="0">
                <a:latin typeface="Trebuchet MS" pitchFamily="34" charset="0"/>
              </a:rPr>
              <a:t>Зарубина Владислава,</a:t>
            </a:r>
          </a:p>
          <a:p>
            <a:r>
              <a:rPr lang="ru-RU" sz="1600" dirty="0" smtClean="0">
                <a:latin typeface="Trebuchet MS" pitchFamily="34" charset="0"/>
              </a:rPr>
              <a:t>9 </a:t>
            </a:r>
            <a:r>
              <a:rPr lang="ru-RU" sz="1600" dirty="0">
                <a:latin typeface="Trebuchet MS" pitchFamily="34" charset="0"/>
              </a:rPr>
              <a:t>класс МАОУ </a:t>
            </a:r>
            <a:r>
              <a:rPr lang="ru-RU" sz="1600" dirty="0" err="1">
                <a:latin typeface="Trebuchet MS" pitchFamily="34" charset="0"/>
              </a:rPr>
              <a:t>Петелинская</a:t>
            </a:r>
            <a:r>
              <a:rPr lang="ru-RU" sz="1600" dirty="0">
                <a:latin typeface="Trebuchet MS" pitchFamily="34" charset="0"/>
              </a:rPr>
              <a:t> СОШ</a:t>
            </a:r>
          </a:p>
          <a:p>
            <a:r>
              <a:rPr lang="ru-RU" sz="1200" dirty="0">
                <a:latin typeface="Trebuchet MS" pitchFamily="34" charset="0"/>
              </a:rPr>
              <a:t>Руководитель:</a:t>
            </a:r>
          </a:p>
          <a:p>
            <a:r>
              <a:rPr lang="ru-RU" sz="1200" dirty="0">
                <a:latin typeface="Trebuchet MS" pitchFamily="34" charset="0"/>
              </a:rPr>
              <a:t> Кривощекова Вера Анатольевна,</a:t>
            </a:r>
          </a:p>
          <a:p>
            <a:r>
              <a:rPr lang="ru-RU" sz="1200" dirty="0">
                <a:latin typeface="Trebuchet MS" pitchFamily="34" charset="0"/>
              </a:rPr>
              <a:t>учитель информатики, искусства , МХК.</a:t>
            </a:r>
          </a:p>
          <a:p>
            <a:endParaRPr lang="ru-RU" sz="2400" dirty="0">
              <a:latin typeface="Trebuchet MS" pitchFamily="34" charset="0"/>
            </a:endParaRPr>
          </a:p>
          <a:p>
            <a:endParaRPr lang="ru-RU" sz="2400" dirty="0">
              <a:latin typeface="Trebuchet MS" pitchFamily="34" charset="0"/>
            </a:endParaRPr>
          </a:p>
          <a:p>
            <a:endParaRPr lang="ru-RU" dirty="0">
              <a:latin typeface="Trebuchet MS" pitchFamily="34" charset="0"/>
            </a:endParaRPr>
          </a:p>
        </p:txBody>
      </p:sp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542925" y="146050"/>
            <a:ext cx="10247313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latin typeface="Trebuchet MS" pitchFamily="34" charset="0"/>
              </a:rPr>
              <a:t>Областной конкурс социальных проектов </a:t>
            </a:r>
          </a:p>
          <a:p>
            <a:pPr algn="ctr"/>
            <a:r>
              <a:rPr lang="ru-RU" sz="2000" dirty="0" smtClean="0">
                <a:latin typeface="Trebuchet MS" pitchFamily="34" charset="0"/>
              </a:rPr>
              <a:t>«Символы региона – 2017»</a:t>
            </a:r>
            <a:endParaRPr lang="ru-RU" sz="2000" dirty="0">
              <a:latin typeface="Trebuchet MS" pitchFamily="34" charset="0"/>
            </a:endParaRPr>
          </a:p>
          <a:p>
            <a:pPr algn="ctr"/>
            <a:endParaRPr lang="ru-RU" sz="2000" dirty="0">
              <a:latin typeface="Trebuchet MS" pitchFamily="34" charset="0"/>
            </a:endParaRPr>
          </a:p>
          <a:p>
            <a:pPr algn="ctr"/>
            <a:endParaRPr lang="ru-RU" sz="2000" dirty="0">
              <a:latin typeface="Trebuchet MS" pitchFamily="34" charset="0"/>
            </a:endParaRPr>
          </a:p>
          <a:p>
            <a:pPr algn="ctr"/>
            <a:r>
              <a:rPr lang="ru-RU" sz="2000" dirty="0">
                <a:latin typeface="Trebuchet MS" pitchFamily="34" charset="0"/>
              </a:rPr>
              <a:t>                    </a:t>
            </a:r>
          </a:p>
          <a:p>
            <a:pPr algn="ctr"/>
            <a:r>
              <a:rPr lang="ru-RU" sz="3600" b="1" dirty="0">
                <a:latin typeface="Trebuchet MS" pitchFamily="34" charset="0"/>
              </a:rPr>
              <a:t>      «Возможности развития экологического                  туризма в селе </a:t>
            </a:r>
            <a:r>
              <a:rPr lang="ru-RU" sz="3600" b="1" dirty="0" err="1">
                <a:latin typeface="Trebuchet MS" pitchFamily="34" charset="0"/>
              </a:rPr>
              <a:t>Петелино</a:t>
            </a:r>
            <a:endParaRPr lang="ru-RU" sz="3600" b="1" dirty="0">
              <a:latin typeface="Trebuchet MS" pitchFamily="34" charset="0"/>
            </a:endParaRPr>
          </a:p>
          <a:p>
            <a:pPr algn="ctr"/>
            <a:r>
              <a:rPr lang="ru-RU" sz="3600" b="1" dirty="0">
                <a:latin typeface="Trebuchet MS" pitchFamily="34" charset="0"/>
              </a:rPr>
              <a:t> </a:t>
            </a:r>
            <a:r>
              <a:rPr lang="ru-RU" sz="3600" b="1" dirty="0" err="1">
                <a:latin typeface="Trebuchet MS" pitchFamily="34" charset="0"/>
              </a:rPr>
              <a:t>Ялуторовского</a:t>
            </a:r>
            <a:r>
              <a:rPr lang="ru-RU" sz="3600" b="1" dirty="0">
                <a:latin typeface="Trebuchet MS" pitchFamily="34" charset="0"/>
              </a:rPr>
              <a:t> района»</a:t>
            </a:r>
          </a:p>
          <a:p>
            <a:pPr algn="ctr"/>
            <a:endParaRPr lang="ru-RU" dirty="0">
              <a:latin typeface="Trebuchet MS" pitchFamily="34" charset="0"/>
            </a:endParaRPr>
          </a:p>
          <a:p>
            <a:endParaRPr lang="ru-RU" sz="3600" dirty="0">
              <a:solidFill>
                <a:srgbClr val="00B050"/>
              </a:solidFill>
              <a:latin typeface="Trebuchet MS" pitchFamily="34" charset="0"/>
            </a:endParaRPr>
          </a:p>
          <a:p>
            <a:endParaRPr lang="ru-RU" sz="3200" dirty="0">
              <a:latin typeface="Trebuchet MS" pitchFamily="34" charset="0"/>
            </a:endParaRPr>
          </a:p>
          <a:p>
            <a:endParaRPr lang="ru-RU" dirty="0" smtClean="0">
              <a:latin typeface="Trebuchet MS" pitchFamily="34" charset="0"/>
            </a:endParaRPr>
          </a:p>
          <a:p>
            <a:endParaRPr lang="ru-RU" dirty="0">
              <a:latin typeface="Trebuchet MS" pitchFamily="34" charset="0"/>
            </a:endParaRPr>
          </a:p>
          <a:p>
            <a:endParaRPr lang="ru-RU" dirty="0" smtClean="0">
              <a:latin typeface="Trebuchet MS" pitchFamily="34" charset="0"/>
            </a:endParaRPr>
          </a:p>
          <a:p>
            <a:endParaRPr lang="ru-RU" dirty="0">
              <a:latin typeface="Trebuchet MS" pitchFamily="34" charset="0"/>
            </a:endParaRPr>
          </a:p>
          <a:p>
            <a:endParaRPr lang="ru-RU" dirty="0" smtClean="0">
              <a:latin typeface="Trebuchet MS" pitchFamily="34" charset="0"/>
            </a:endParaRPr>
          </a:p>
          <a:p>
            <a:pPr algn="ctr"/>
            <a:r>
              <a:rPr lang="ru-RU" dirty="0" smtClean="0">
                <a:latin typeface="Trebuchet MS" pitchFamily="34" charset="0"/>
              </a:rPr>
              <a:t>2017</a:t>
            </a:r>
            <a:endParaRPr lang="ru-RU" dirty="0">
              <a:latin typeface="Trebuchet MS" pitchFamily="34" charset="0"/>
            </a:endParaRPr>
          </a:p>
        </p:txBody>
      </p:sp>
      <p:pic>
        <p:nvPicPr>
          <p:cNvPr id="20485" name="Рисунок 4" descr="Экотуриз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3" y="3978275"/>
            <a:ext cx="2754312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4"/>
          <a:stretch/>
        </p:blipFill>
        <p:spPr bwMode="auto">
          <a:xfrm>
            <a:off x="174626" y="146050"/>
            <a:ext cx="1969294" cy="13861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 descr="август 07 118"/>
          <p:cNvPicPr>
            <a:picLocks noChangeAspect="1" noChangeArrowheads="1"/>
          </p:cNvPicPr>
          <p:nvPr/>
        </p:nvPicPr>
        <p:blipFill>
          <a:blip r:embed="rId2"/>
          <a:srcRect b="2054"/>
          <a:stretch>
            <a:fillRect/>
          </a:stretch>
        </p:blipFill>
        <p:spPr bwMode="auto">
          <a:xfrm>
            <a:off x="334963" y="831850"/>
            <a:ext cx="3870325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5350" y="855663"/>
            <a:ext cx="7032625" cy="50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3021013" y="274638"/>
            <a:ext cx="4195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rebuchet MS" pitchFamily="34" charset="0"/>
              </a:rPr>
              <a:t>Свято-Владимирский храм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комнат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1035050"/>
            <a:ext cx="4227513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Рисунок 4"/>
          <p:cNvPicPr>
            <a:picLocks noChangeAspect="1" noChangeArrowheads="1"/>
          </p:cNvPicPr>
          <p:nvPr/>
        </p:nvPicPr>
        <p:blipFill>
          <a:blip r:embed="rId3"/>
          <a:srcRect l="19818" t="56760"/>
          <a:stretch>
            <a:fillRect/>
          </a:stretch>
        </p:blipFill>
        <p:spPr bwMode="auto">
          <a:xfrm>
            <a:off x="6319838" y="457200"/>
            <a:ext cx="4375150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5"/>
          <p:cNvPicPr>
            <a:picLocks noChangeAspect="1" noChangeArrowheads="1"/>
          </p:cNvPicPr>
          <p:nvPr/>
        </p:nvPicPr>
        <p:blipFill>
          <a:blip r:embed="rId3"/>
          <a:srcRect b="57623"/>
          <a:stretch>
            <a:fillRect/>
          </a:stretch>
        </p:blipFill>
        <p:spPr bwMode="auto">
          <a:xfrm>
            <a:off x="6253163" y="3509963"/>
            <a:ext cx="49641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2471738" y="233363"/>
            <a:ext cx="3519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rebuchet MS" pitchFamily="34" charset="0"/>
              </a:rPr>
              <a:t>Школьный музей</a:t>
            </a:r>
          </a:p>
          <a:p>
            <a:pPr algn="ctr"/>
            <a:r>
              <a:rPr lang="ru-RU" b="1">
                <a:latin typeface="Trebuchet MS" pitchFamily="34" charset="0"/>
              </a:rPr>
              <a:t>Экспозиция Сибирская  изба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H:\DCIM\101MSDCF\DSC079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1195388"/>
            <a:ext cx="5586413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3348038" y="187325"/>
            <a:ext cx="5037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rebuchet MS" pitchFamily="34" charset="0"/>
              </a:rPr>
              <a:t>Православно-просветительский центр</a:t>
            </a:r>
          </a:p>
        </p:txBody>
      </p:sp>
      <p:sp>
        <p:nvSpPr>
          <p:cNvPr id="31747" name="AutoShape 2" descr="https://www.lj-top.ru/proxyimage/https:/img-fotki.yandex.ru/get/164839/84579633.37/0_c2793_aecb6073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rebuchet MS" pitchFamily="34" charset="0"/>
            </a:endParaRP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263" y="4065588"/>
            <a:ext cx="3460750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2088" y="969963"/>
            <a:ext cx="31623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5813" y="3794125"/>
            <a:ext cx="3533775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7838" y="525463"/>
            <a:ext cx="3698875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4195763" y="147638"/>
            <a:ext cx="3175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rebuchet MS" pitchFamily="34" charset="0"/>
              </a:rPr>
              <a:t>Местечко Бузан</a:t>
            </a:r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3821113" y="3025775"/>
            <a:ext cx="211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Мысовской увал</a:t>
            </a:r>
          </a:p>
        </p:txBody>
      </p:sp>
      <p:pic>
        <p:nvPicPr>
          <p:cNvPr id="32772" name="Picture 2" descr="C:\Users\Den\Documents\экотуризм\image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75" y="525463"/>
            <a:ext cx="7654925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 descr="C:\Users\Den\Documents\экотуризм\image (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6513" y="2503488"/>
            <a:ext cx="543718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rebuchet MS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530490" y="516348"/>
            <a:ext cx="5621912" cy="421682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36765" y="693827"/>
            <a:ext cx="5149678" cy="38618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3796" name="TextBox 2"/>
          <p:cNvSpPr txBox="1">
            <a:spLocks noChangeArrowheads="1"/>
          </p:cNvSpPr>
          <p:nvPr/>
        </p:nvSpPr>
        <p:spPr bwMode="auto">
          <a:xfrm>
            <a:off x="2547938" y="187325"/>
            <a:ext cx="427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rebuchet MS" pitchFamily="34" charset="0"/>
              </a:rPr>
              <a:t>«Чертовая яма» в Домашней луке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303181" y="3232416"/>
            <a:ext cx="4001640" cy="300150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3798" name="Picture 2" descr="C:\Users\Den\Documents\экотуризм\image (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9100" y="3949700"/>
            <a:ext cx="4756150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http://static.panoramio.com/photos/large/911592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88" y="1600200"/>
            <a:ext cx="4318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2997200" y="109538"/>
            <a:ext cx="5838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rebuchet MS" pitchFamily="34" charset="0"/>
              </a:rPr>
              <a:t>Мысовской увал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6725" y="2184400"/>
            <a:ext cx="5419725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875" y="944563"/>
            <a:ext cx="7426325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13" y="3530600"/>
            <a:ext cx="3979862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" y="112713"/>
            <a:ext cx="4662488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Den\Documents\экотуризм\image.jpg"/>
          <p:cNvPicPr>
            <a:picLocks noChangeAspect="1" noChangeArrowheads="1"/>
          </p:cNvPicPr>
          <p:nvPr/>
        </p:nvPicPr>
        <p:blipFill>
          <a:blip r:embed="rId2"/>
          <a:srcRect r="15428"/>
          <a:stretch>
            <a:fillRect/>
          </a:stretch>
        </p:blipFill>
        <p:spPr bwMode="auto">
          <a:xfrm>
            <a:off x="452438" y="352425"/>
            <a:ext cx="4641850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" descr="C:\Users\Den\Documents\экотуризм\image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3090863"/>
            <a:ext cx="4575175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 descr="C:\Users\Den\Documents\экотуризм\image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3090863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C:\Users\Den\Documents\экотуризм\image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5950" y="352425"/>
            <a:ext cx="4972050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август2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3334" t="4443" r="3334" b="13658"/>
          <a:stretch>
            <a:fillRect/>
          </a:stretch>
        </p:blipFill>
        <p:spPr bwMode="auto">
          <a:xfrm>
            <a:off x="0" y="0"/>
            <a:ext cx="12309475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7"/>
          <p:cNvSpPr txBox="1">
            <a:spLocks noChangeArrowheads="1"/>
          </p:cNvSpPr>
          <p:nvPr/>
        </p:nvSpPr>
        <p:spPr bwMode="auto">
          <a:xfrm>
            <a:off x="4064000" y="4953000"/>
            <a:ext cx="548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/>
              <a:t> </a:t>
            </a:r>
            <a:endParaRPr lang="ru-RU" altLang="ru-RU" b="1"/>
          </a:p>
        </p:txBody>
      </p:sp>
      <p:sp>
        <p:nvSpPr>
          <p:cNvPr id="38914" name="WordArt 8"/>
          <p:cNvSpPr>
            <a:spLocks noChangeArrowheads="1" noChangeShapeType="1" noTextEdit="1"/>
          </p:cNvSpPr>
          <p:nvPr/>
        </p:nvSpPr>
        <p:spPr bwMode="auto">
          <a:xfrm>
            <a:off x="1422400" y="2317750"/>
            <a:ext cx="9563100" cy="2209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F7819"/>
                </a:solidFill>
                <a:latin typeface="Arial"/>
                <a:cs typeface="Arial"/>
              </a:rPr>
              <a:t>Приезжайте к нам,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F7819"/>
                </a:solidFill>
                <a:latin typeface="Arial"/>
                <a:cs typeface="Arial"/>
              </a:rPr>
              <a:t> мы вас ждем!</a:t>
            </a:r>
          </a:p>
        </p:txBody>
      </p:sp>
      <p:sp>
        <p:nvSpPr>
          <p:cNvPr id="38915" name="WordArt 15"/>
          <p:cNvSpPr>
            <a:spLocks noChangeArrowheads="1" noChangeShapeType="1" noTextEdit="1"/>
          </p:cNvSpPr>
          <p:nvPr/>
        </p:nvSpPr>
        <p:spPr bwMode="auto">
          <a:xfrm>
            <a:off x="4365625" y="3608388"/>
            <a:ext cx="5397500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C4B596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BCBCB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Welcome!</a:t>
            </a:r>
            <a:endParaRPr lang="ru-RU" sz="3600" kern="10">
              <a:ln w="12700">
                <a:solidFill>
                  <a:srgbClr val="C4B596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3882" dir="2700000" algn="ctr" rotWithShape="0">
                  <a:srgbClr val="CBCBCB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263" y="3338513"/>
            <a:ext cx="388778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101600" y="295275"/>
            <a:ext cx="7789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rebuchet MS" pitchFamily="34" charset="0"/>
              </a:rPr>
              <a:t>Цель</a:t>
            </a:r>
            <a:r>
              <a:rPr lang="ru-RU" sz="1400" b="1">
                <a:latin typeface="Trebuchet MS" pitchFamily="34" charset="0"/>
              </a:rPr>
              <a:t> </a:t>
            </a:r>
            <a:r>
              <a:rPr lang="ru-RU" sz="2400" b="1">
                <a:latin typeface="Trebuchet MS" pitchFamily="34" charset="0"/>
              </a:rPr>
              <a:t>работы</a:t>
            </a:r>
            <a:r>
              <a:rPr lang="ru-RU" sz="1400" b="1">
                <a:latin typeface="Trebuchet MS" pitchFamily="34" charset="0"/>
              </a:rPr>
              <a:t>: </a:t>
            </a:r>
          </a:p>
        </p:txBody>
      </p:sp>
      <p:sp>
        <p:nvSpPr>
          <p:cNvPr id="21506" name="Прямоугольник 2"/>
          <p:cNvSpPr>
            <a:spLocks noChangeArrowheads="1"/>
          </p:cNvSpPr>
          <p:nvPr/>
        </p:nvSpPr>
        <p:spPr bwMode="auto">
          <a:xfrm>
            <a:off x="2627313" y="501650"/>
            <a:ext cx="1083468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rebuchet MS" pitchFamily="34" charset="0"/>
              </a:rPr>
              <a:t>Определение возможных объектов </a:t>
            </a:r>
          </a:p>
          <a:p>
            <a:r>
              <a:rPr lang="ru-RU" sz="2400">
                <a:latin typeface="Trebuchet MS" pitchFamily="34" charset="0"/>
              </a:rPr>
              <a:t>экологического туризма  </a:t>
            </a:r>
          </a:p>
          <a:p>
            <a:r>
              <a:rPr lang="ru-RU" sz="2400">
                <a:latin typeface="Trebuchet MS" pitchFamily="34" charset="0"/>
              </a:rPr>
              <a:t>в с. Петелино. Ялуторовского района.</a:t>
            </a:r>
          </a:p>
          <a:p>
            <a:endParaRPr lang="ru-RU" sz="5400">
              <a:latin typeface="Trebuchet MS" pitchFamily="34" charset="0"/>
            </a:endParaRPr>
          </a:p>
        </p:txBody>
      </p:sp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225425" y="2533650"/>
            <a:ext cx="4803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rebuchet MS" pitchFamily="34" charset="0"/>
              </a:rPr>
              <a:t>Задачи:</a:t>
            </a:r>
          </a:p>
        </p:txBody>
      </p:sp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2487613" y="2574925"/>
            <a:ext cx="103790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rebuchet MS" pitchFamily="34" charset="0"/>
              </a:rPr>
              <a:t>• изучить историю возникновения экологического </a:t>
            </a:r>
          </a:p>
          <a:p>
            <a:r>
              <a:rPr lang="ru-RU" sz="2400">
                <a:latin typeface="Trebuchet MS" pitchFamily="34" charset="0"/>
              </a:rPr>
              <a:t>туризма и его направления;</a:t>
            </a:r>
          </a:p>
          <a:p>
            <a:r>
              <a:rPr lang="ru-RU" sz="2400">
                <a:latin typeface="Trebuchet MS" pitchFamily="34" charset="0"/>
              </a:rPr>
              <a:t>• ознакомиться с экологическим туризмом в </a:t>
            </a:r>
          </a:p>
          <a:p>
            <a:r>
              <a:rPr lang="ru-RU" sz="2400">
                <a:latin typeface="Trebuchet MS" pitchFamily="34" charset="0"/>
              </a:rPr>
              <a:t>Тюменской области;</a:t>
            </a:r>
          </a:p>
          <a:p>
            <a:r>
              <a:rPr lang="ru-RU" sz="2400">
                <a:latin typeface="Trebuchet MS" pitchFamily="34" charset="0"/>
              </a:rPr>
              <a:t>• определить интересные места для развития </a:t>
            </a:r>
          </a:p>
          <a:p>
            <a:r>
              <a:rPr lang="ru-RU" sz="2400">
                <a:latin typeface="Trebuchet MS" pitchFamily="34" charset="0"/>
              </a:rPr>
              <a:t>экотуризма с. Петелино</a:t>
            </a:r>
          </a:p>
          <a:p>
            <a:endParaRPr lang="ru-RU" sz="24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 l="3143" r="2000" b="3636"/>
          <a:stretch>
            <a:fillRect/>
          </a:stretch>
        </p:blipFill>
        <p:spPr bwMode="auto">
          <a:xfrm>
            <a:off x="3333750" y="1479550"/>
            <a:ext cx="5221288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20663" y="379413"/>
            <a:ext cx="9120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u="sng">
                <a:latin typeface="Trebuchet MS" pitchFamily="34" charset="0"/>
              </a:rPr>
              <a:t>Экотуризм</a:t>
            </a:r>
            <a:r>
              <a:rPr lang="ru-RU" sz="2400">
                <a:latin typeface="Trebuchet MS" pitchFamily="34" charset="0"/>
              </a:rPr>
              <a:t> -это комплексное, междисциплинарное направление, обеспечивающее взаимосвязь интересов туризма, охраны природы и культуры.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968375" y="2238375"/>
            <a:ext cx="1072991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ru-RU" sz="3200">
                <a:latin typeface="Trebuchet MS" pitchFamily="34" charset="0"/>
              </a:rPr>
              <a:t>Отдых на природе;</a:t>
            </a:r>
          </a:p>
          <a:p>
            <a:pPr marL="457200" indent="-457200">
              <a:buFont typeface="Arial" charset="0"/>
              <a:buChar char="•"/>
            </a:pPr>
            <a:r>
              <a:rPr lang="ru-RU" sz="3200">
                <a:latin typeface="Trebuchet MS" pitchFamily="34" charset="0"/>
              </a:rPr>
              <a:t>Знакомство с природой и её особенностями;</a:t>
            </a:r>
          </a:p>
          <a:p>
            <a:pPr marL="457200" indent="-457200">
              <a:buFont typeface="Arial" charset="0"/>
              <a:buChar char="•"/>
            </a:pPr>
            <a:r>
              <a:rPr lang="ru-RU" sz="3200">
                <a:latin typeface="Trebuchet MS" pitchFamily="34" charset="0"/>
              </a:rPr>
              <a:t>Лечение на природе;</a:t>
            </a:r>
          </a:p>
          <a:p>
            <a:pPr marL="457200" indent="-457200">
              <a:buFont typeface="Arial" charset="0"/>
              <a:buChar char="•"/>
            </a:pPr>
            <a:r>
              <a:rPr lang="ru-RU" sz="3200">
                <a:latin typeface="Trebuchet MS" pitchFamily="34" charset="0"/>
              </a:rPr>
              <a:t>Спортивный и приключенческий туризм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00013" y="568325"/>
            <a:ext cx="7372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Trebuchet MS" pitchFamily="34" charset="0"/>
              </a:rPr>
              <a:t>Направления  экотуризма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://kd-tur.com/wp-content/uploads/2016/11/DSC_2571.jpg"/>
          <p:cNvPicPr>
            <a:picLocks noChangeAspect="1" noChangeArrowheads="1"/>
          </p:cNvPicPr>
          <p:nvPr/>
        </p:nvPicPr>
        <p:blipFill>
          <a:blip r:embed="rId2"/>
          <a:srcRect b="5553"/>
          <a:stretch>
            <a:fillRect/>
          </a:stretch>
        </p:blipFill>
        <p:spPr bwMode="auto">
          <a:xfrm>
            <a:off x="238125" y="814388"/>
            <a:ext cx="3673475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479425" y="168275"/>
            <a:ext cx="8959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Для Тюменской области данный вид туризма является пока новым, но существуют все предпосылки для его успешного развития. </a:t>
            </a:r>
            <a:endParaRPr lang="ru-RU">
              <a:latin typeface="Trebuchet MS" pitchFamily="34" charset="0"/>
            </a:endParaRPr>
          </a:p>
        </p:txBody>
      </p:sp>
      <p:pic>
        <p:nvPicPr>
          <p:cNvPr id="24579" name="Picture 6" descr="http://moose-farm.ru/IMG_0446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4079875"/>
            <a:ext cx="4267200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396875" y="3278188"/>
            <a:ext cx="3355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База отдыха с минеральными источниками Верхний бор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5402263" y="4475163"/>
            <a:ext cx="37290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Горнолыжный центр «Кулига парк» г. Тюмень</a:t>
            </a:r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5141913" y="5908675"/>
            <a:ext cx="3748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Лосинная ферма Турнаево</a:t>
            </a:r>
          </a:p>
        </p:txBody>
      </p:sp>
      <p:pic>
        <p:nvPicPr>
          <p:cNvPr id="24583" name="Picture 8" descr="http://relax72.ru/storage/gallery/1000x1000/21ea613280834942c45dcf3f35189f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9750" y="674688"/>
            <a:ext cx="2413000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http://xn----gtbna2akbja8gb.xn--p1ai/wp-content/uploads/2015/10/%D0%AF%D0%BB%D1%83%D1%82%D0%BE%D1%80%D0%BE%D0%B2%D1%81%D0%BA%D0%B8%D0%B9-%D0%BE%D1%81%D1%82%D1%80%D0%BE%D0%B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9613" y="3122613"/>
            <a:ext cx="644842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9" descr="https://turbaza.ru/images/bases/673/b5f85198249a24194ebffc10025f5527.jpg"/>
          <p:cNvPicPr>
            <a:picLocks noChangeAspect="1" noChangeArrowheads="1"/>
          </p:cNvPicPr>
          <p:nvPr/>
        </p:nvPicPr>
        <p:blipFill>
          <a:blip r:embed="rId3"/>
          <a:srcRect b="5215"/>
          <a:stretch>
            <a:fillRect/>
          </a:stretch>
        </p:blipFill>
        <p:spPr bwMode="auto">
          <a:xfrm>
            <a:off x="280988" y="252413"/>
            <a:ext cx="4316412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280988" y="3444875"/>
            <a:ext cx="2827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Абалак г. Тобольск</a:t>
            </a:r>
          </a:p>
        </p:txBody>
      </p:sp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5824538" y="2703513"/>
            <a:ext cx="3544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Ялуторовский острог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rebuchet MS" pitchFamily="34" charset="0"/>
            </a:endParaRPr>
          </a:p>
        </p:txBody>
      </p:sp>
      <p:graphicFrame>
        <p:nvGraphicFramePr>
          <p:cNvPr id="26626" name="Объект 2"/>
          <p:cNvGraphicFramePr>
            <a:graphicFrameLocks noChangeAspect="1"/>
          </p:cNvGraphicFramePr>
          <p:nvPr/>
        </p:nvGraphicFramePr>
        <p:xfrm>
          <a:off x="195263" y="893763"/>
          <a:ext cx="12925425" cy="525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r:id="rId3" imgW="12924640" imgH="5255207" progId="Excel.Chart.8">
                  <p:embed/>
                </p:oleObj>
              </mc:Choice>
              <mc:Fallback>
                <p:oleObj r:id="rId3" imgW="12924640" imgH="5255207" progId="Excel.Chart.8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3" y="893763"/>
                        <a:ext cx="12925425" cy="5256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2286000" y="130175"/>
            <a:ext cx="57642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rebuchet MS" pitchFamily="34" charset="0"/>
              </a:rPr>
              <a:t>Результаты исследований</a:t>
            </a:r>
          </a:p>
          <a:p>
            <a:pPr algn="ctr"/>
            <a:endParaRPr lang="ru-RU">
              <a:latin typeface="Trebuchet MS" pitchFamily="34" charset="0"/>
            </a:endParaRPr>
          </a:p>
          <a:p>
            <a:pPr algn="ctr"/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25" y="869950"/>
            <a:ext cx="9151938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2286000" y="130175"/>
            <a:ext cx="57642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rebuchet MS" pitchFamily="34" charset="0"/>
              </a:rPr>
              <a:t>Результаты исследований</a:t>
            </a:r>
          </a:p>
          <a:p>
            <a:pPr algn="ctr"/>
            <a:endParaRPr lang="ru-RU">
              <a:latin typeface="Trebuchet MS" pitchFamily="34" charset="0"/>
            </a:endParaRPr>
          </a:p>
          <a:p>
            <a:pPr algn="ctr"/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Den\Pictures\кар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8" y="228600"/>
            <a:ext cx="1038701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17" descr="Флаг Ялуторовска">
            <a:hlinkClick r:id="rId3" tooltip="Флаг Ялуторовска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2600" y="228600"/>
            <a:ext cx="1757363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3238500" y="2879725"/>
            <a:ext cx="1846263" cy="787400"/>
            <a:chOff x="2040" y="1814"/>
            <a:chExt cx="1163" cy="496"/>
          </a:xfrm>
        </p:grpSpPr>
        <p:pic>
          <p:nvPicPr>
            <p:cNvPr id="28677" name="Picture 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40" y="1981"/>
              <a:ext cx="515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8" name="Text Box 5"/>
            <p:cNvSpPr txBox="1">
              <a:spLocks noChangeArrowheads="1"/>
            </p:cNvSpPr>
            <p:nvPr/>
          </p:nvSpPr>
          <p:spPr bwMode="auto">
            <a:xfrm>
              <a:off x="2139" y="1814"/>
              <a:ext cx="10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solidFill>
                    <a:srgbClr val="990033"/>
                  </a:solidFill>
                </a:rPr>
                <a:t>Тюмень</a:t>
              </a: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337</TotalTime>
  <Words>221</Words>
  <Application>Microsoft Office PowerPoint</Application>
  <PresentationFormat>Произвольный</PresentationFormat>
  <Paragraphs>69</Paragraphs>
  <Slides>19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Грань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</cp:revision>
  <cp:lastPrinted>2017-03-18T06:19:30Z</cp:lastPrinted>
  <dcterms:created xsi:type="dcterms:W3CDTF">2016-11-28T13:50:22Z</dcterms:created>
  <dcterms:modified xsi:type="dcterms:W3CDTF">2017-09-19T09:21:34Z</dcterms:modified>
</cp:coreProperties>
</file>