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8" r:id="rId3"/>
    <p:sldId id="261" r:id="rId4"/>
    <p:sldId id="262" r:id="rId5"/>
    <p:sldId id="263" r:id="rId6"/>
    <p:sldId id="264" r:id="rId7"/>
    <p:sldId id="265" r:id="rId8"/>
    <p:sldId id="276" r:id="rId9"/>
    <p:sldId id="290" r:id="rId10"/>
    <p:sldId id="291" r:id="rId11"/>
    <p:sldId id="292" r:id="rId12"/>
    <p:sldId id="293" r:id="rId13"/>
    <p:sldId id="277" r:id="rId14"/>
    <p:sldId id="278" r:id="rId15"/>
    <p:sldId id="279" r:id="rId16"/>
    <p:sldId id="281" r:id="rId17"/>
    <p:sldId id="28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1584" y="-4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6C10E-A3F5-4852-9C99-587888373138}" type="datetimeFigureOut">
              <a:rPr lang="ru-RU" smtClean="0"/>
              <a:pPr/>
              <a:t>25.01.2018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A7899-783D-4550-9C80-FCE92A17C3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9369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6C10E-A3F5-4852-9C99-587888373138}" type="datetimeFigureOut">
              <a:rPr lang="ru-RU" smtClean="0"/>
              <a:pPr/>
              <a:t>25.01.2018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A7899-783D-4550-9C80-FCE92A17C3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6842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6C10E-A3F5-4852-9C99-587888373138}" type="datetimeFigureOut">
              <a:rPr lang="ru-RU" smtClean="0"/>
              <a:pPr/>
              <a:t>25.01.2018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A7899-783D-4550-9C80-FCE92A17C3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9121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6C10E-A3F5-4852-9C99-587888373138}" type="datetimeFigureOut">
              <a:rPr lang="ru-RU" smtClean="0"/>
              <a:pPr/>
              <a:t>25.01.2018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A7899-783D-4550-9C80-FCE92A17C3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9077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6C10E-A3F5-4852-9C99-587888373138}" type="datetimeFigureOut">
              <a:rPr lang="ru-RU" smtClean="0"/>
              <a:pPr/>
              <a:t>25.01.2018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A7899-783D-4550-9C80-FCE92A17C3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8725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6C10E-A3F5-4852-9C99-587888373138}" type="datetimeFigureOut">
              <a:rPr lang="ru-RU" smtClean="0"/>
              <a:pPr/>
              <a:t>25.01.2018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A7899-783D-4550-9C80-FCE92A17C3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1779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6C10E-A3F5-4852-9C99-587888373138}" type="datetimeFigureOut">
              <a:rPr lang="ru-RU" smtClean="0"/>
              <a:pPr/>
              <a:t>25.01.2018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A7899-783D-4550-9C80-FCE92A17C3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0866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6C10E-A3F5-4852-9C99-587888373138}" type="datetimeFigureOut">
              <a:rPr lang="ru-RU" smtClean="0"/>
              <a:pPr/>
              <a:t>25.01.2018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A7899-783D-4550-9C80-FCE92A17C3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0430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6C10E-A3F5-4852-9C99-587888373138}" type="datetimeFigureOut">
              <a:rPr lang="ru-RU" smtClean="0"/>
              <a:pPr/>
              <a:t>25.01.2018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A7899-783D-4550-9C80-FCE92A17C3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2032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6C10E-A3F5-4852-9C99-587888373138}" type="datetimeFigureOut">
              <a:rPr lang="ru-RU" smtClean="0"/>
              <a:pPr/>
              <a:t>25.01.2018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A7899-783D-4550-9C80-FCE92A17C3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938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6C10E-A3F5-4852-9C99-587888373138}" type="datetimeFigureOut">
              <a:rPr lang="ru-RU" smtClean="0"/>
              <a:pPr/>
              <a:t>25.01.2018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A7899-783D-4550-9C80-FCE92A17C3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1101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76C10E-A3F5-4852-9C99-587888373138}" type="datetimeFigureOut">
              <a:rPr lang="ru-RU" smtClean="0"/>
              <a:pPr/>
              <a:t>25.01.2018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9A7899-783D-4550-9C80-FCE92A17C3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9917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ru-RU" sz="4800" b="1" i="1" dirty="0" smtClean="0"/>
              <a:t>Итоги  2-ой четверти 2017-2018 учебного года</a:t>
            </a:r>
            <a:br>
              <a:rPr lang="ru-RU" sz="4800" b="1" i="1" dirty="0" smtClean="0"/>
            </a:br>
            <a:r>
              <a:rPr lang="ru-RU" sz="4800" b="1" i="1" dirty="0" smtClean="0"/>
              <a:t>МАОУ </a:t>
            </a:r>
            <a:r>
              <a:rPr lang="ru-RU" sz="4800" b="1" i="1" dirty="0" err="1" smtClean="0"/>
              <a:t>Петелинская</a:t>
            </a:r>
            <a:r>
              <a:rPr lang="ru-RU" sz="4800" b="1" i="1" dirty="0" smtClean="0"/>
              <a:t> СОШ</a:t>
            </a:r>
            <a:endParaRPr lang="ru-RU" sz="48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 smtClean="0"/>
              <a:t>Результаты МСОКО, прогноз,</a:t>
            </a:r>
            <a:br>
              <a:rPr lang="ru-RU" b="1" dirty="0" smtClean="0"/>
            </a:br>
            <a:r>
              <a:rPr lang="ru-RU" b="1" dirty="0" smtClean="0"/>
              <a:t>русский язык 11 класс</a:t>
            </a:r>
            <a:endParaRPr lang="ru-RU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30731220"/>
              </p:ext>
            </p:extLst>
          </p:nvPr>
        </p:nvGraphicFramePr>
        <p:xfrm>
          <a:off x="457200" y="2348880"/>
          <a:ext cx="8229600" cy="230425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941407"/>
                <a:gridCol w="812819"/>
                <a:gridCol w="825364"/>
                <a:gridCol w="480896"/>
                <a:gridCol w="480374"/>
                <a:gridCol w="479851"/>
                <a:gridCol w="566621"/>
                <a:gridCol w="622552"/>
                <a:gridCol w="622552"/>
                <a:gridCol w="566621"/>
                <a:gridCol w="622552"/>
                <a:gridCol w="622552"/>
                <a:gridCol w="585439"/>
              </a:tblGrid>
              <a:tr h="288032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ОУ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Средний балл/оценка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Средний процент выполнения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Оценки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Успеваемость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Качество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760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«2»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«3»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«4»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«5»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РСОКО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2я четверть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прогноз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РСОКО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2я четверть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Прогноз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</a:tr>
              <a:tr h="5760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Петелинская СОШ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49,8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43,07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93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21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50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</a:tr>
              <a:tr h="5760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Хохловская СОШ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55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54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25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45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75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</a:tr>
              <a:tr h="2880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ИТОГО: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52,4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48,5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13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96,5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23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47,5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62,5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6889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Результаты МСОКО, прогноз,</a:t>
            </a:r>
            <a:br>
              <a:rPr lang="ru-RU" dirty="0" smtClean="0"/>
            </a:br>
            <a:r>
              <a:rPr lang="ru-RU" dirty="0" smtClean="0"/>
              <a:t>русский язык 9 класс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269014"/>
              </p:ext>
            </p:extLst>
          </p:nvPr>
        </p:nvGraphicFramePr>
        <p:xfrm>
          <a:off x="457200" y="2348879"/>
          <a:ext cx="8229600" cy="259228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941407"/>
                <a:gridCol w="812819"/>
                <a:gridCol w="825364"/>
                <a:gridCol w="480896"/>
                <a:gridCol w="480374"/>
                <a:gridCol w="479851"/>
                <a:gridCol w="566621"/>
                <a:gridCol w="622552"/>
                <a:gridCol w="622552"/>
                <a:gridCol w="566621"/>
                <a:gridCol w="622552"/>
                <a:gridCol w="622552"/>
                <a:gridCol w="585439"/>
              </a:tblGrid>
              <a:tr h="216024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ОУ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Средний балл/оценка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Средний процент выполнения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Оценки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Успеваемость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Качество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320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«2»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«3»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«4»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«5»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РСОКО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2я четверть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прогноз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РСОКО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2я четверть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Прогноз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</a:tr>
              <a:tr h="4320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Петелинская СОШ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13,2/2,2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34,06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29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58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14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</a:tr>
              <a:tr h="4320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Хохловская СОШ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8,6/2,8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16,2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73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67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11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17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22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</a:tr>
              <a:tr h="4320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Коктюльская СОШ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21,3/2,8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54,5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7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73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91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9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45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45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</a:tr>
              <a:tr h="4320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Криволукская ОШ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28,6/3,3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73,5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75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33,3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75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</a:tr>
              <a:tr h="2160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ИТОГО: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17,9/2,6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45,5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14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14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53,3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72,75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17,7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34,25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32,75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089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Результаты МСОКО, прогноз, математика 9 класс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8134481"/>
              </p:ext>
            </p:extLst>
          </p:nvPr>
        </p:nvGraphicFramePr>
        <p:xfrm>
          <a:off x="457200" y="1988840"/>
          <a:ext cx="8229600" cy="252027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941407"/>
                <a:gridCol w="812819"/>
                <a:gridCol w="825364"/>
                <a:gridCol w="480896"/>
                <a:gridCol w="480374"/>
                <a:gridCol w="479851"/>
                <a:gridCol w="566621"/>
                <a:gridCol w="622552"/>
                <a:gridCol w="622552"/>
                <a:gridCol w="566621"/>
                <a:gridCol w="622552"/>
                <a:gridCol w="622552"/>
                <a:gridCol w="585439"/>
              </a:tblGrid>
              <a:tr h="193868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ОУ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Средний балл/оценка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Средний процент выполнения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Оценки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Успеваемость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Качество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8773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«2»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«3»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«4»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«5»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РСОКО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2я четверть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прогноз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РСОКО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2я четверть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Прогноз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</a:tr>
              <a:tr h="3877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Петелинская СОШ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4,3/2,1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13,5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16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86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14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</a:tr>
              <a:tr h="3877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Хохловская СОШ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7,9/2,5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21,5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33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89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78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11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33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</a:tr>
              <a:tr h="3877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Коктюльская СОШ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9/2,7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28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45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82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82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27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27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27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</a:tr>
              <a:tr h="3877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Криволукская ОШ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11/2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33,38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75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</a:tr>
              <a:tr h="3877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ИТОГО: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7,2/2,3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22,25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18/60%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5/17%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4/13%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92,75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86,5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9,5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38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31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-807541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1438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Реализация направления </a:t>
            </a:r>
            <a:br>
              <a:rPr lang="ru-RU" dirty="0" smtClean="0"/>
            </a:br>
            <a:r>
              <a:rPr lang="ru-RU" dirty="0" smtClean="0"/>
              <a:t>«Одарённые дети»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50140860"/>
              </p:ext>
            </p:extLst>
          </p:nvPr>
        </p:nvGraphicFramePr>
        <p:xfrm>
          <a:off x="970915" y="1916832"/>
          <a:ext cx="7202170" cy="43924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38250"/>
                <a:gridCol w="723900"/>
                <a:gridCol w="723900"/>
                <a:gridCol w="723900"/>
                <a:gridCol w="810260"/>
                <a:gridCol w="810260"/>
                <a:gridCol w="723900"/>
                <a:gridCol w="723900"/>
                <a:gridCol w="723900"/>
              </a:tblGrid>
              <a:tr h="949974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ПЕТЕЛИНСКАЯ СОШ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Муниципальный этап олимпиады школьников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Мероприятия областного уровня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Спортивные соревнования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Дистанционные олимпиады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6062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Количество участий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Призовые места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Количество участников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Призовые места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Количество участников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Призовые места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Количество участий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Призовые места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303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Петелинская СОШ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28/5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4/ 1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16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147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77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454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Филиал «Коктюльская СОШ»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12/0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1 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78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36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454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Филиал «Хохловская СОШ»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</a:rPr>
                        <a:t>23/2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</a:rPr>
                        <a:t>3/1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32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454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Филиал «Криволукская ОШ»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17/0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95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44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151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ИТОГО: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</a:rPr>
                        <a:t>80/7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</a:rPr>
                        <a:t>/2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</a:rPr>
                        <a:t>18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35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25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352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159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2050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Петелинская</a:t>
            </a:r>
            <a:r>
              <a:rPr lang="ru-RU" dirty="0" smtClean="0"/>
              <a:t> СОШ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6313181"/>
              </p:ext>
            </p:extLst>
          </p:nvPr>
        </p:nvGraphicFramePr>
        <p:xfrm>
          <a:off x="683568" y="1450245"/>
          <a:ext cx="7632848" cy="45447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65909"/>
                <a:gridCol w="1302045"/>
                <a:gridCol w="1416785"/>
                <a:gridCol w="870134"/>
                <a:gridCol w="886277"/>
                <a:gridCol w="870134"/>
                <a:gridCol w="760782"/>
                <a:gridCol w="760782"/>
              </a:tblGrid>
              <a:tr h="251442">
                <a:tc gridSpan="2"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800" dirty="0">
                          <a:effectLst/>
                        </a:rPr>
                        <a:t>Муниципальный этап олимпиады школьников</a:t>
                      </a:r>
                      <a:endParaRPr lang="ru-RU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73" marR="52873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800">
                          <a:effectLst/>
                        </a:rPr>
                        <a:t>Мероприятия областного уровня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73" marR="52873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800">
                          <a:effectLst/>
                        </a:rPr>
                        <a:t>Спортивные соревнования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73" marR="52873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800">
                          <a:effectLst/>
                        </a:rPr>
                        <a:t>Дистанционные олимпиады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73" marR="52873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514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Количество участий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73" marR="5287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Призовые места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73" marR="5287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Количество участников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73" marR="5287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Призовые места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73" marR="5287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Количество участников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73" marR="5287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Призовые места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73" marR="5287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Количество участий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73" marR="5287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Призовые места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73" marR="52873" marT="0" marB="0"/>
                </a:tc>
              </a:tr>
              <a:tr h="40230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28/5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73" marR="5287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4/ 1место по технологии, 2 место по технологии-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Финаев А. Ю.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1 место по праву (9,11 класс) Фильберт И. А. ;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2 место в номинации «Исследовательская работа»-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 Кривощёкова В. А.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73" marR="5287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2- </a:t>
                      </a:r>
                      <a:r>
                        <a:rPr lang="ru-RU" sz="800" dirty="0" err="1">
                          <a:effectLst/>
                        </a:rPr>
                        <a:t>Эколого</a:t>
                      </a:r>
                      <a:r>
                        <a:rPr lang="ru-RU" sz="800" dirty="0">
                          <a:effectLst/>
                        </a:rPr>
                        <a:t> -биологическая олимпиада «ЧИР»;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dirty="0" smtClean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dirty="0" smtClean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</a:rPr>
                        <a:t>1 </a:t>
                      </a:r>
                      <a:r>
                        <a:rPr lang="ru-RU" sz="800" dirty="0">
                          <a:effectLst/>
                        </a:rPr>
                        <a:t>– конкурс сочинений «Герои живут вечно»;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dirty="0" smtClean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dirty="0" smtClean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</a:rPr>
                        <a:t>1 </a:t>
                      </a:r>
                      <a:r>
                        <a:rPr lang="ru-RU" sz="800" dirty="0">
                          <a:effectLst/>
                        </a:rPr>
                        <a:t>– Конференция «Чистая вода нужна каждому»;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1-Конференция «Герои- земляки»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4-областная спартакиада по шахматам;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6-областные соревнования школьных шахматных клубов;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dirty="0" smtClean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dirty="0" smtClean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dirty="0" smtClean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dirty="0" smtClean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dirty="0" smtClean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</a:rPr>
                        <a:t>1- </a:t>
                      </a:r>
                      <a:r>
                        <a:rPr lang="ru-RU" sz="800" dirty="0">
                          <a:effectLst/>
                        </a:rPr>
                        <a:t>Первенство Тюменской области по армрестлингу;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  <a:endParaRPr lang="ru-RU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73" marR="5287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1/3место, Кривощёкова В. А.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1/3 место, </a:t>
                      </a:r>
                      <a:r>
                        <a:rPr lang="ru-RU" sz="800" dirty="0" err="1">
                          <a:effectLst/>
                        </a:rPr>
                        <a:t>Просвиркина</a:t>
                      </a:r>
                      <a:r>
                        <a:rPr lang="ru-RU" sz="800" dirty="0">
                          <a:effectLst/>
                        </a:rPr>
                        <a:t> В. А.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err="1">
                          <a:effectLst/>
                        </a:rPr>
                        <a:t>Шукан</a:t>
                      </a:r>
                      <a:r>
                        <a:rPr lang="ru-RU" sz="800" dirty="0">
                          <a:effectLst/>
                        </a:rPr>
                        <a:t> Е. А.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  <a:r>
                        <a:rPr lang="ru-RU" sz="800" dirty="0" smtClean="0">
                          <a:effectLst/>
                        </a:rPr>
                        <a:t>9 </a:t>
                      </a:r>
                      <a:r>
                        <a:rPr lang="ru-RU" sz="800" dirty="0">
                          <a:effectLst/>
                        </a:rPr>
                        <a:t>общекомандное место, всем присвоен 3й взрослый разряд;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17 общекомандное место;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  <a:r>
                        <a:rPr lang="ru-RU" sz="800" dirty="0" smtClean="0">
                          <a:effectLst/>
                        </a:rPr>
                        <a:t>Селиванова И. П.</a:t>
                      </a:r>
                      <a:endParaRPr lang="ru-RU" sz="8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1 место</a:t>
                      </a:r>
                      <a:endParaRPr lang="ru-RU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73" marR="5287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5- соревнования по шахматам;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7- Муниципальные соревнования  по армрестлингу</a:t>
                      </a:r>
                      <a:endParaRPr lang="ru-RU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73" marR="5287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1 общекомандное место;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7/5 первых мест, 1-второе, 1-третье</a:t>
                      </a:r>
                      <a:r>
                        <a:rPr lang="ru-RU" sz="800" dirty="0" smtClean="0">
                          <a:effectLst/>
                        </a:rPr>
                        <a:t>;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Финаев</a:t>
                      </a:r>
                      <a:r>
                        <a:rPr lang="ru-RU" sz="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А. Ю.,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Гладких С. В.</a:t>
                      </a:r>
                      <a:endParaRPr lang="ru-RU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73" marR="5287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2- «Россия в электронном мире»;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27- «Русский медвежонок»;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97 участий учащихся 1 класса;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21 участие учащихся 2 класса;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73" marR="5287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18-диплом победителя;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12- диплом 2й степени;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9- диплом 3й степени;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18-похвальные грамоты.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4 похвальных грамоты;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16 дипломов за призовые места.</a:t>
                      </a:r>
                      <a:endParaRPr lang="ru-RU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73" marR="52873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4080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Коктюльская</a:t>
            </a:r>
            <a:r>
              <a:rPr lang="ru-RU" dirty="0" smtClean="0"/>
              <a:t> СОШ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3740540"/>
              </p:ext>
            </p:extLst>
          </p:nvPr>
        </p:nvGraphicFramePr>
        <p:xfrm>
          <a:off x="457200" y="1556792"/>
          <a:ext cx="8229600" cy="399241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49323"/>
                <a:gridCol w="872922"/>
                <a:gridCol w="1070625"/>
                <a:gridCol w="985354"/>
                <a:gridCol w="1163476"/>
                <a:gridCol w="1070625"/>
                <a:gridCol w="1494453"/>
                <a:gridCol w="922822"/>
              </a:tblGrid>
              <a:tr h="626260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Муниципальный этап олимпиады школьников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17" marR="68217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Мероприятия областного уровня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17" marR="68217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Спортивные соревнования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17" marR="68217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Дистанционные олимпиады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17" marR="68217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262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Количество участий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17" marR="682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Призовые места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17" marR="682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Количество участников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17" marR="682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Призовые места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17" marR="682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Количество участников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17" marR="682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Призовые места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17" marR="682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Количество участий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17" marR="682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Призовые места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17" marR="68217" marT="0" marB="0"/>
                </a:tc>
              </a:tr>
              <a:tr h="25090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12/0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17" marR="682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17" marR="682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 –Эколого -биологическая олимпиада «ЧИР».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17" marR="682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Павлова Н. В.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17" marR="682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8 -соревнования по волейболу;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3- соревнования по армрестлингу.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17" marR="682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3 общекомандное место.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2/1,2 </a:t>
                      </a:r>
                      <a:r>
                        <a:rPr lang="ru-RU" sz="1200" dirty="0" smtClean="0">
                          <a:effectLst/>
                        </a:rPr>
                        <a:t>места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Медведев А. С.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17" marR="682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23 – «Русский медвежонок»;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16-«Олимпус»;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8 – Игра-конкурс по математике «Потомки Пифагора»;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9- </a:t>
                      </a:r>
                      <a:r>
                        <a:rPr lang="ru-RU" sz="1200" dirty="0" err="1">
                          <a:effectLst/>
                        </a:rPr>
                        <a:t>Метапредметный</a:t>
                      </a:r>
                      <a:r>
                        <a:rPr lang="ru-RU" sz="1200" dirty="0">
                          <a:effectLst/>
                        </a:rPr>
                        <a:t> конкурс «Изучай-ка»;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12- «Окружай-ка»;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10- конкурс по биологии «</a:t>
                      </a:r>
                      <a:r>
                        <a:rPr lang="ru-RU" sz="1200" dirty="0" err="1">
                          <a:effectLst/>
                        </a:rPr>
                        <a:t>БиоКол</a:t>
                      </a:r>
                      <a:r>
                        <a:rPr lang="ru-RU" sz="1200" dirty="0">
                          <a:effectLst/>
                        </a:rPr>
                        <a:t>»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17" marR="682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9-Диплом 1й степени ;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10-Диплом 2й степени;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12- Диплом 3й степени.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2-Диплом 3й степени;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3- похвальная грамота;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17" marR="68217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899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Хохловская</a:t>
            </a:r>
            <a:r>
              <a:rPr lang="ru-RU" dirty="0" smtClean="0"/>
              <a:t> СОШ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8261587"/>
              </p:ext>
            </p:extLst>
          </p:nvPr>
        </p:nvGraphicFramePr>
        <p:xfrm>
          <a:off x="457200" y="1628799"/>
          <a:ext cx="8229599" cy="40158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48725"/>
                <a:gridCol w="1479826"/>
                <a:gridCol w="1074057"/>
                <a:gridCol w="1054494"/>
                <a:gridCol w="1074057"/>
                <a:gridCol w="1054494"/>
                <a:gridCol w="921973"/>
                <a:gridCol w="921973"/>
              </a:tblGrid>
              <a:tr h="364056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Муниципальный этап олимпиады школьников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54" marR="68154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Мероприятия областного уровня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54" marR="68154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Спортивные соревнования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54" marR="68154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Дистанционные олимпиады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54" marR="68154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460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Количество участий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54" marR="681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Призовые места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54" marR="681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Количество участников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54" marR="681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Призовые места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54" marR="681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Количество участников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54" marR="681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Призовые места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54" marR="681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Количество участий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54" marR="681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Призовые места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54" marR="68154" marT="0" marB="0"/>
                </a:tc>
              </a:tr>
              <a:tr h="31056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23/2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54" marR="681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3 место-по литературе- </a:t>
                      </a:r>
                      <a:r>
                        <a:rPr lang="ru-RU" sz="1000" dirty="0" err="1">
                          <a:effectLst/>
                        </a:rPr>
                        <a:t>Смарыгина</a:t>
                      </a:r>
                      <a:r>
                        <a:rPr lang="ru-RU" sz="1000" dirty="0">
                          <a:effectLst/>
                        </a:rPr>
                        <a:t> Л. М</a:t>
                      </a:r>
                      <a:r>
                        <a:rPr lang="ru-RU" sz="1000" dirty="0" smtClean="0">
                          <a:effectLst/>
                        </a:rPr>
                        <a:t>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</a:rPr>
                        <a:t>1,3 место – по физкультуре, Чубаров В.И.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1-Олимпиада детей с ОВЗ- </a:t>
                      </a:r>
                      <a:r>
                        <a:rPr lang="ru-RU" sz="1000" dirty="0" smtClean="0">
                          <a:effectLst/>
                        </a:rPr>
                        <a:t>Волкова С. А.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54" marR="681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54" marR="681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54" marR="681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4-соревнования по волейболу;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7- соревнования по </a:t>
                      </a:r>
                      <a:r>
                        <a:rPr lang="ru-RU" sz="1000" dirty="0" err="1">
                          <a:effectLst/>
                        </a:rPr>
                        <a:t>минифутболу</a:t>
                      </a:r>
                      <a:r>
                        <a:rPr lang="ru-RU" sz="1000" dirty="0">
                          <a:effectLst/>
                        </a:rPr>
                        <a:t>;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1-соревнования по армрестлингу;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54" marR="681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3 </a:t>
                      </a:r>
                      <a:r>
                        <a:rPr lang="ru-RU" sz="1000" dirty="0" smtClean="0">
                          <a:effectLst/>
                        </a:rPr>
                        <a:t>место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Чубаров В. И.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54" marR="681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6- «Финансовая грамотность»,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6- «Интенет-безопасность»,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6- «Толерантный мир»;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1-«Час кода»;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10- «Слон»;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1-«Заврики»;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4- «Муравей»;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4- «Я»;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54" marR="681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Диплом победителя;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Диплом победителя;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54" marR="68154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9732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Криволукская</a:t>
            </a:r>
            <a:r>
              <a:rPr lang="ru-RU" dirty="0" smtClean="0"/>
              <a:t> ОШ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1077637"/>
              </p:ext>
            </p:extLst>
          </p:nvPr>
        </p:nvGraphicFramePr>
        <p:xfrm>
          <a:off x="465813" y="1580230"/>
          <a:ext cx="8212373" cy="45659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47070"/>
                <a:gridCol w="1476049"/>
                <a:gridCol w="732674"/>
                <a:gridCol w="624410"/>
                <a:gridCol w="624410"/>
                <a:gridCol w="717568"/>
                <a:gridCol w="1606344"/>
                <a:gridCol w="1783848"/>
              </a:tblGrid>
              <a:tr h="323283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Муниципальный этап олимпиады школьников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80" marR="679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Мероприятия областного уровня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80" marR="679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Спортивные соревнования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80" marR="679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Дистанционные олимпиады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80" marR="679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465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Количество участий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80" marR="679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Призовые места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80" marR="679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Количество участников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80" marR="679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Призовые места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80" marR="679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Количество участников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80" marR="679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Призовые места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80" marR="679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Количество участий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80" marR="679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Призовые места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80" marR="67980" marT="0" marB="0"/>
                </a:tc>
              </a:tr>
              <a:tr h="35561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80" marR="679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2/ 1 место по обществознанию 7,8 класс – </a:t>
                      </a:r>
                      <a:r>
                        <a:rPr lang="ru-RU" sz="1000" dirty="0" smtClean="0">
                          <a:effectLst/>
                        </a:rPr>
                        <a:t>Глазунова</a:t>
                      </a:r>
                      <a:r>
                        <a:rPr lang="ru-RU" sz="1000" baseline="0" dirty="0" smtClean="0">
                          <a:effectLst/>
                        </a:rPr>
                        <a:t> Л. Ф.;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80" marR="679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ru-RU" sz="10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– областной конкурс «Украсим Родину цветами»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80" marR="679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1-1</a:t>
                      </a:r>
                      <a:r>
                        <a:rPr lang="ru-RU" sz="10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место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Евграфова Л.М.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80" marR="679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80" marR="679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80" marR="679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13- «Старт» по литературному чтению;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16- олимпиада по математике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«Заврики»;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3-«Час кода»;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4- Олимпиада по светской этике;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14- </a:t>
                      </a:r>
                      <a:r>
                        <a:rPr lang="en-US" sz="1000">
                          <a:effectLst/>
                        </a:rPr>
                        <a:t>BRICSMATH COM</a:t>
                      </a:r>
                      <a:r>
                        <a:rPr lang="ru-RU" sz="1000">
                          <a:effectLst/>
                        </a:rPr>
                        <a:t>;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11- «Наше наследие»;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34- Конкурс «Старт»;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80" marR="679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4- Диплом 1й степени;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2- Диплом 2й степени;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2- Диплом 3й степени;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2-Диплома победителя;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3- Похвальная грамота;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3- Диплом за высокие результаты;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5- Диплом победителя.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5- Диплом 1й степени;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1-Диплом 2й степени;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1-Диплом 3й степени;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3- Диплом 1й степени;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6- Диплом 2й степени;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7- Диплом 3й степени.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80" marR="6798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5225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Количество пропущенных уроков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693970"/>
              </p:ext>
            </p:extLst>
          </p:nvPr>
        </p:nvGraphicFramePr>
        <p:xfrm>
          <a:off x="683569" y="1556793"/>
          <a:ext cx="7776864" cy="4824537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015810"/>
                <a:gridCol w="1209347"/>
                <a:gridCol w="1233618"/>
                <a:gridCol w="1300881"/>
                <a:gridCol w="2017208"/>
              </a:tblGrid>
              <a:tr h="15870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ОУ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Всего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По болезни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По уважительной причине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Без уважительной причины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194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МАОУ Петелинская СОШ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2076/1303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950/759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224/494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901/50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194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Филиал «Коктюльская СОШ»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2169/1085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1573/584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406/209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190/292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194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Филиал «Хохловская  СОШ»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677/547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340/199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337/48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194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Филиал «Криволукская ОШ »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630/503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603/475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27/28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597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ИТОГО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5552/3438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3466/2317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994/779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1091/342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5515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Общая и качественная успеваемость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5086085"/>
              </p:ext>
            </p:extLst>
          </p:nvPr>
        </p:nvGraphicFramePr>
        <p:xfrm>
          <a:off x="683566" y="1744821"/>
          <a:ext cx="7848874" cy="448056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578285"/>
                <a:gridCol w="849846"/>
                <a:gridCol w="1092659"/>
                <a:gridCol w="1214065"/>
                <a:gridCol w="1335472"/>
                <a:gridCol w="1778547"/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ОУ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Общая успева-сть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Качеств - я успева - ть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Количество обучаю - ся, закончив - х 1ю четверть на «5»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Количество обучаю - ся, закончив - х 1ю четверть на «4» и  «5»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Количество неуспевающих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МАОУ Петелинская СОШ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94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34/31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 (2 класс)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37/35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7 </a:t>
                      </a:r>
                      <a:r>
                        <a:rPr lang="ru-RU" sz="1600" dirty="0" smtClean="0">
                          <a:effectLst/>
                        </a:rPr>
                        <a:t>/7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(2,3,6,7классы</a:t>
                      </a:r>
                      <a:r>
                        <a:rPr lang="ru-RU" sz="1600" dirty="0">
                          <a:effectLst/>
                        </a:rPr>
                        <a:t>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Филиал «Коктюльская СОШ»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99/96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32/31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 (7 класс)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23/22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 </a:t>
                      </a:r>
                      <a:endParaRPr lang="ru-RU" sz="12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(3 класс</a:t>
                      </a:r>
                      <a:r>
                        <a:rPr lang="ru-RU" sz="1600" dirty="0" smtClean="0">
                          <a:effectLst/>
                        </a:rPr>
                        <a:t>)+ 2(9класс)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Филиал «Хохловская  СОШ»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98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28/34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1(2 класс)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19/23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 </a:t>
                      </a:r>
                      <a:endParaRPr lang="ru-RU" sz="12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(3 класс</a:t>
                      </a:r>
                      <a:r>
                        <a:rPr lang="ru-RU" sz="1600" dirty="0" smtClean="0">
                          <a:effectLst/>
                        </a:rPr>
                        <a:t>)/1(9 класс)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Филиал «Криволукская  ОШ»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100/98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50/66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1(3 класс)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18/21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-/ 1(9 класс)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ИТОГО: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97,75/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96,75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36/36,75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97/103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9/12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0764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Качественная успеваемость по русскому языку и математике</a:t>
            </a:r>
            <a:br>
              <a:rPr lang="ru-RU" dirty="0" smtClean="0"/>
            </a:br>
            <a:r>
              <a:rPr lang="ru-RU" dirty="0" smtClean="0"/>
              <a:t>МАОУ </a:t>
            </a:r>
            <a:r>
              <a:rPr lang="ru-RU" dirty="0" err="1" smtClean="0"/>
              <a:t>Петелинская</a:t>
            </a:r>
            <a:r>
              <a:rPr lang="ru-RU" dirty="0" smtClean="0"/>
              <a:t> СОШ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87392"/>
              </p:ext>
            </p:extLst>
          </p:nvPr>
        </p:nvGraphicFramePr>
        <p:xfrm>
          <a:off x="457201" y="2348880"/>
          <a:ext cx="8075238" cy="2559535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423503"/>
                <a:gridCol w="692889"/>
                <a:gridCol w="692889"/>
                <a:gridCol w="692889"/>
                <a:gridCol w="692889"/>
                <a:gridCol w="711828"/>
                <a:gridCol w="504056"/>
                <a:gridCol w="585628"/>
                <a:gridCol w="692889"/>
                <a:gridCol w="692889"/>
                <a:gridCol w="692889"/>
              </a:tblGrid>
              <a:tr h="3960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Класс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6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7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8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9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960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Русский язык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44/33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33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53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25/50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55/34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+mn-lt"/>
                          <a:ea typeface="+mn-ea"/>
                        </a:rPr>
                        <a:t>29/29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29/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+mn-lt"/>
                          <a:ea typeface="+mn-ea"/>
                        </a:rPr>
                        <a:t>29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28/0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36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42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960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математика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50/50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33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53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87/63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55/55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+mn-lt"/>
                          <a:ea typeface="+mn-ea"/>
                        </a:rPr>
                        <a:t>29/29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29/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+mn-lt"/>
                          <a:ea typeface="+mn-ea"/>
                        </a:rPr>
                        <a:t>42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+mn-lt"/>
                          <a:ea typeface="+mn-ea"/>
                        </a:rPr>
                        <a:t>45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42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18813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Качественная успеваемость по классу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26/33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+mn-lt"/>
                          <a:ea typeface="+mn-ea"/>
                        </a:rPr>
                        <a:t>33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+mn-lt"/>
                          <a:ea typeface="+mn-ea"/>
                        </a:rPr>
                        <a:t>53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25/38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24/30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29/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+mn-lt"/>
                          <a:ea typeface="+mn-ea"/>
                        </a:rPr>
                        <a:t>29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29/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smtClean="0">
                          <a:effectLst/>
                          <a:latin typeface="+mn-lt"/>
                          <a:ea typeface="+mn-ea"/>
                        </a:rPr>
                        <a:t>29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36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+mn-lt"/>
                          <a:ea typeface="+mn-ea"/>
                        </a:rPr>
                        <a:t>36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-17621"/>
            <a:ext cx="184731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6509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mtClean="0"/>
              <a:t>Качественная успеваемость </a:t>
            </a:r>
            <a:r>
              <a:rPr lang="ru-RU" dirty="0" smtClean="0"/>
              <a:t>по русскому языку и математике </a:t>
            </a:r>
            <a:br>
              <a:rPr lang="ru-RU" dirty="0" smtClean="0"/>
            </a:br>
            <a:r>
              <a:rPr lang="ru-RU" dirty="0" smtClean="0"/>
              <a:t>Филиал «</a:t>
            </a:r>
            <a:r>
              <a:rPr lang="ru-RU" dirty="0" err="1" smtClean="0"/>
              <a:t>Хохловская</a:t>
            </a:r>
            <a:r>
              <a:rPr lang="ru-RU" dirty="0" smtClean="0"/>
              <a:t> СОШ»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0247166"/>
              </p:ext>
            </p:extLst>
          </p:nvPr>
        </p:nvGraphicFramePr>
        <p:xfrm>
          <a:off x="251522" y="2491581"/>
          <a:ext cx="8136900" cy="234696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418359"/>
                <a:gridCol w="669871"/>
                <a:gridCol w="864096"/>
                <a:gridCol w="671108"/>
                <a:gridCol w="647192"/>
                <a:gridCol w="574564"/>
                <a:gridCol w="520630"/>
                <a:gridCol w="587508"/>
                <a:gridCol w="647192"/>
                <a:gridCol w="647192"/>
                <a:gridCol w="889188"/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Класс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6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7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8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9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Русский язык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72/67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43/50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60/80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43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0/17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33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33/17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44/17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r>
                        <a:rPr lang="ru-RU" sz="1400" dirty="0" smtClean="0">
                          <a:effectLst/>
                        </a:rPr>
                        <a:t>50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r>
                        <a:rPr lang="ru-RU" sz="1400" dirty="0" smtClean="0">
                          <a:effectLst/>
                        </a:rPr>
                        <a:t>100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математика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81/67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57/50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100/80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71/64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67/50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33/67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33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56/50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r>
                        <a:rPr lang="ru-RU" sz="1400" dirty="0" smtClean="0">
                          <a:effectLst/>
                        </a:rPr>
                        <a:t>83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r>
                        <a:rPr lang="ru-RU" sz="1400" dirty="0" smtClean="0">
                          <a:effectLst/>
                        </a:rPr>
                        <a:t>100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Качественная успеваемость по классу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72/67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43/50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60/40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43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0/17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33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0/17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22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r>
                        <a:rPr lang="ru-RU" sz="1400" dirty="0" smtClean="0">
                          <a:effectLst/>
                        </a:rPr>
                        <a:t>75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r>
                        <a:rPr lang="ru-RU" sz="1400" dirty="0" smtClean="0">
                          <a:effectLst/>
                        </a:rPr>
                        <a:t>65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6891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395785"/>
            <a:ext cx="78867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Качественная успеваемость по русскому языку и математике</a:t>
            </a:r>
            <a:br>
              <a:rPr lang="ru-RU" b="1" dirty="0" smtClean="0"/>
            </a:br>
            <a:r>
              <a:rPr lang="ru-RU" b="1" dirty="0" smtClean="0"/>
              <a:t>Филиал «</a:t>
            </a:r>
            <a:r>
              <a:rPr lang="ru-RU" b="1" dirty="0" err="1" smtClean="0"/>
              <a:t>Коктюльская</a:t>
            </a:r>
            <a:r>
              <a:rPr lang="ru-RU" b="1" dirty="0" smtClean="0"/>
              <a:t> СОШ»</a:t>
            </a:r>
            <a:endParaRPr lang="ru-RU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4260897"/>
              </p:ext>
            </p:extLst>
          </p:nvPr>
        </p:nvGraphicFramePr>
        <p:xfrm>
          <a:off x="539554" y="3040221"/>
          <a:ext cx="7848871" cy="164592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738285"/>
                <a:gridCol w="627979"/>
                <a:gridCol w="744552"/>
                <a:gridCol w="777614"/>
                <a:gridCol w="711489"/>
                <a:gridCol w="812238"/>
                <a:gridCol w="812238"/>
                <a:gridCol w="812238"/>
                <a:gridCol w="812238"/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Класс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6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7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8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9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Русский язык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r>
                        <a:rPr lang="ru-RU" sz="1800" dirty="0" smtClean="0">
                          <a:effectLst/>
                        </a:rPr>
                        <a:t>80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8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+mn-lt"/>
                          <a:ea typeface="+mn-ea"/>
                        </a:rPr>
                        <a:t>67/71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50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58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59/29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50/50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27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математика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r>
                        <a:rPr lang="ru-RU" sz="1800" dirty="0" smtClean="0">
                          <a:effectLst/>
                        </a:rPr>
                        <a:t>40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8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+mn-lt"/>
                          <a:ea typeface="+mn-ea"/>
                        </a:rPr>
                        <a:t>67/57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50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50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35/53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25/25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27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Качественная успеваемость по классу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r>
                        <a:rPr lang="ru-RU" sz="1800" dirty="0" smtClean="0">
                          <a:effectLst/>
                        </a:rPr>
                        <a:t>40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8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83/57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40/50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42/50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29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smtClean="0">
                          <a:effectLst/>
                          <a:latin typeface="+mn-lt"/>
                          <a:ea typeface="+mn-ea"/>
                        </a:rPr>
                        <a:t>25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27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5537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Качественная успеваемость по русскому языку и математике</a:t>
            </a:r>
            <a:br>
              <a:rPr lang="ru-RU" dirty="0" smtClean="0"/>
            </a:br>
            <a:r>
              <a:rPr lang="ru-RU" dirty="0" smtClean="0"/>
              <a:t>Филиал </a:t>
            </a:r>
            <a:r>
              <a:rPr lang="ru-RU" dirty="0" err="1" smtClean="0"/>
              <a:t>Криволукская</a:t>
            </a:r>
            <a:r>
              <a:rPr lang="ru-RU" dirty="0" smtClean="0"/>
              <a:t> ОШ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6150927"/>
              </p:ext>
            </p:extLst>
          </p:nvPr>
        </p:nvGraphicFramePr>
        <p:xfrm>
          <a:off x="755574" y="3040221"/>
          <a:ext cx="7560841" cy="164592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656186"/>
                <a:gridCol w="648072"/>
                <a:gridCol w="1015015"/>
                <a:gridCol w="605938"/>
                <a:gridCol w="727126"/>
                <a:gridCol w="727126"/>
                <a:gridCol w="727126"/>
                <a:gridCol w="727126"/>
                <a:gridCol w="727126"/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Класс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6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7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8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9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Русский язык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72/82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75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80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33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67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75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математика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92/92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75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80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33/56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67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75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Качественная успеваемость по классу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72/82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75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80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33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67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75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0939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Качество образования по математике и русскому языку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2417091"/>
              </p:ext>
            </p:extLst>
          </p:nvPr>
        </p:nvGraphicFramePr>
        <p:xfrm>
          <a:off x="1259632" y="1988841"/>
          <a:ext cx="6840760" cy="410445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569355"/>
                <a:gridCol w="1215129"/>
                <a:gridCol w="995852"/>
                <a:gridCol w="574167"/>
                <a:gridCol w="478360"/>
                <a:gridCol w="669299"/>
                <a:gridCol w="669299"/>
                <a:gridCol w="669299"/>
              </a:tblGrid>
              <a:tr h="11778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ОУ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ФИО учащегося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Предмет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Класс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Итоги 2016-2017 учебного года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Входной контроль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Итоги 1й четверти/РСОКО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Итоги 2й четверти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365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Криволукская ОШ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Мясникова Полина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алгебра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8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4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3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5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5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733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Криволукская ОШ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Бусыгин Дима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геометрия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8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4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4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5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4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467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Криволукская ОШ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Мамонова Ангелина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алгебра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9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5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5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4/3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5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467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Криволукская ОШ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Мамонова Ангелина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геометрия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9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5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5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4/2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5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733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Коктюльская СОШ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Зиганшина Елена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Русский язык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9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3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3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4/3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4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467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Коктюльская СОШ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Горшкова Александра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Русский язык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7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3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3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4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3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733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Коктюльская СОШ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Никишина Инна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Русский язык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7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3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3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4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4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365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Коктюльская СОШ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Хусаинова Милана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Русский язык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7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3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3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4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5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733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Коктюльская СОШ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Шамиев Ибрагим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Русский язык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7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3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3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4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4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467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Коктюльская СОШ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Горшкова Александра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Математика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7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4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4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3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3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733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Петелинская СОШ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Ищенко Антон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Математика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8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3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4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4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0309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 smtClean="0"/>
              <a:t>Результаты МСОКО, прогноз, </a:t>
            </a:r>
            <a:br>
              <a:rPr lang="ru-RU" b="1" dirty="0" smtClean="0"/>
            </a:br>
            <a:r>
              <a:rPr lang="ru-RU" b="1" dirty="0" smtClean="0"/>
              <a:t>математика 11 класс</a:t>
            </a:r>
            <a:endParaRPr lang="ru-RU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6957146"/>
              </p:ext>
            </p:extLst>
          </p:nvPr>
        </p:nvGraphicFramePr>
        <p:xfrm>
          <a:off x="409433" y="2132856"/>
          <a:ext cx="8229600" cy="208823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941407"/>
                <a:gridCol w="812819"/>
                <a:gridCol w="825364"/>
                <a:gridCol w="480896"/>
                <a:gridCol w="480374"/>
                <a:gridCol w="479851"/>
                <a:gridCol w="566621"/>
                <a:gridCol w="622552"/>
                <a:gridCol w="622552"/>
                <a:gridCol w="566621"/>
                <a:gridCol w="622552"/>
                <a:gridCol w="622552"/>
                <a:gridCol w="585439"/>
              </a:tblGrid>
              <a:tr h="709393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ОУ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Средний балл/оценка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Средний процент выполнения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Оценки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Успеваемость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Качество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9395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«2»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«3»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«4»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«5»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РСОКО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2я четверть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прогноз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РСОКО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2я четверть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Прогноз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</a:tr>
              <a:tr h="39395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Петелинская СОШ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8,6/3,4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55,7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</a:rPr>
                        <a:t>4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79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43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43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</a:tr>
              <a:tr h="39395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Хохловская СОШ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/4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72,5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61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</a:tr>
              <a:tr h="1969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ИТОГО: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/3,7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64,1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</a:rPr>
                        <a:t>6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89,5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52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46,5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53" marR="56453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8565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887</TotalTime>
  <Words>1380</Words>
  <Application>Microsoft Office PowerPoint</Application>
  <PresentationFormat>Экран (4:3)</PresentationFormat>
  <Paragraphs>915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Итоги  2-ой четверти 2017-2018 учебного года МАОУ Петелинская СОШ</vt:lpstr>
      <vt:lpstr>Количество пропущенных уроков</vt:lpstr>
      <vt:lpstr>Общая и качественная успеваемость</vt:lpstr>
      <vt:lpstr>Качественная успеваемость по русскому языку и математике МАОУ Петелинская СОШ</vt:lpstr>
      <vt:lpstr>Качественная успеваемость по русскому языку и математике  Филиал «Хохловская СОШ»</vt:lpstr>
      <vt:lpstr>Качественная успеваемость по русскому языку и математике Филиал «Коктюльская СОШ»</vt:lpstr>
      <vt:lpstr>Качественная успеваемость по русскому языку и математике Филиал Криволукская ОШ</vt:lpstr>
      <vt:lpstr>Качество образования по математике и русскому языку</vt:lpstr>
      <vt:lpstr>Результаты МСОКО, прогноз,  математика 11 класс</vt:lpstr>
      <vt:lpstr>Результаты МСОКО, прогноз, русский язык 11 класс</vt:lpstr>
      <vt:lpstr>Результаты МСОКО, прогноз, русский язык 9 класс</vt:lpstr>
      <vt:lpstr>Результаты МСОКО, прогноз, математика 9 класс</vt:lpstr>
      <vt:lpstr>Реализация направления  «Одарённые дети»</vt:lpstr>
      <vt:lpstr>Петелинская СОШ</vt:lpstr>
      <vt:lpstr>Коктюльская СОШ</vt:lpstr>
      <vt:lpstr>Хохловская СОШ</vt:lpstr>
      <vt:lpstr>Криволукская ОШ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Итоги  1-ой четверти 2017-2018 учебного года МАОУ Петелинская СОШ</dc:title>
  <dc:creator>Татьяна Быкова</dc:creator>
  <cp:lastModifiedBy>User</cp:lastModifiedBy>
  <cp:revision>84</cp:revision>
  <cp:lastPrinted>2018-01-12T03:09:11Z</cp:lastPrinted>
  <dcterms:created xsi:type="dcterms:W3CDTF">2017-11-05T14:49:01Z</dcterms:created>
  <dcterms:modified xsi:type="dcterms:W3CDTF">2018-01-25T08:15:00Z</dcterms:modified>
</cp:coreProperties>
</file>