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90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22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22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3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012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486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3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51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69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1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77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846AC-3BFD-40DE-BB6A-EED8B9015894}" type="datetimeFigureOut">
              <a:rPr lang="ru-RU" smtClean="0"/>
              <a:t>10.01.2018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8F1EA-A70F-4A10-AAAE-03F5AF33D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43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b="1" dirty="0"/>
              <a:t>«Системный подход к оценке качества образования»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541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  <a:p>
            <a:pPr algn="ctr"/>
            <a:r>
              <a:rPr lang="ru-RU" sz="3200" b="1" dirty="0"/>
              <a:t>качество образования – это комплексный показатель: </a:t>
            </a:r>
            <a:endParaRPr lang="ru-RU" sz="3200" dirty="0"/>
          </a:p>
          <a:p>
            <a:pPr algn="ctr"/>
            <a:r>
              <a:rPr lang="ru-RU" sz="3200" dirty="0"/>
              <a:t>•соотношения цели и результата обучения; </a:t>
            </a:r>
          </a:p>
          <a:p>
            <a:pPr algn="ctr"/>
            <a:r>
              <a:rPr lang="ru-RU" sz="3200" dirty="0"/>
              <a:t>•обеспечения степени удовлетворения ожиданий участников образовательного процесса от предоставляемых образовательных услуг; </a:t>
            </a:r>
          </a:p>
          <a:p>
            <a:pPr algn="ctr"/>
            <a:r>
              <a:rPr lang="ru-RU" sz="3200" dirty="0"/>
              <a:t>•определенного уровня знаний, умений, навыков, компетентностей и компетенций, умственного, физического и нравственного развития личности </a:t>
            </a:r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6671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6926" y="1843951"/>
            <a:ext cx="103381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800" b="1" i="1" u="none" strike="noStrike" baseline="0" dirty="0" smtClean="0">
                <a:latin typeface="Arial" panose="020B0604020202020204" pitchFamily="34" charset="0"/>
              </a:rPr>
              <a:t>Внешнее и внутреннее оценивание качества образования </a:t>
            </a:r>
            <a:endParaRPr lang="ru-RU" sz="2800" b="0" i="0" u="none" strike="noStrike" baseline="0" dirty="0" smtClean="0">
              <a:latin typeface="Arial" panose="020B0604020202020204" pitchFamily="34" charset="0"/>
            </a:endParaRPr>
          </a:p>
          <a:p>
            <a:pPr algn="ctr"/>
            <a:r>
              <a:rPr lang="ru-RU" sz="2800" b="1" i="1" u="none" strike="noStrike" baseline="0" dirty="0" smtClean="0">
                <a:latin typeface="Arial" panose="020B0604020202020204" pitchFamily="34" charset="0"/>
              </a:rPr>
              <a:t>«Оценка есть только то, что она есть, </a:t>
            </a:r>
            <a:endParaRPr lang="ru-RU" sz="2800" b="0" i="0" u="none" strike="noStrike" baseline="0" dirty="0" smtClean="0">
              <a:latin typeface="Arial" panose="020B0604020202020204" pitchFamily="34" charset="0"/>
            </a:endParaRPr>
          </a:p>
          <a:p>
            <a:pPr algn="ctr"/>
            <a:r>
              <a:rPr lang="ru-RU" sz="2800" b="1" i="1" u="none" strike="noStrike" baseline="0" dirty="0" smtClean="0">
                <a:latin typeface="Arial" panose="020B0604020202020204" pitchFamily="34" charset="0"/>
              </a:rPr>
              <a:t>и не более – а именно определение достоинства или ценности. </a:t>
            </a:r>
            <a:endParaRPr lang="ru-RU" sz="2800" b="0" i="0" u="none" strike="noStrike" baseline="0" dirty="0" smtClean="0">
              <a:latin typeface="Arial" panose="020B0604020202020204" pitchFamily="34" charset="0"/>
            </a:endParaRPr>
          </a:p>
          <a:p>
            <a:pPr algn="ctr"/>
            <a:r>
              <a:rPr lang="ru-RU" sz="2800" b="1" i="1" u="none" strike="noStrike" baseline="0" dirty="0" smtClean="0">
                <a:latin typeface="Arial" panose="020B0604020202020204" pitchFamily="34" charset="0"/>
              </a:rPr>
              <a:t>А то, для чего она используется, – это уже совсем другое дело» </a:t>
            </a:r>
            <a:endParaRPr lang="ru-RU" sz="2800" b="0" i="0" u="none" strike="noStrike" baseline="0" dirty="0" smtClean="0">
              <a:latin typeface="Arial" panose="020B0604020202020204" pitchFamily="34" charset="0"/>
            </a:endParaRPr>
          </a:p>
          <a:p>
            <a:pPr algn="ctr"/>
            <a:r>
              <a:rPr lang="ru-RU" sz="2800" b="0" i="1" u="none" strike="noStrike" baseline="0" dirty="0" smtClean="0">
                <a:latin typeface="Corbel" panose="020B0503020204020204" pitchFamily="34" charset="0"/>
              </a:rPr>
              <a:t>Майкл </a:t>
            </a:r>
            <a:r>
              <a:rPr lang="ru-RU" sz="2800" b="0" i="1" u="none" strike="noStrike" baseline="0" dirty="0" err="1" smtClean="0">
                <a:latin typeface="Corbel" panose="020B0503020204020204" pitchFamily="34" charset="0"/>
              </a:rPr>
              <a:t>Скривен</a:t>
            </a:r>
            <a:r>
              <a:rPr lang="ru-RU" sz="2800" b="0" i="1" u="none" strike="noStrike" baseline="0" dirty="0" smtClean="0">
                <a:latin typeface="Corbel" panose="020B0503020204020204" pitchFamily="34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14189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58657" y="1747684"/>
            <a:ext cx="103381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dirty="0"/>
          </a:p>
          <a:p>
            <a:r>
              <a:rPr lang="ru-RU" sz="2800" b="1" i="1" dirty="0"/>
              <a:t>Внешнее оценивание</a:t>
            </a:r>
            <a:r>
              <a:rPr lang="ru-RU" sz="2800" dirty="0"/>
              <a:t>: оценивание может быть организовано со стороны властей в образовании (центральных, региональных) или по их заказу. В организации внешней оценки участвуют инспектора министерства образования, региональных властей или специальных служб </a:t>
            </a:r>
          </a:p>
          <a:p>
            <a:r>
              <a:rPr lang="ru-RU" sz="2800" b="1" i="1" dirty="0"/>
              <a:t>Внутреннее оценивание</a:t>
            </a:r>
            <a:r>
              <a:rPr lang="ru-RU" sz="2800" dirty="0"/>
              <a:t>: оценивание со стороны «образовательного сообщества» (со стороны руководителя ОУ, учителей, учащихся, администрации, родителей, общественности) </a:t>
            </a:r>
            <a:endParaRPr lang="ru-RU" sz="28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415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58657" y="1747684"/>
            <a:ext cx="103381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/>
          </a:p>
          <a:p>
            <a:pPr algn="ctr"/>
            <a:r>
              <a:rPr lang="ru-RU" sz="3600" b="1" i="1" dirty="0"/>
              <a:t>Контрольно-оценочная система в общем образовании </a:t>
            </a:r>
            <a:endParaRPr lang="ru-RU" sz="3600" dirty="0"/>
          </a:p>
          <a:p>
            <a:pPr algn="ctr"/>
            <a:r>
              <a:rPr lang="ru-RU" sz="3600" dirty="0"/>
              <a:t>В практике образования важную роль играет контроль качества усвоения учебного материала, а проблема измерения и оценки результатов обучения является одной из самых важных в педагогической теории и практике. </a:t>
            </a:r>
            <a:r>
              <a:rPr lang="ru-RU" sz="3600" dirty="0" smtClean="0"/>
              <a:t> </a:t>
            </a:r>
            <a:endParaRPr lang="ru-RU" sz="3600" b="0" i="0" u="none" strike="noStrike" baseline="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998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27343" y="463465"/>
            <a:ext cx="109727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/>
          </a:p>
          <a:p>
            <a:r>
              <a:rPr lang="ru-RU" sz="2800" b="1" i="1" dirty="0"/>
              <a:t>Для оценки эффективности </a:t>
            </a:r>
            <a:r>
              <a:rPr lang="ru-RU" sz="2800" b="1" i="1" dirty="0" err="1"/>
              <a:t>контрольно</a:t>
            </a:r>
            <a:r>
              <a:rPr lang="ru-RU" sz="2800" b="1" i="1" dirty="0"/>
              <a:t>–оценочной системы можно предложить три группы взаимосвязанных между собой показателей: </a:t>
            </a:r>
            <a:endParaRPr lang="ru-RU" sz="2800" dirty="0"/>
          </a:p>
          <a:p>
            <a:r>
              <a:rPr lang="ru-RU" sz="2800" dirty="0"/>
              <a:t>•внедрения в учебный процесс инновационных методов обучения, прироста образовательных достижений учащихся и квалификации учителей </a:t>
            </a:r>
          </a:p>
          <a:p>
            <a:r>
              <a:rPr lang="ru-RU" sz="2800" dirty="0"/>
              <a:t>•показатели, характеризующие увеличение объема информации о качестве учебных достижений школьников, снижение доли педагогического труда на проведение контроля и оценки знаний учащихся, индивидуализированный подход к учащимся </a:t>
            </a:r>
          </a:p>
          <a:p>
            <a:r>
              <a:rPr lang="ru-RU" sz="2800" dirty="0"/>
              <a:t>•способность </a:t>
            </a:r>
            <a:r>
              <a:rPr lang="ru-RU" sz="2800" dirty="0" err="1"/>
              <a:t>контрольно</a:t>
            </a:r>
            <a:r>
              <a:rPr lang="ru-RU" sz="2800" dirty="0"/>
              <a:t>–оценочной системы к адаптации при меняющихся запросах общества к качеству обучения и использованию технических средств для самоконтроля и </a:t>
            </a:r>
            <a:r>
              <a:rPr lang="ru-RU" sz="2800" dirty="0" smtClean="0"/>
              <a:t>самоподготовки. 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10131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27343" y="463465"/>
            <a:ext cx="10972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02471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71825"/>
            <a:ext cx="9590762" cy="4514349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«Выживает </a:t>
            </a:r>
            <a:r>
              <a:rPr lang="ru-RU" dirty="0"/>
              <a:t>не самый сильный и не самый умный, а тот, кто лучше всех откликается на происходящие изменения</a:t>
            </a:r>
            <a:r>
              <a:rPr lang="ru-RU" dirty="0" smtClean="0"/>
              <a:t>.»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Чарльз Дарвин </a:t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587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9112" y="951979"/>
            <a:ext cx="898116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b="0" i="0" u="none" strike="noStrike" baseline="0" dirty="0" smtClean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r>
              <a:rPr lang="ru-RU" sz="3600" b="0" i="0" u="none" strike="noStrike" baseline="0" dirty="0" smtClean="0">
                <a:latin typeface="Corbel" panose="020B0503020204020204" pitchFamily="34" charset="0"/>
              </a:rPr>
              <a:t>Сегодня в мировом педагогическом сообществе никто не возражает против того, что образование должно быть </a:t>
            </a:r>
            <a:r>
              <a:rPr lang="ru-RU" sz="3600" b="1" i="1" u="none" strike="noStrike" baseline="0" dirty="0" smtClean="0">
                <a:latin typeface="Corbel" panose="020B0503020204020204" pitchFamily="34" charset="0"/>
              </a:rPr>
              <a:t>«хорошего качества», </a:t>
            </a:r>
            <a:r>
              <a:rPr lang="ru-RU" sz="3600" b="0" i="0" u="none" strike="noStrike" baseline="0" dirty="0" smtClean="0">
                <a:latin typeface="Corbel" panose="020B0503020204020204" pitchFamily="34" charset="0"/>
              </a:rPr>
              <a:t>однако нет единых подходов по поводу того, что именно означает </a:t>
            </a:r>
            <a:r>
              <a:rPr lang="ru-RU" sz="3600" b="1" i="1" u="none" strike="noStrike" baseline="0" dirty="0" smtClean="0">
                <a:latin typeface="Corbel" panose="020B0503020204020204" pitchFamily="34" charset="0"/>
              </a:rPr>
              <a:t>«хорошее качество» </a:t>
            </a:r>
            <a:r>
              <a:rPr lang="ru-RU" sz="3600" b="0" i="0" u="none" strike="noStrike" baseline="0" dirty="0" smtClean="0">
                <a:latin typeface="Corbel" panose="020B0503020204020204" pitchFamily="34" charset="0"/>
              </a:rPr>
              <a:t>на практике.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5056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9112" y="951979"/>
            <a:ext cx="898116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pPr algn="ctr"/>
            <a:r>
              <a:rPr lang="ru-RU" sz="3600" b="1" i="1" dirty="0"/>
              <a:t>Системный подход </a:t>
            </a:r>
            <a:endParaRPr lang="ru-RU" sz="3600" dirty="0"/>
          </a:p>
          <a:p>
            <a:pPr algn="ctr"/>
            <a:r>
              <a:rPr lang="ru-RU" sz="3600" i="1" dirty="0"/>
              <a:t>к оценке качества образования </a:t>
            </a:r>
            <a:r>
              <a:rPr lang="ru-RU" sz="3600" dirty="0"/>
              <a:t>– </a:t>
            </a:r>
          </a:p>
          <a:p>
            <a:pPr algn="ctr"/>
            <a:r>
              <a:rPr lang="ru-RU" sz="3600" dirty="0"/>
              <a:t>это методологическое направление, выделяющее по определенному принципу в целостном образовательном процессе некую группу элементов (систему) и рассматривающее взаимодействие внутри нее и ее самой с внешними объектами (со средой) </a:t>
            </a:r>
            <a:endParaRPr lang="ru-RU" sz="3600" b="0" i="0" u="none" strike="noStrike" baseline="0" dirty="0" smtClean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69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9112" y="951979"/>
            <a:ext cx="898116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pPr algn="ctr"/>
            <a:r>
              <a:rPr lang="ru-RU" sz="3200" b="1" i="1" dirty="0"/>
              <a:t>Системный подход </a:t>
            </a:r>
            <a:r>
              <a:rPr lang="ru-RU" sz="3200" i="1" dirty="0"/>
              <a:t>к оценке качества образования </a:t>
            </a:r>
            <a:endParaRPr lang="ru-RU" sz="3200" dirty="0"/>
          </a:p>
          <a:p>
            <a:pPr algn="ctr"/>
            <a:r>
              <a:rPr lang="ru-RU" sz="3200" b="0" i="0" u="none" strike="noStrike" baseline="0" dirty="0" smtClean="0"/>
              <a:t> </a:t>
            </a:r>
            <a:r>
              <a:rPr lang="ru-RU" sz="3200" dirty="0"/>
              <a:t>Качественное образование рассматривается с позиций целостности содержания, технологий обучения, методов контроля и оценки результатов на соответствие личностного развития жизненному самоопределению субъекта и требованиям общества в новых социально–экономических условиях </a:t>
            </a:r>
          </a:p>
          <a:p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3656145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9112" y="951979"/>
            <a:ext cx="898116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pPr algn="ctr"/>
            <a:endParaRPr lang="ru-RU" sz="3200" dirty="0"/>
          </a:p>
          <a:p>
            <a:pPr algn="ctr"/>
            <a:r>
              <a:rPr lang="ru-RU" sz="3200" b="1" dirty="0"/>
              <a:t>«качество образования» </a:t>
            </a:r>
            <a:endParaRPr lang="ru-RU" sz="3200" dirty="0"/>
          </a:p>
          <a:p>
            <a:pPr algn="ctr"/>
            <a:r>
              <a:rPr lang="ru-RU" sz="3200" dirty="0" smtClean="0"/>
              <a:t>определенный </a:t>
            </a:r>
            <a:r>
              <a:rPr lang="ru-RU" sz="3200" dirty="0"/>
              <a:t>уровень знаний и умений, умственного, физического и нравственного развития, которого достигают выпускники образовательного учреждения в соответствии с планируемыми целями обучения и воспитания </a:t>
            </a:r>
          </a:p>
          <a:p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3771910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9112" y="951979"/>
            <a:ext cx="898116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  <a:p>
            <a:pPr algn="ctr"/>
            <a:r>
              <a:rPr lang="ru-RU" sz="3200" b="1" dirty="0"/>
              <a:t>«</a:t>
            </a:r>
            <a:r>
              <a:rPr lang="ru-RU" sz="3200" b="1" i="1" dirty="0"/>
              <a:t>оценка к</a:t>
            </a:r>
            <a:r>
              <a:rPr lang="ru-RU" sz="3200" b="1" dirty="0"/>
              <a:t>ачества образования» </a:t>
            </a:r>
            <a:endParaRPr lang="ru-RU" sz="3200" dirty="0"/>
          </a:p>
          <a:p>
            <a:pPr algn="ctr"/>
            <a:r>
              <a:rPr lang="ru-RU" sz="3200" dirty="0"/>
              <a:t>- процесс, в результате которого определяется степень соответствия измеряемых образовательных результатов, условий их обеспечения эталону как общепризнанной зафиксированной в нормативных правовых документах системе требований к качеству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204104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pPr algn="ctr"/>
            <a:endParaRPr lang="ru-RU" sz="3200" dirty="0"/>
          </a:p>
          <a:p>
            <a:pPr algn="ctr"/>
            <a:r>
              <a:rPr lang="ru-RU" sz="3200" b="1" i="1" dirty="0"/>
              <a:t>Компетенции </a:t>
            </a:r>
            <a:r>
              <a:rPr lang="ru-RU" sz="3200" dirty="0"/>
              <a:t>(от лат. </a:t>
            </a:r>
            <a:r>
              <a:rPr lang="ru-RU" sz="3200" i="1" dirty="0" err="1"/>
              <a:t>competentia</a:t>
            </a:r>
            <a:r>
              <a:rPr lang="ru-RU" sz="3200" i="1" dirty="0"/>
              <a:t> </a:t>
            </a:r>
            <a:r>
              <a:rPr lang="ru-RU" sz="3200" dirty="0"/>
              <a:t>– соответствовать, подходить) </a:t>
            </a:r>
          </a:p>
          <a:p>
            <a:pPr algn="ctr"/>
            <a:r>
              <a:rPr lang="ru-RU" sz="3200" dirty="0"/>
              <a:t>- это более обобщенные и сформированные качества личности, отображающие ее способности универсально использовать полученные знания, умения, навыки и позволяющие субъекту принимать решения и действовать в нестандартных ситуациях (синергетический подход) </a:t>
            </a:r>
          </a:p>
        </p:txBody>
      </p:sp>
    </p:spTree>
    <p:extLst>
      <p:ext uri="{BB962C8B-B14F-4D97-AF65-F5344CB8AC3E}">
        <p14:creationId xmlns:p14="http://schemas.microsoft.com/office/powerpoint/2010/main" val="3218890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312" y="1171825"/>
            <a:ext cx="9590762" cy="4514349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7150" y="1024409"/>
            <a:ext cx="8981162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900" dirty="0"/>
          </a:p>
          <a:p>
            <a:endParaRPr lang="ru-RU" sz="3200" dirty="0"/>
          </a:p>
          <a:p>
            <a:pPr algn="ctr"/>
            <a:r>
              <a:rPr lang="ru-RU" sz="3200" b="1" dirty="0"/>
              <a:t>«качество в образовании – </a:t>
            </a:r>
            <a:endParaRPr lang="ru-RU" sz="3200" dirty="0"/>
          </a:p>
          <a:p>
            <a:pPr algn="ctr"/>
            <a:r>
              <a:rPr lang="ru-RU" sz="3200" dirty="0"/>
              <a:t>это уже не только результаты учебы, но и система, модель, организация и процедуры, которые гарантируют, что обучающиеся получают комплексное личное и общественное развитие, дающее им возможность удовлетворить свои потребности и позволяющее им внести вклад в прогресс и улучшение общества в целом» </a:t>
            </a:r>
          </a:p>
          <a:p>
            <a:pPr algn="ctr"/>
            <a:r>
              <a:rPr lang="ru-RU" sz="3200" dirty="0"/>
              <a:t>В.А. Качалов </a:t>
            </a:r>
          </a:p>
        </p:txBody>
      </p:sp>
    </p:spTree>
    <p:extLst>
      <p:ext uri="{BB962C8B-B14F-4D97-AF65-F5344CB8AC3E}">
        <p14:creationId xmlns:p14="http://schemas.microsoft.com/office/powerpoint/2010/main" val="20310130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548</Words>
  <Application>Microsoft Office PowerPoint</Application>
  <PresentationFormat>Широкоэкранный</PresentationFormat>
  <Paragraphs>64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Corbel</vt:lpstr>
      <vt:lpstr>Тема Office</vt:lpstr>
      <vt:lpstr>   «Системный подход к оценке качества образования» </vt:lpstr>
      <vt:lpstr>        «Выживает не самый сильный и не самый умный, а тот, кто лучше всех откликается на происходящие изменения.» Чарльз Дарвин  </vt:lpstr>
      <vt:lpstr>        </vt:lpstr>
      <vt:lpstr>        </vt:lpstr>
      <vt:lpstr>        </vt:lpstr>
      <vt:lpstr>        </vt:lpstr>
      <vt:lpstr>        </vt:lpstr>
      <vt:lpstr>        </vt:lpstr>
      <vt:lpstr>        </vt:lpstr>
      <vt:lpstr>        </vt:lpstr>
      <vt:lpstr>        </vt:lpstr>
      <vt:lpstr>        </vt:lpstr>
      <vt:lpstr>        </vt:lpstr>
      <vt:lpstr>        </vt:lpstr>
      <vt:lpstr> 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«Системный подход к оценке качества образования»</dc:title>
  <dc:creator>я</dc:creator>
  <cp:lastModifiedBy>я</cp:lastModifiedBy>
  <cp:revision>2</cp:revision>
  <dcterms:created xsi:type="dcterms:W3CDTF">2018-01-10T08:47:45Z</dcterms:created>
  <dcterms:modified xsi:type="dcterms:W3CDTF">2018-01-10T08:54:00Z</dcterms:modified>
</cp:coreProperties>
</file>