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0" r:id="rId2"/>
    <p:sldId id="260" r:id="rId3"/>
    <p:sldId id="265" r:id="rId4"/>
    <p:sldId id="263" r:id="rId5"/>
    <p:sldId id="271" r:id="rId6"/>
    <p:sldId id="284" r:id="rId7"/>
    <p:sldId id="273" r:id="rId8"/>
    <p:sldId id="274" r:id="rId9"/>
    <p:sldId id="275" r:id="rId10"/>
    <p:sldId id="276" r:id="rId11"/>
    <p:sldId id="282" r:id="rId12"/>
    <p:sldId id="283" r:id="rId13"/>
    <p:sldId id="278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8" autoAdjust="0"/>
    <p:restoredTop sz="85572" autoAdjust="0"/>
  </p:normalViewPr>
  <p:slideViewPr>
    <p:cSldViewPr snapToGrid="0">
      <p:cViewPr varScale="1">
        <p:scale>
          <a:sx n="87" d="100"/>
          <a:sy n="87" d="100"/>
        </p:scale>
        <p:origin x="-7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ED5BA-9C6F-44D0-8B29-CFC04E531E6F}" type="datetimeFigureOut">
              <a:rPr lang="ru-RU" smtClean="0"/>
              <a:t>14.10.2016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34B6E-2EC3-4A3D-8B99-8AD02F3287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587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35F307-C7C6-4702-8D9A-BD38F00063F0}" type="slidenum">
              <a:rPr lang="ru-RU" altLang="ru-RU"/>
              <a:pPr/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9643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760B-B006-428F-AFE8-DCF02C6B5824}" type="datetime1">
              <a:rPr lang="ru-RU" smtClean="0"/>
              <a:t>14.10.2016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30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985D-173A-4D31-A29B-A446FEA2CE16}" type="datetime1">
              <a:rPr lang="ru-RU" smtClean="0"/>
              <a:t>14.10.2016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40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97B6-FADB-4D32-ABCF-A3A24A2383AB}" type="datetime1">
              <a:rPr lang="ru-RU" smtClean="0"/>
              <a:t>14.10.2016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76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4283-4033-4F0D-B73F-7D9B3AB26667}" type="datetime1">
              <a:rPr lang="ru-RU" smtClean="0"/>
              <a:t>14.10.2016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5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9580-A5B5-4E6D-95B3-5609343926F9}" type="datetime1">
              <a:rPr lang="ru-RU" smtClean="0"/>
              <a:t>14.10.2016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88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C15F-BA6C-4EB1-85B3-8DB520FA3DB5}" type="datetime1">
              <a:rPr lang="ru-RU" smtClean="0"/>
              <a:t>14.10.2016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4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3498-AE0A-4C1E-BEDE-8C0E78A6F2A3}" type="datetime1">
              <a:rPr lang="ru-RU" smtClean="0"/>
              <a:t>14.10.2016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DC4A9-0034-450F-98F5-145BDAD68A2B}" type="datetime1">
              <a:rPr lang="ru-RU" smtClean="0"/>
              <a:t>14.10.2016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26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45DD9-DB11-4F49-9A49-9E65C2B47752}" type="datetime1">
              <a:rPr lang="ru-RU" smtClean="0"/>
              <a:t>14.10.2016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1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87E1-9942-4EC1-9931-B14574FDAEF7}" type="datetime1">
              <a:rPr lang="ru-RU" smtClean="0"/>
              <a:t>14.10.2016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65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2216-3BC9-4CBB-90B2-A9183C2F4696}" type="datetime1">
              <a:rPr lang="ru-RU" smtClean="0"/>
              <a:t>14.10.2016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58AD3-4E49-4B56-8459-6615FA15E967}" type="datetime1">
              <a:rPr lang="ru-RU" smtClean="0"/>
              <a:t>14.10.2016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85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Прямоугольник 107"/>
          <p:cNvSpPr>
            <a:spLocks noChangeArrowheads="1"/>
          </p:cNvSpPr>
          <p:nvPr/>
        </p:nvSpPr>
        <p:spPr bwMode="auto">
          <a:xfrm>
            <a:off x="240479" y="2040054"/>
            <a:ext cx="87554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государственной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итоговой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аттестации</a:t>
            </a:r>
          </a:p>
        </p:txBody>
      </p:sp>
      <p:sp>
        <p:nvSpPr>
          <p:cNvPr id="3" name="Номер слайда 2"/>
          <p:cNvSpPr txBox="1">
            <a:spLocks/>
          </p:cNvSpPr>
          <p:nvPr/>
        </p:nvSpPr>
        <p:spPr bwMode="auto">
          <a:xfrm>
            <a:off x="3652838" y="6315075"/>
            <a:ext cx="2365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200" dirty="0">
                <a:solidFill>
                  <a:srgbClr val="898989"/>
                </a:solidFill>
              </a:rPr>
              <a:t>14 октября 2016</a:t>
            </a:r>
          </a:p>
        </p:txBody>
      </p:sp>
    </p:spTree>
    <p:extLst>
      <p:ext uri="{BB962C8B-B14F-4D97-AF65-F5344CB8AC3E}">
        <p14:creationId xmlns:p14="http://schemas.microsoft.com/office/powerpoint/2010/main" val="22043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Распределение бюджетных мест в соответствие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вступительными испытаниями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243900"/>
              </p:ext>
            </p:extLst>
          </p:nvPr>
        </p:nvGraphicFramePr>
        <p:xfrm>
          <a:off x="228599" y="1056968"/>
          <a:ext cx="8776855" cy="498744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27168">
                  <a:extLst>
                    <a:ext uri="{9D8B030D-6E8A-4147-A177-3AD203B41FA5}">
                      <a16:colId xmlns="" xmlns:a16="http://schemas.microsoft.com/office/drawing/2014/main" val="4204831681"/>
                    </a:ext>
                  </a:extLst>
                </a:gridCol>
                <a:gridCol w="1172524">
                  <a:extLst>
                    <a:ext uri="{9D8B030D-6E8A-4147-A177-3AD203B41FA5}">
                      <a16:colId xmlns="" xmlns:a16="http://schemas.microsoft.com/office/drawing/2014/main" val="829909910"/>
                    </a:ext>
                  </a:extLst>
                </a:gridCol>
                <a:gridCol w="2650836">
                  <a:extLst>
                    <a:ext uri="{9D8B030D-6E8A-4147-A177-3AD203B41FA5}">
                      <a16:colId xmlns="" xmlns:a16="http://schemas.microsoft.com/office/drawing/2014/main" val="3332742939"/>
                    </a:ext>
                  </a:extLst>
                </a:gridCol>
                <a:gridCol w="1074613">
                  <a:extLst>
                    <a:ext uri="{9D8B030D-6E8A-4147-A177-3AD203B41FA5}">
                      <a16:colId xmlns="" xmlns:a16="http://schemas.microsoft.com/office/drawing/2014/main" val="2803677755"/>
                    </a:ext>
                  </a:extLst>
                </a:gridCol>
                <a:gridCol w="1751714">
                  <a:extLst>
                    <a:ext uri="{9D8B030D-6E8A-4147-A177-3AD203B41FA5}">
                      <a16:colId xmlns="" xmlns:a16="http://schemas.microsoft.com/office/drawing/2014/main" val="3649425978"/>
                    </a:ext>
                  </a:extLst>
                </a:gridCol>
              </a:tblGrid>
              <a:tr h="729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Профильная направленность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Число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детей в профильном обучении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Вступительные испытания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</a:t>
                      </a:r>
                      <a:endParaRPr lang="ru-RU" sz="14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в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2017 году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в разрезе вузов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2552702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Физико-математический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1748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1797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ТИУ-1533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ГАУСЗ-142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ТГУ-122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34481403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5402107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710681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Социально-гуманитарный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1530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Обществознание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Тобольске - 270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- 185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Ишиме - 180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9037926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48753187"/>
                  </a:ext>
                </a:extLst>
              </a:tr>
              <a:tr h="72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Математика/История/Биология/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Литература/</a:t>
                      </a:r>
                      <a:r>
                        <a:rPr lang="ru-RU" sz="1400" dirty="0" err="1">
                          <a:solidFill>
                            <a:srgbClr val="0070C0"/>
                          </a:solidFill>
                          <a:effectLst/>
                        </a:rPr>
                        <a:t>Профиспытание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1715627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Химико-биологический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585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ТГМУ-460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ТГУ-43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8046338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Биология/Математика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8976222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1616459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37617056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3705271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9847227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География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149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- 107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 - 42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702089397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9153511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972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81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ГИА 2017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96515" y="725207"/>
            <a:ext cx="7777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Обязательность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успешного прохождения экзаменов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по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4 предметам для получения аттестата </a:t>
            </a:r>
            <a:endParaRPr lang="ru-RU" sz="2400" dirty="0" smtClean="0">
              <a:solidFill>
                <a:srgbClr val="666633"/>
              </a:solidFill>
              <a:ea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за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курс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основной школы</a:t>
            </a:r>
            <a:endParaRPr lang="ru-RU" sz="2400" b="1" dirty="0">
              <a:solidFill>
                <a:srgbClr val="66663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891" y="2169951"/>
            <a:ext cx="77770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Привлечение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 общественному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наблюдению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студентов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 ВУЗов</a:t>
            </a:r>
            <a:endParaRPr lang="ru-RU" sz="2400" dirty="0">
              <a:solidFill>
                <a:srgbClr val="666633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1891" y="2083778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81891" y="3103641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81891" y="3366118"/>
            <a:ext cx="77770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Исключение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заданий с выбором ответов (часть А) 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в </a:t>
            </a:r>
            <a:r>
              <a:rPr lang="ru-RU" sz="2400" u="sng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10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предметах </a:t>
            </a:r>
          </a:p>
          <a:p>
            <a:pPr algn="ctr"/>
            <a:r>
              <a:rPr lang="ru-RU" sz="24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(русский язык, математика, история, обществознание, география, информатика, литература, биология, химия, физика)</a:t>
            </a:r>
            <a:endParaRPr lang="ru-RU" sz="2400" i="1" dirty="0">
              <a:solidFill>
                <a:srgbClr val="66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1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Изменения в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КИМах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ЕГЭ 2017 года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92862"/>
              </p:ext>
            </p:extLst>
          </p:nvPr>
        </p:nvGraphicFramePr>
        <p:xfrm>
          <a:off x="452581" y="544947"/>
          <a:ext cx="8358909" cy="60775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41237">
                  <a:extLst>
                    <a:ext uri="{9D8B030D-6E8A-4147-A177-3AD203B41FA5}">
                      <a16:colId xmlns="" xmlns:a16="http://schemas.microsoft.com/office/drawing/2014/main" val="3325968009"/>
                    </a:ext>
                  </a:extLst>
                </a:gridCol>
                <a:gridCol w="6317672">
                  <a:extLst>
                    <a:ext uri="{9D8B030D-6E8A-4147-A177-3AD203B41FA5}">
                      <a16:colId xmlns="" xmlns:a16="http://schemas.microsoft.com/office/drawing/2014/main" val="2584132052"/>
                    </a:ext>
                  </a:extLst>
                </a:gridCol>
              </a:tblGrid>
              <a:tr h="49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предмета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Особенности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КИМ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5362923"/>
                  </a:ext>
                </a:extLst>
              </a:tr>
              <a:tr h="1263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Русский язык, математика, география, информатика, литература, иностранные языки, история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изменений структуры и содержания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31892736"/>
                  </a:ext>
                </a:extLst>
              </a:tr>
              <a:tr h="2665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Обществознание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существенных изменений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40500246"/>
                  </a:ext>
                </a:extLst>
              </a:tr>
              <a:tr h="441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Существенные изменения в структуре и содержании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2339597"/>
                  </a:ext>
                </a:extLst>
              </a:tr>
              <a:tr h="1599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Биология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Сокращено количество заданий с 40 до 28;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с 61 до 59;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Увеличена продолжительность экзаменационной работы с 180 до 210 минут;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В часть 1 включены </a:t>
                      </a:r>
                      <a:r>
                        <a:rPr lang="ru-RU" sz="1200" b="1" dirty="0">
                          <a:effectLst/>
                        </a:rPr>
                        <a:t>новые типы заданий </a:t>
                      </a:r>
                      <a:r>
                        <a:rPr lang="ru-RU" sz="1200" dirty="0">
                          <a:effectLst/>
                        </a:rPr>
                        <a:t>(заполнение пропущенных элементов схемы или таблицы,  нахождение правильно указанных обозначений в рисунке, анализ и синтез информации со статистическими данными)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8703685"/>
                  </a:ext>
                </a:extLst>
              </a:tr>
              <a:tr h="1549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Химия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Задания сгруппированы по отдельным тематическим блокам (базовый и блок повышенной сложности);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Уменьшено общее количество заданий с 40 до 34;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Изменена шкала оценивания (с 1 до 2 баллов) выполнения заданий базового уровня сложности №9 и №17;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за выполнение работы </a:t>
                      </a:r>
                      <a:r>
                        <a:rPr lang="ru-RU" sz="1200" dirty="0" smtClean="0">
                          <a:effectLst/>
                        </a:rPr>
                        <a:t>в </a:t>
                      </a:r>
                      <a:r>
                        <a:rPr lang="ru-RU" sz="1200" dirty="0">
                          <a:effectLst/>
                        </a:rPr>
                        <a:t>целом с 64 до 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062821"/>
                  </a:ext>
                </a:extLst>
              </a:tr>
              <a:tr h="461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Физика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Добавлены задания с кратким ответом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85465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4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36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Актуальные позиции реализации «дорожной карты»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и проведению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ГИА в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92561" y="696855"/>
            <a:ext cx="5758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(о </a:t>
            </a:r>
            <a:r>
              <a:rPr lang="ru-RU" i="1" dirty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ходе реализации мероприятий </a:t>
            </a: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 «дорожной карты»)</a:t>
            </a:r>
            <a:endParaRPr lang="ru-RU" sz="1600" dirty="0">
              <a:solidFill>
                <a:srgbClr val="666633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480444"/>
              </p:ext>
            </p:extLst>
          </p:nvPr>
        </p:nvGraphicFramePr>
        <p:xfrm>
          <a:off x="166253" y="1114324"/>
          <a:ext cx="8811491" cy="5364480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495170">
                  <a:extLst>
                    <a:ext uri="{9D8B030D-6E8A-4147-A177-3AD203B41FA5}">
                      <a16:colId xmlns="" xmlns:a16="http://schemas.microsoft.com/office/drawing/2014/main" val="381049520"/>
                    </a:ext>
                  </a:extLst>
                </a:gridCol>
                <a:gridCol w="3017431">
                  <a:extLst>
                    <a:ext uri="{9D8B030D-6E8A-4147-A177-3AD203B41FA5}">
                      <a16:colId xmlns="" xmlns:a16="http://schemas.microsoft.com/office/drawing/2014/main" val="4213736217"/>
                    </a:ext>
                  </a:extLst>
                </a:gridCol>
                <a:gridCol w="274308">
                  <a:extLst>
                    <a:ext uri="{9D8B030D-6E8A-4147-A177-3AD203B41FA5}">
                      <a16:colId xmlns="" xmlns:a16="http://schemas.microsoft.com/office/drawing/2014/main" val="2447456942"/>
                    </a:ext>
                  </a:extLst>
                </a:gridCol>
                <a:gridCol w="762379">
                  <a:extLst>
                    <a:ext uri="{9D8B030D-6E8A-4147-A177-3AD203B41FA5}">
                      <a16:colId xmlns="" xmlns:a16="http://schemas.microsoft.com/office/drawing/2014/main" val="2336217873"/>
                    </a:ext>
                  </a:extLst>
                </a:gridCol>
                <a:gridCol w="1537476">
                  <a:extLst>
                    <a:ext uri="{9D8B030D-6E8A-4147-A177-3AD203B41FA5}">
                      <a16:colId xmlns="" xmlns:a16="http://schemas.microsoft.com/office/drawing/2014/main" val="3740754409"/>
                    </a:ext>
                  </a:extLst>
                </a:gridCol>
                <a:gridCol w="2724727">
                  <a:extLst>
                    <a:ext uri="{9D8B030D-6E8A-4147-A177-3AD203B41FA5}">
                      <a16:colId xmlns="" xmlns:a16="http://schemas.microsoft.com/office/drawing/2014/main" val="1550119887"/>
                    </a:ext>
                  </a:extLst>
                </a:gridCol>
              </a:tblGrid>
              <a:tr h="1673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№ п\п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Наименование мероприятий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Сроки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Итоговые документы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Информация о реализации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2987543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3200562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. Меры 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по повышению качества преподавания учебных предметов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38044450"/>
                  </a:ext>
                </a:extLst>
              </a:tr>
              <a:tr h="167359">
                <a:tc gridSpan="6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</a:t>
                      </a: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Организационно-методические мероприятия с обучающимися и педагогами выпускных классов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222228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300"/>
                        <a:buFont typeface="+mj-lt"/>
                        <a:buAutoNum type="arabicPeriod"/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Организация работы с выпускниками, которые не получили аттестат об основном общем или среднем общем образовании.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Подготовка обучающихся к повторному прохождению ГИА по обязательным учебным предметам.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июль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август сентябрь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Сбор заявлений.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Формирование и реализация индивидуальных траекторий подготовки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Выполнено.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Проведена работа с 217 обучающимися,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не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прошедшими ГИА в основной период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07473437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.2.2. Проведение региональной оценки качества образования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5386373"/>
                  </a:ext>
                </a:extLst>
              </a:tr>
              <a:tr h="1338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25.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Проведение мероприятий РОКО с привлечением независимых экспертов: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оценка метапредметных результатов на основе комплексных стандартизированных работ для обучающихся 4, 5, 8 классов;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диагностические работы для обучающихся 8, 10 классов (рубежный контроль, итоговый контроль);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 репетиционные (пробные) экзамены для обучающихся 9, 10,11 классов.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сентябрь 2016-май 2017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Приказ о проведении региональной оценки качества образования.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Частичное выполнение.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Утвержден план проведения процедур региональной оценки качества образования с привлечением независимых экспертов.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Ведется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работа по заключению договоров.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21126580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VI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Мероприятия по информационному сопровождению ГИА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694311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69.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Организация взаимодействия со СМИ: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пресс-конференции (подготовка и проведение ЕГЭ, ОГЭ, результаты ГИА);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участие в тематических интервью;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публикация материалов, в том числе в сети Интернет 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Материалы публикаций в СМИ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400300" algn="l"/>
                        </a:tabLs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Ведется раздел на портале ОИВ Тюменской области, посвященный вопросам ЕГЭ. Опубликована информация по результатам ЕГЭ 2016 года.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3491220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71.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Обеспечение непрерывной работы «горячей линии» по вопросам подготовки и проведения ГИА в Тюменской области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Аналитическая справка 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«Горячая линия» по вопросам ГИА является постояннодействующей. Ведутся консультации по вопросам организации и проведения дополнительного периода ЕГЭ.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171506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0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7620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План мероприятий </a:t>
            </a:r>
          </a:p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Региональной оценки качества образования обучающихся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487173"/>
              </p:ext>
            </p:extLst>
          </p:nvPr>
        </p:nvGraphicFramePr>
        <p:xfrm>
          <a:off x="227222" y="632366"/>
          <a:ext cx="8689556" cy="62026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23811">
                  <a:extLst>
                    <a:ext uri="{9D8B030D-6E8A-4147-A177-3AD203B41FA5}">
                      <a16:colId xmlns="" xmlns:a16="http://schemas.microsoft.com/office/drawing/2014/main" val="4269744614"/>
                    </a:ext>
                  </a:extLst>
                </a:gridCol>
                <a:gridCol w="3304458">
                  <a:extLst>
                    <a:ext uri="{9D8B030D-6E8A-4147-A177-3AD203B41FA5}">
                      <a16:colId xmlns="" xmlns:a16="http://schemas.microsoft.com/office/drawing/2014/main" val="2002281696"/>
                    </a:ext>
                  </a:extLst>
                </a:gridCol>
                <a:gridCol w="2196210">
                  <a:extLst>
                    <a:ext uri="{9D8B030D-6E8A-4147-A177-3AD203B41FA5}">
                      <a16:colId xmlns="" xmlns:a16="http://schemas.microsoft.com/office/drawing/2014/main" val="3817881943"/>
                    </a:ext>
                  </a:extLst>
                </a:gridCol>
                <a:gridCol w="1465077">
                  <a:extLst>
                    <a:ext uri="{9D8B030D-6E8A-4147-A177-3AD203B41FA5}">
                      <a16:colId xmlns="" xmlns:a16="http://schemas.microsoft.com/office/drawing/2014/main" val="2111890217"/>
                    </a:ext>
                  </a:extLst>
                </a:gridCol>
              </a:tblGrid>
              <a:tr h="1132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Предметы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Сроки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Формат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0617278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Апробации Рособрнадзора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59598579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5-9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 (формирование банка оценочных процедур)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20-30 сентября 2016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5835251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Национальные исследования качества образования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91306202"/>
                  </a:ext>
                </a:extLst>
              </a:tr>
              <a:tr h="2153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20-21 октября 2016 года – 5 классы;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25-26 октября 2016 года - 8 классы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в электронном виде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4422792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6,8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ОБЖ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70647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Всероссийские проверочные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6877749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737429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064230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Окружающий мир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67202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2413056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5986391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7735018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19032964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8477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040006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597527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8406601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Комплексные метапредметные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72832433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носителе/онлайн тестирование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1202318"/>
                  </a:ext>
                </a:extLst>
              </a:tr>
              <a:tr h="18539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23781420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математической грамотности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 течение учебного года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Онлайн тестирование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74660770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Диагностические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90346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Апрель-май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6356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848577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948982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33416186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7971523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7345475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6907582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4715694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Репетиционные (пробные) экзамены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92928927"/>
                  </a:ext>
                </a:extLst>
              </a:tr>
              <a:tr h="10299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Февраль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носителе/Печать КИМ в ППЭ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38727437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3099850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140619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(профильный)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2889022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55235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42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2041236"/>
            <a:ext cx="3140365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Ключевые форматы информационной работы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к ГИА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i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(на областном уровне)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15</a:t>
            </a:fld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75499" y="273017"/>
            <a:ext cx="0" cy="6244688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74473" y="665480"/>
            <a:ext cx="529705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Проведение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областного родительского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собрания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Организация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имитационных ППЭ в ходе мероприятий форума «Большая перемена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Создание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виртуального клуба выпускников-участников ЕГЭ «</a:t>
            </a:r>
            <a:r>
              <a:rPr lang="ru-RU" sz="2000" dirty="0" err="1" smtClean="0">
                <a:latin typeface="+mj-lt"/>
                <a:ea typeface="Times New Roman" panose="02020603050405020304" pitchFamily="18" charset="0"/>
              </a:rPr>
              <a:t>proEGE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 в рамках ведения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направлений проекта «ЕГЭ - капсула успеха» на портале ОИВ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ТО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Плановое </a:t>
            </a:r>
            <a:r>
              <a:rPr lang="ru-RU" sz="2000" b="1" dirty="0">
                <a:latin typeface="+mj-lt"/>
                <a:ea typeface="Times New Roman" panose="02020603050405020304" pitchFamily="18" charset="0"/>
              </a:rPr>
              <a:t>психологическое сопровождение </a:t>
            </a:r>
            <a:r>
              <a:rPr lang="ru-RU" sz="2000" i="1" dirty="0">
                <a:latin typeface="+mj-lt"/>
                <a:ea typeface="Times New Roman" panose="02020603050405020304" pitchFamily="18" charset="0"/>
              </a:rPr>
              <a:t>(тренинги по проживанию ситуации на экзамене, экзамен вместе с родителями, издание памяток, </a:t>
            </a:r>
            <a:r>
              <a:rPr lang="ru-RU" sz="2000" i="1" dirty="0" smtClean="0">
                <a:latin typeface="+mj-lt"/>
                <a:ea typeface="Times New Roman" panose="02020603050405020304" pitchFamily="18" charset="0"/>
              </a:rPr>
              <a:t>рекомендаций)</a:t>
            </a:r>
          </a:p>
          <a:p>
            <a:pPr algn="just"/>
            <a:endParaRPr lang="ru-RU" sz="1600" i="1" dirty="0" smtClean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Постоянно действующие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раздел на сайте ТОГИРРО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телефоны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«горячих линий»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3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0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ГИА 2016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 учётом результатов прохождения экзаменов в сентябре 2016 года</a:t>
            </a:r>
            <a:endParaRPr lang="ru-RU" sz="22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3200" y="1247122"/>
            <a:ext cx="88576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Единые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ППЭ для выпускников 9 и 11 классов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(всего – 5 ППЭ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Зональная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локация ППЭ в городах Тюмень, Ишим, Тобольск, а также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Уватский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район и г. Заводоуковск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(для 9 классов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Использование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технологий печатания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КИМов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аудиториях и сканирования экзаменационных материалов во всех ППЭ, задействованных для проведения ЕГЭ. 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Сокращенные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сроки проверки экзаменационных работ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(9 классы получили оценки в течение 2 дней, 11 классы были ознакомлены с баллами в течение 5 дней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Пересдача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осуществлялась только в отношении выпускников, получивших неудовлетворительные результаты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участвовали с целью повышения результата).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74257" y="800860"/>
            <a:ext cx="65882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Особенности «сентябрьской волны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2</a:t>
            </a:fld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7340" y="3846011"/>
            <a:ext cx="876804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Результаты прохождения экзаменов в сентябрьские сроки</a:t>
            </a:r>
          </a:p>
          <a:p>
            <a:pPr algn="ctr"/>
            <a:r>
              <a:rPr lang="ru-RU" sz="1400" i="1" dirty="0">
                <a:solidFill>
                  <a:srgbClr val="666633"/>
                </a:solidFill>
                <a:ea typeface="Calibri" panose="020F0502020204030204" pitchFamily="34" charset="0"/>
              </a:rPr>
              <a:t>(число выпускников, сдавших экзамены, чел. / % от общего числа сдававших в указанные сроки)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195885"/>
              </p:ext>
            </p:extLst>
          </p:nvPr>
        </p:nvGraphicFramePr>
        <p:xfrm>
          <a:off x="203202" y="4525819"/>
          <a:ext cx="8682183" cy="20747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206524">
                  <a:extLst>
                    <a:ext uri="{9D8B030D-6E8A-4147-A177-3AD203B41FA5}">
                      <a16:colId xmlns="" xmlns:a16="http://schemas.microsoft.com/office/drawing/2014/main" val="2719692025"/>
                    </a:ext>
                  </a:extLst>
                </a:gridCol>
                <a:gridCol w="712630">
                  <a:extLst>
                    <a:ext uri="{9D8B030D-6E8A-4147-A177-3AD203B41FA5}">
                      <a16:colId xmlns="" xmlns:a16="http://schemas.microsoft.com/office/drawing/2014/main" val="3886464352"/>
                    </a:ext>
                  </a:extLst>
                </a:gridCol>
                <a:gridCol w="712630">
                  <a:extLst>
                    <a:ext uri="{9D8B030D-6E8A-4147-A177-3AD203B41FA5}">
                      <a16:colId xmlns="" xmlns:a16="http://schemas.microsoft.com/office/drawing/2014/main" val="1736708192"/>
                    </a:ext>
                  </a:extLst>
                </a:gridCol>
                <a:gridCol w="567322">
                  <a:extLst>
                    <a:ext uri="{9D8B030D-6E8A-4147-A177-3AD203B41FA5}">
                      <a16:colId xmlns="" xmlns:a16="http://schemas.microsoft.com/office/drawing/2014/main" val="3052815323"/>
                    </a:ext>
                  </a:extLst>
                </a:gridCol>
                <a:gridCol w="628382">
                  <a:extLst>
                    <a:ext uri="{9D8B030D-6E8A-4147-A177-3AD203B41FA5}">
                      <a16:colId xmlns="" xmlns:a16="http://schemas.microsoft.com/office/drawing/2014/main" val="2010057907"/>
                    </a:ext>
                  </a:extLst>
                </a:gridCol>
                <a:gridCol w="1000928">
                  <a:extLst>
                    <a:ext uri="{9D8B030D-6E8A-4147-A177-3AD203B41FA5}">
                      <a16:colId xmlns="" xmlns:a16="http://schemas.microsoft.com/office/drawing/2014/main" val="1867461244"/>
                    </a:ext>
                  </a:extLst>
                </a:gridCol>
                <a:gridCol w="628382">
                  <a:extLst>
                    <a:ext uri="{9D8B030D-6E8A-4147-A177-3AD203B41FA5}">
                      <a16:colId xmlns="" xmlns:a16="http://schemas.microsoft.com/office/drawing/2014/main" val="1317375311"/>
                    </a:ext>
                  </a:extLst>
                </a:gridCol>
                <a:gridCol w="628382">
                  <a:extLst>
                    <a:ext uri="{9D8B030D-6E8A-4147-A177-3AD203B41FA5}">
                      <a16:colId xmlns="" xmlns:a16="http://schemas.microsoft.com/office/drawing/2014/main" val="1168836578"/>
                    </a:ext>
                  </a:extLst>
                </a:gridCol>
                <a:gridCol w="595147">
                  <a:extLst>
                    <a:ext uri="{9D8B030D-6E8A-4147-A177-3AD203B41FA5}">
                      <a16:colId xmlns="" xmlns:a16="http://schemas.microsoft.com/office/drawing/2014/main" val="70278232"/>
                    </a:ext>
                  </a:extLst>
                </a:gridCol>
                <a:gridCol w="1000928">
                  <a:extLst>
                    <a:ext uri="{9D8B030D-6E8A-4147-A177-3AD203B41FA5}">
                      <a16:colId xmlns="" xmlns:a16="http://schemas.microsoft.com/office/drawing/2014/main" val="1061689304"/>
                    </a:ext>
                  </a:extLst>
                </a:gridCol>
                <a:gridCol w="1000928">
                  <a:extLst>
                    <a:ext uri="{9D8B030D-6E8A-4147-A177-3AD203B41FA5}">
                      <a16:colId xmlns="" xmlns:a16="http://schemas.microsoft.com/office/drawing/2014/main" val="4195102395"/>
                    </a:ext>
                  </a:extLst>
                </a:gridCol>
              </a:tblGrid>
              <a:tr h="23577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предмет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9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11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74360819"/>
                  </a:ext>
                </a:extLst>
              </a:tr>
              <a:tr h="4715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38448235"/>
                  </a:ext>
                </a:extLst>
              </a:tr>
              <a:tr h="235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5247396"/>
                  </a:ext>
                </a:extLst>
              </a:tr>
              <a:tr h="282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364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99,7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55,8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-18,5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50802655"/>
                  </a:ext>
                </a:extLst>
              </a:tr>
              <a:tr h="848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200" dirty="0">
                          <a:solidFill>
                            <a:srgbClr val="666633"/>
                          </a:solidFill>
                          <a:effectLst/>
                        </a:rPr>
                        <a:t>базовый уровень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405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781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96,7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51,9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189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218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47,6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33,9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-13,7</a:t>
                      </a:r>
                      <a:endParaRPr lang="ru-RU" sz="14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916659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51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Общие итоги ГИА 2016 года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23128" y="712624"/>
            <a:ext cx="65208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9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12 386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96,1% (2015 год – 12142 чел. 99,8%)</a:t>
            </a:r>
          </a:p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11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8 158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97,6%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7766 чел., 97,8%)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0866" y="650212"/>
            <a:ext cx="2081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Число выпускников, сдавших ГИА: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508882" y="781017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152236" y="1851275"/>
            <a:ext cx="6839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</a:rPr>
              <a:t>Средние баллы по предметам (9 и 11 классы):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632825"/>
              </p:ext>
            </p:extLst>
          </p:nvPr>
        </p:nvGraphicFramePr>
        <p:xfrm>
          <a:off x="181631" y="2873552"/>
          <a:ext cx="4085569" cy="350298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51487">
                  <a:extLst>
                    <a:ext uri="{9D8B030D-6E8A-4147-A177-3AD203B41FA5}">
                      <a16:colId xmlns="" xmlns:a16="http://schemas.microsoft.com/office/drawing/2014/main" val="1845367646"/>
                    </a:ext>
                  </a:extLst>
                </a:gridCol>
                <a:gridCol w="644635">
                  <a:extLst>
                    <a:ext uri="{9D8B030D-6E8A-4147-A177-3AD203B41FA5}">
                      <a16:colId xmlns="" xmlns:a16="http://schemas.microsoft.com/office/drawing/2014/main" val="3256854345"/>
                    </a:ext>
                  </a:extLst>
                </a:gridCol>
                <a:gridCol w="627444">
                  <a:extLst>
                    <a:ext uri="{9D8B030D-6E8A-4147-A177-3AD203B41FA5}">
                      <a16:colId xmlns="" xmlns:a16="http://schemas.microsoft.com/office/drawing/2014/main" val="3932418989"/>
                    </a:ext>
                  </a:extLst>
                </a:gridCol>
                <a:gridCol w="378186">
                  <a:extLst>
                    <a:ext uri="{9D8B030D-6E8A-4147-A177-3AD203B41FA5}">
                      <a16:colId xmlns="" xmlns:a16="http://schemas.microsoft.com/office/drawing/2014/main" val="777902992"/>
                    </a:ext>
                  </a:extLst>
                </a:gridCol>
                <a:gridCol w="507113">
                  <a:extLst>
                    <a:ext uri="{9D8B030D-6E8A-4147-A177-3AD203B41FA5}">
                      <a16:colId xmlns="" xmlns:a16="http://schemas.microsoft.com/office/drawing/2014/main" val="701724321"/>
                    </a:ext>
                  </a:extLst>
                </a:gridCol>
                <a:gridCol w="876704">
                  <a:extLst>
                    <a:ext uri="{9D8B030D-6E8A-4147-A177-3AD203B41FA5}">
                      <a16:colId xmlns="" xmlns:a16="http://schemas.microsoft.com/office/drawing/2014/main" val="1021661624"/>
                    </a:ext>
                  </a:extLst>
                </a:gridCol>
              </a:tblGrid>
              <a:tr h="53075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Предмет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Количество участников ОГЭ,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чел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Средний балл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оценка)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Динамика 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00041882"/>
                  </a:ext>
                </a:extLst>
              </a:tr>
              <a:tr h="212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9003340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12630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3329626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Математика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12657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8362892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847952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Химия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389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1544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6052642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Информатика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1593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29861628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717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5127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9315953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92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2,7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2874738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2843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683120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270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753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7983557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3227782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697894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1681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8614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5011004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-0,1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388279690"/>
                  </a:ext>
                </a:extLst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608730" y="2339460"/>
            <a:ext cx="93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ОГЭ</a:t>
            </a:r>
            <a:endParaRPr lang="ru-RU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316502"/>
              </p:ext>
            </p:extLst>
          </p:nvPr>
        </p:nvGraphicFramePr>
        <p:xfrm>
          <a:off x="4738542" y="2907262"/>
          <a:ext cx="4266912" cy="3557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22490">
                  <a:extLst>
                    <a:ext uri="{9D8B030D-6E8A-4147-A177-3AD203B41FA5}">
                      <a16:colId xmlns="" xmlns:a16="http://schemas.microsoft.com/office/drawing/2014/main" val="2490800087"/>
                    </a:ext>
                  </a:extLst>
                </a:gridCol>
                <a:gridCol w="552943">
                  <a:extLst>
                    <a:ext uri="{9D8B030D-6E8A-4147-A177-3AD203B41FA5}">
                      <a16:colId xmlns="" xmlns:a16="http://schemas.microsoft.com/office/drawing/2014/main" val="1147921596"/>
                    </a:ext>
                  </a:extLst>
                </a:gridCol>
                <a:gridCol w="462680">
                  <a:extLst>
                    <a:ext uri="{9D8B030D-6E8A-4147-A177-3AD203B41FA5}">
                      <a16:colId xmlns="" xmlns:a16="http://schemas.microsoft.com/office/drawing/2014/main" val="2840797990"/>
                    </a:ext>
                  </a:extLst>
                </a:gridCol>
                <a:gridCol w="424872">
                  <a:extLst>
                    <a:ext uri="{9D8B030D-6E8A-4147-A177-3AD203B41FA5}">
                      <a16:colId xmlns="" xmlns:a16="http://schemas.microsoft.com/office/drawing/2014/main" val="2366313780"/>
                    </a:ext>
                  </a:extLst>
                </a:gridCol>
                <a:gridCol w="535709">
                  <a:extLst>
                    <a:ext uri="{9D8B030D-6E8A-4147-A177-3AD203B41FA5}">
                      <a16:colId xmlns="" xmlns:a16="http://schemas.microsoft.com/office/drawing/2014/main" val="1965496082"/>
                    </a:ext>
                  </a:extLst>
                </a:gridCol>
                <a:gridCol w="868218">
                  <a:extLst>
                    <a:ext uri="{9D8B030D-6E8A-4147-A177-3AD203B41FA5}">
                      <a16:colId xmlns="" xmlns:a16="http://schemas.microsoft.com/office/drawing/2014/main" val="596088623"/>
                    </a:ext>
                  </a:extLst>
                </a:gridCol>
              </a:tblGrid>
              <a:tr h="4953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Общеобразовательный предмет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Количество участников ЕГЭ, чел.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Средний тестовый балл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48646033"/>
                  </a:ext>
                </a:extLst>
              </a:tr>
              <a:tr h="145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2262604"/>
                  </a:ext>
                </a:extLst>
              </a:tr>
              <a:tr h="103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7407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7902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4966463"/>
                  </a:ext>
                </a:extLst>
              </a:tr>
              <a:tr h="224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профильная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5765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5088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39,5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44,1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99864201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2243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46,3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-2,0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56985523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Химия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+0,2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4394962"/>
                  </a:ext>
                </a:extLst>
              </a:tr>
              <a:tr h="99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Информатика 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66210551"/>
                  </a:ext>
                </a:extLst>
              </a:tr>
              <a:tr h="95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1405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88751418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849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50775102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63,7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40591873"/>
                  </a:ext>
                </a:extLst>
              </a:tr>
              <a:tr h="9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67,3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+1,7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05085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59,6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+9,4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70847038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83,0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-32,7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07713521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3625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3431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27274084"/>
                  </a:ext>
                </a:extLst>
              </a:tr>
              <a:tr h="94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401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6557164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базовая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5146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6831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3,81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+0,19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670044518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233198" y="2339460"/>
            <a:ext cx="3419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ru-RU" u="sng" dirty="0">
                <a:solidFill>
                  <a:srgbClr val="666633"/>
                </a:solidFill>
              </a:rPr>
              <a:t>ЕГЭ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37410" y="1726617"/>
            <a:ext cx="796164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40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оценивания уровня организации ГИА в Тюменской области</a:t>
            </a:r>
            <a:endParaRPr lang="ru-RU" sz="2400" dirty="0">
              <a:solidFill>
                <a:schemeClr val="tx2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690193"/>
              </p:ext>
            </p:extLst>
          </p:nvPr>
        </p:nvGraphicFramePr>
        <p:xfrm>
          <a:off x="277091" y="717005"/>
          <a:ext cx="8589818" cy="553824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007863">
                  <a:extLst>
                    <a:ext uri="{9D8B030D-6E8A-4147-A177-3AD203B41FA5}">
                      <a16:colId xmlns="" xmlns:a16="http://schemas.microsoft.com/office/drawing/2014/main" val="722213934"/>
                    </a:ext>
                  </a:extLst>
                </a:gridCol>
                <a:gridCol w="1195703">
                  <a:extLst>
                    <a:ext uri="{9D8B030D-6E8A-4147-A177-3AD203B41FA5}">
                      <a16:colId xmlns="" xmlns:a16="http://schemas.microsoft.com/office/drawing/2014/main" val="3149746190"/>
                    </a:ext>
                  </a:extLst>
                </a:gridCol>
                <a:gridCol w="1193985">
                  <a:extLst>
                    <a:ext uri="{9D8B030D-6E8A-4147-A177-3AD203B41FA5}">
                      <a16:colId xmlns="" xmlns:a16="http://schemas.microsoft.com/office/drawing/2014/main" val="2083207431"/>
                    </a:ext>
                  </a:extLst>
                </a:gridCol>
                <a:gridCol w="1192267">
                  <a:extLst>
                    <a:ext uri="{9D8B030D-6E8A-4147-A177-3AD203B41FA5}">
                      <a16:colId xmlns="" xmlns:a16="http://schemas.microsoft.com/office/drawing/2014/main" val="2596125339"/>
                    </a:ext>
                  </a:extLst>
                </a:gridCol>
              </a:tblGrid>
              <a:tr h="4977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Критерии/показатели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</a:rPr>
                        <a:t>(план)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 </a:t>
                      </a:r>
                      <a:r>
                        <a:rPr lang="ru-RU" sz="1200" b="1" i="1" dirty="0">
                          <a:effectLst/>
                        </a:rPr>
                        <a:t>(факт)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Примечание </a:t>
                      </a:r>
                      <a:r>
                        <a:rPr lang="ru-RU" sz="1200" b="1" i="1" dirty="0" smtClean="0">
                          <a:effectLst/>
                        </a:rPr>
                        <a:t>(план 2017)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82256533"/>
                  </a:ext>
                </a:extLst>
              </a:tr>
              <a:tr h="23250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Онлайн видеонаблюдение в пунктах проведения экзамена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8362240"/>
                  </a:ext>
                </a:extLst>
              </a:tr>
              <a:tr h="254203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Оборудование ППЭ системами подавления сигналов подвижной связи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01726755"/>
                  </a:ext>
                </a:extLst>
              </a:tr>
              <a:tr h="39112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доставки экзаменационных материалов (ЭМ) специальными организациями до ППЭ и (или) применение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46679717"/>
                  </a:ext>
                </a:extLst>
              </a:tr>
              <a:tr h="22303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Применение технологии «Сканирование в ППЭ»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57,7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79259044"/>
                  </a:ext>
                </a:extLst>
              </a:tr>
              <a:tr h="475344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сканирования экзаменационных материалов участников ЕГЭ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41,8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34046746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обработки бланков ЕГЭ в соответствии с пунктом 55 Порядка проведения ГИА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18636569"/>
                  </a:ext>
                </a:extLst>
              </a:tr>
              <a:tr h="237672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Общественное наблюдение в ППЭ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678399"/>
                  </a:ext>
                </a:extLst>
              </a:tr>
              <a:tr h="21151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регионального онлайн-видеонаблюдения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1402572"/>
                  </a:ext>
                </a:extLst>
              </a:tr>
              <a:tr h="2350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Качество работы предметных комиссий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91,3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86802136"/>
                  </a:ext>
                </a:extLst>
              </a:tr>
              <a:tr h="24697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408305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Итоговая сумма показателей критериев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599,3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2473246"/>
                  </a:ext>
                </a:extLst>
              </a:tr>
              <a:tr h="424873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организационно-технических нарушений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81237688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у которых некорректно скомплектованы бланки ЕГЭ организаторами в аудитории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45272282"/>
                  </a:ext>
                </a:extLst>
              </a:tr>
              <a:tr h="6402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для которых были некорректно скомплектованы контрольные измерительные материалы (КИМ) и индивидуальные комплекты (ИК) при применении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0851068"/>
                  </a:ext>
                </a:extLst>
              </a:tr>
              <a:tr h="6200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Оценка эффективности организационно-технологического обеспечения проведения  основного этапа ЕГЭ в субъекте Российской Федерации*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595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580,3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625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236100253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7091" y="6353940"/>
            <a:ext cx="73858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*По </a:t>
            </a:r>
            <a:r>
              <a:rPr lang="ru-RU" sz="1100" i="1" dirty="0">
                <a:solidFill>
                  <a:srgbClr val="666633"/>
                </a:solidFill>
                <a:ea typeface="Times New Roman" panose="02020603050405020304" pitchFamily="18" charset="0"/>
              </a:rPr>
              <a:t>результатам диагностики Тюменская область в числе регионов «зеленой» зоны (зелёная зона – с 500 баллов)</a:t>
            </a:r>
            <a:endParaRPr lang="ru-RU" sz="1100" dirty="0">
              <a:solidFill>
                <a:srgbClr val="666633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0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08757"/>
              </p:ext>
            </p:extLst>
          </p:nvPr>
        </p:nvGraphicFramePr>
        <p:xfrm>
          <a:off x="286327" y="147781"/>
          <a:ext cx="8589818" cy="621607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850282">
                  <a:extLst>
                    <a:ext uri="{9D8B030D-6E8A-4147-A177-3AD203B41FA5}">
                      <a16:colId xmlns="" xmlns:a16="http://schemas.microsoft.com/office/drawing/2014/main" val="991283827"/>
                    </a:ext>
                  </a:extLst>
                </a:gridCol>
                <a:gridCol w="4739536">
                  <a:extLst>
                    <a:ext uri="{9D8B030D-6E8A-4147-A177-3AD203B41FA5}">
                      <a16:colId xmlns="" xmlns:a16="http://schemas.microsoft.com/office/drawing/2014/main" val="1076871505"/>
                    </a:ext>
                  </a:extLst>
                </a:gridCol>
              </a:tblGrid>
              <a:tr h="1345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Проблемные зоны,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выявленные в ходе самодиагностики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реализации мероприятий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«дорожной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карты», при организации ЕГЭ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году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Пути решения выявленных проблем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2017 году 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(сохранение созданной инфраструктуры,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том числе видеонаблюдения, принятие эффективных управленческих решений и пр.)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854281621"/>
                  </a:ext>
                </a:extLst>
              </a:tr>
              <a:tr h="112223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фактического присутствия в ППЭ общественных наблюдателей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Реализация </a:t>
                      </a:r>
                      <a:r>
                        <a:rPr lang="en-US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CCTV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-решения в штабе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ППЭ,</a:t>
                      </a:r>
                      <a:r>
                        <a:rPr lang="ru-RU" sz="11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привлечение студентов в качестве общественных наблюдателей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644320557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Ошибки организаторов в аудитории при комплектовании экзаменационных материалов в ППЭ, где использовалась технология «Печать КИМ в ППЭ»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Проведение дополнительных тренировочных занятий, выездов специалистов РЦОИ в «проблемные» ППЭ, а также их включение в число проверяемых специалистами управления надзора и контроля в сфере образования Тюменской области.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804726589"/>
                  </a:ext>
                </a:extLst>
              </a:tr>
              <a:tr h="152960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сканирования экзаменационных материалов после проведения ЕГЭ до 24.00 дня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Организация: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обратной адресной доставки экзаменационных материалов до РЦОИ специалистами ФГУП «ГЦСС»,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оптимальной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работы сотрудников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РЦОИ.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66616319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замечаний организаторам экзамена, которые не являлись нарушением требований Порядка, но могли негативно повлиять на ход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Продолжить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работу регионального ситуационного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центра,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расширить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число участников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онлайн-наблюдения,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увеличить количество выездов в ППЭ специалистов управления надзора и контроля.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1566228"/>
                  </a:ext>
                </a:extLst>
              </a:tr>
              <a:tr h="4716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выполнении требований Порядка проведения ГИА-9.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Создание единых ППЭ (100% видеонаблюдения, 87% онлайн трансляции для участников ГИА-9).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607934062"/>
                  </a:ext>
                </a:extLst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4162191" y="1640028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162191" y="2628319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162191" y="3450356"/>
            <a:ext cx="0" cy="396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62191" y="4059958"/>
            <a:ext cx="0" cy="1080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62191" y="5408462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952718" y="2502112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952718" y="3393996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52718" y="3957415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52718" y="5241270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952718" y="6189554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5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9 классов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92482" y="745816"/>
            <a:ext cx="85472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</a:rPr>
              <a:t>ГИА-9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4001" y="1579533"/>
            <a:ext cx="1935018" cy="4348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4709" y="1579533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4001" y="2148101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4709" y="2148101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0730" y="2543417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0730" y="3123929"/>
            <a:ext cx="1788289" cy="34948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образования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 получением среднего общего образования или без получения);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- по программам профессионального обучения и социальной адаптации</a:t>
            </a:r>
            <a:endParaRPr lang="ru-RU" sz="11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221510" y="1339273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" idx="2"/>
          </p:cNvCxnSpPr>
          <p:nvPr/>
        </p:nvCxnSpPr>
        <p:spPr>
          <a:xfrm flipH="1">
            <a:off x="2919842" y="1115148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1222661" y="1336936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737524" y="1338163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221509" y="2025809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746950" y="202580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62082" y="2399364"/>
            <a:ext cx="3466" cy="2680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9" idx="1"/>
          </p:cNvCxnSpPr>
          <p:nvPr/>
        </p:nvCxnSpPr>
        <p:spPr>
          <a:xfrm flipH="1" flipV="1">
            <a:off x="250536" y="275886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250536" y="5079999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18971" y="2665038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ГИА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88415" y="2665038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518970" y="3101437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988415" y="3069451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Подготовка к пересдаче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следующем году</a:t>
            </a:r>
            <a:endParaRPr lang="ru-RU" sz="11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703023" y="3500338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03024" y="4028258"/>
            <a:ext cx="2050854" cy="24460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(</a:t>
            </a: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образования (с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получением среднего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общего образования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или без получения);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адаптации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520124" y="3348493"/>
            <a:ext cx="3466" cy="208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525121" y="3715781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2525121" y="54352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74707" y="2543417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755411" y="2424003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577771" y="254869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6093397" y="253945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579323" y="2944921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6098017" y="2932000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160493" y="3576606"/>
            <a:ext cx="2062828" cy="1154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Повторное обучение в 9 классе школы: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в массовом классе,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индивидуальной программе, 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УКП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160493" y="4807036"/>
            <a:ext cx="2062828" cy="4462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вне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школы 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(семейное, самообразование)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160493" y="5337647"/>
            <a:ext cx="2062828" cy="133113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</a:t>
            </a:r>
            <a:endParaRPr lang="ru-RU" sz="10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(в случае наличия мест):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адаптации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4983499" y="3500338"/>
            <a:ext cx="3466" cy="244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 flipV="1">
            <a:off x="5010299" y="410084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992764" y="501931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4983337" y="593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7373515" y="4449057"/>
            <a:ext cx="1770485" cy="1261884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Прохождение </a:t>
            </a: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2017 году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обязательным предметам, 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имеющим неудовлетворительный результат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9" name="Правая фигурная скобка 48"/>
          <p:cNvSpPr/>
          <p:nvPr/>
        </p:nvSpPr>
        <p:spPr>
          <a:xfrm>
            <a:off x="7259509" y="3626655"/>
            <a:ext cx="228012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9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7088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32947" y="2018159"/>
            <a:ext cx="1935018" cy="44627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53655" y="2018159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в 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32947" y="2586727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53655" y="2586727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9676" y="2982043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учреждении СПО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79676" y="3562555"/>
            <a:ext cx="1788289" cy="4691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ВУЗе</a:t>
            </a:r>
            <a:endParaRPr lang="ru-RU" sz="11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00456" y="1777899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898788" y="1553774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201607" y="1775562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716470" y="1776789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200455" y="2464435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725896" y="246443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241028" y="2837990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1"/>
          </p:cNvCxnSpPr>
          <p:nvPr/>
        </p:nvCxnSpPr>
        <p:spPr>
          <a:xfrm flipH="1" flipV="1">
            <a:off x="1229482" y="319748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229482" y="37866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497917" y="3103664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</a:t>
            </a:r>
            <a:endParaRPr lang="ru-RU" sz="1100" i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967361" y="3103664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97916" y="3540063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967361" y="3508077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справки за курс средней школы</a:t>
            </a:r>
            <a:endParaRPr lang="ru-RU" sz="11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81969" y="3938964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учреждении СПО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(при наличии мест)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681970" y="4564858"/>
            <a:ext cx="2050854" cy="6597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ВУЗе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3499070" y="3797877"/>
            <a:ext cx="3466" cy="97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3504067" y="415440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3504067" y="4776585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553653" y="2982043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734357" y="286262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556717" y="2987321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072343" y="297808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4558269" y="3383547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076963" y="3370626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6139439" y="4015232"/>
            <a:ext cx="2062828" cy="431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 </a:t>
            </a: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 аттестатом 9 класса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139439" y="4557173"/>
            <a:ext cx="2062828" cy="7851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Самостоятельная подготовка к пересдаче экзамена на следующий год в качестве экстерна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5962445" y="3938964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5989245" y="420598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5971710" y="488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авая фигурная скобка 41"/>
          <p:cNvSpPr/>
          <p:nvPr/>
        </p:nvSpPr>
        <p:spPr>
          <a:xfrm rot="5400000">
            <a:off x="5832785" y="4052457"/>
            <a:ext cx="259319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471428" y="1184442"/>
            <a:ext cx="97020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ГИА-11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30266" y="5796704"/>
            <a:ext cx="46531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пересдать любой предмет </a:t>
            </a: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следующий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 </a:t>
            </a:r>
            <a: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 целью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получения аттестата или повышения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баллов)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9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128" y="224050"/>
            <a:ext cx="583738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составе учеников 9 класса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дневной школы.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в составе контингента школы по индивидуальному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плану.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по очно-заочной (заочной) форме в вечерней школе или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УКП.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ОУ СПО и получение основного общего образования по очно-заочной (заочной) форме в школе на основе договора между учреждениями (школа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СПО).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Семейное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образование с учётом выполнения утверждённого ДОН ТО совместно с прокуратурой алгоритма организации данной формы обучения.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52" y="1110446"/>
            <a:ext cx="2980093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Форматы организации повторного обучения выпускников 9 классов, не получивших аттестат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73891" y="4169284"/>
            <a:ext cx="3057235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При любом формате организации обучения школа должна создать условия для ученика </a:t>
            </a:r>
            <a:endParaRPr lang="ru-RU" b="1" dirty="0" smtClean="0">
              <a:solidFill>
                <a:srgbClr val="666633"/>
              </a:solidFill>
              <a:ea typeface="Calibri" panose="020F0502020204030204" pitchFamily="34" charset="0"/>
            </a:endParaRPr>
          </a:p>
          <a:p>
            <a:pPr algn="r"/>
            <a:r>
              <a:rPr lang="ru-RU" b="1" i="1" dirty="0" smtClean="0">
                <a:solidFill>
                  <a:srgbClr val="666633"/>
                </a:solidFill>
                <a:ea typeface="Calibri" panose="020F0502020204030204" pitchFamily="34" charset="0"/>
              </a:rPr>
              <a:t>в </a:t>
            </a:r>
            <a:r>
              <a:rPr lang="ru-RU" b="1" i="1" dirty="0">
                <a:solidFill>
                  <a:srgbClr val="666633"/>
                </a:solidFill>
                <a:ea typeface="Calibri" panose="020F0502020204030204" pitchFamily="34" charset="0"/>
              </a:rPr>
              <a:t>части</a:t>
            </a:r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:</a:t>
            </a:r>
            <a:endParaRPr lang="ru-RU" sz="1400" i="1" dirty="0">
              <a:solidFill>
                <a:srgbClr val="666633"/>
              </a:solidFill>
              <a:ea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5782" y="3591724"/>
            <a:ext cx="57727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ликвидации пробелов и успешного прохождения промежуточной аттестации по предмету, за знание которого получен неудовлетворительный результат (включая участие в пробных экзаменах);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своевременного включения ученика в региональную базу данных для прохождения ГИА;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получения допуска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консультационного сопровождения при подготовке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информационно-разъяснительной работы по всем вопросам проведения ГИА.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63520" y="3515156"/>
            <a:ext cx="79616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4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Анализ результатов ЕГЭ 2016 года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соотношении с баллами и количеством бюджетных мест в ВУЗах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136505"/>
              </p:ext>
            </p:extLst>
          </p:nvPr>
        </p:nvGraphicFramePr>
        <p:xfrm>
          <a:off x="370031" y="1325288"/>
          <a:ext cx="8506114" cy="453824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47933">
                  <a:extLst>
                    <a:ext uri="{9D8B030D-6E8A-4147-A177-3AD203B41FA5}">
                      <a16:colId xmlns="" xmlns:a16="http://schemas.microsoft.com/office/drawing/2014/main" val="1588821590"/>
                    </a:ext>
                  </a:extLst>
                </a:gridCol>
                <a:gridCol w="1166751">
                  <a:extLst>
                    <a:ext uri="{9D8B030D-6E8A-4147-A177-3AD203B41FA5}">
                      <a16:colId xmlns="" xmlns:a16="http://schemas.microsoft.com/office/drawing/2014/main" val="396443876"/>
                    </a:ext>
                  </a:extLst>
                </a:gridCol>
                <a:gridCol w="1638480">
                  <a:extLst>
                    <a:ext uri="{9D8B030D-6E8A-4147-A177-3AD203B41FA5}">
                      <a16:colId xmlns="" xmlns:a16="http://schemas.microsoft.com/office/drawing/2014/main" val="3986510589"/>
                    </a:ext>
                  </a:extLst>
                </a:gridCol>
                <a:gridCol w="932893">
                  <a:extLst>
                    <a:ext uri="{9D8B030D-6E8A-4147-A177-3AD203B41FA5}">
                      <a16:colId xmlns="" xmlns:a16="http://schemas.microsoft.com/office/drawing/2014/main" val="2826400339"/>
                    </a:ext>
                  </a:extLst>
                </a:gridCol>
                <a:gridCol w="780438">
                  <a:extLst>
                    <a:ext uri="{9D8B030D-6E8A-4147-A177-3AD203B41FA5}">
                      <a16:colId xmlns="" xmlns:a16="http://schemas.microsoft.com/office/drawing/2014/main" val="2622862252"/>
                    </a:ext>
                  </a:extLst>
                </a:gridCol>
                <a:gridCol w="779887">
                  <a:extLst>
                    <a:ext uri="{9D8B030D-6E8A-4147-A177-3AD203B41FA5}">
                      <a16:colId xmlns="" xmlns:a16="http://schemas.microsoft.com/office/drawing/2014/main" val="2596423057"/>
                    </a:ext>
                  </a:extLst>
                </a:gridCol>
                <a:gridCol w="627433">
                  <a:extLst>
                    <a:ext uri="{9D8B030D-6E8A-4147-A177-3AD203B41FA5}">
                      <a16:colId xmlns="" xmlns:a16="http://schemas.microsoft.com/office/drawing/2014/main" val="166921256"/>
                    </a:ext>
                  </a:extLst>
                </a:gridCol>
                <a:gridCol w="627433">
                  <a:extLst>
                    <a:ext uri="{9D8B030D-6E8A-4147-A177-3AD203B41FA5}">
                      <a16:colId xmlns="" xmlns:a16="http://schemas.microsoft.com/office/drawing/2014/main" val="357045678"/>
                    </a:ext>
                  </a:extLst>
                </a:gridCol>
                <a:gridCol w="604866">
                  <a:extLst>
                    <a:ext uri="{9D8B030D-6E8A-4147-A177-3AD203B41FA5}">
                      <a16:colId xmlns="" xmlns:a16="http://schemas.microsoft.com/office/drawing/2014/main" val="2937842800"/>
                    </a:ext>
                  </a:extLst>
                </a:gridCol>
              </a:tblGrid>
              <a:tr h="216771"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Результаты ЕГЭ в Тюменской области в 2016 году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Возможность поступления в ВУЗ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29258600"/>
                  </a:ext>
                </a:extLst>
              </a:tr>
              <a:tr h="21677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 вуза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ВУЗа по всем направлениям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67711003"/>
                  </a:ext>
                </a:extLst>
              </a:tr>
              <a:tr h="13462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факт)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2017 (план)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2018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2019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2020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5772548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Профили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(по трём предметам)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2483190"/>
                  </a:ext>
                </a:extLst>
              </a:tr>
              <a:tr h="589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балл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Кол-во </a:t>
                      </a:r>
                      <a:r>
                        <a:rPr lang="ru-RU" sz="12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бюдж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мест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223221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Физико-математический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72,23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72,8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831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11608810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Химико-биологический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56,1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индустриальный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64,1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1565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68,0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70,0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7329508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медицинский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74,2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460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74,9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82740991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Социально-гуманитарный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Государственный аграрный университет Северного Зауралья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437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57,0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60,0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70096546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институт культуры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91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67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138325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79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606</TotalTime>
  <Words>2354</Words>
  <Application>Microsoft Office PowerPoint</Application>
  <PresentationFormat>Экран (4:3)</PresentationFormat>
  <Paragraphs>670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User</cp:lastModifiedBy>
  <cp:revision>109</cp:revision>
  <cp:lastPrinted>2016-10-13T13:41:15Z</cp:lastPrinted>
  <dcterms:created xsi:type="dcterms:W3CDTF">2016-09-27T11:28:17Z</dcterms:created>
  <dcterms:modified xsi:type="dcterms:W3CDTF">2016-10-14T10:53:27Z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