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notesMasterIdLst>
    <p:notesMasterId r:id="rId17"/>
  </p:notesMasterIdLst>
  <p:sldIdLst>
    <p:sldId id="281" r:id="rId2"/>
    <p:sldId id="284" r:id="rId3"/>
    <p:sldId id="264" r:id="rId4"/>
    <p:sldId id="260" r:id="rId5"/>
    <p:sldId id="266" r:id="rId6"/>
    <p:sldId id="267" r:id="rId7"/>
    <p:sldId id="268" r:id="rId8"/>
    <p:sldId id="269" r:id="rId9"/>
    <p:sldId id="271" r:id="rId10"/>
    <p:sldId id="270" r:id="rId11"/>
    <p:sldId id="276" r:id="rId12"/>
    <p:sldId id="285" r:id="rId13"/>
    <p:sldId id="277" r:id="rId14"/>
    <p:sldId id="278" r:id="rId15"/>
    <p:sldId id="27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B71C8D-6C94-44E2-A974-99E20EF67D45}" type="datetimeFigureOut">
              <a:rPr lang="ru-RU" smtClean="0"/>
              <a:t>04.02.2016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4093DF-07FF-468B-A03C-04EBCFF3A2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440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C5284-5B0F-4591-8051-8557435272EF}" type="datetimeFigureOut">
              <a:rPr lang="ru-RU" smtClean="0"/>
              <a:t>04.02.2016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2D0E4-8DE8-4A32-98D9-FA72C378515A}" type="slidenum">
              <a:rPr lang="ru-RU" smtClean="0"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C5284-5B0F-4591-8051-8557435272EF}" type="datetimeFigureOut">
              <a:rPr lang="ru-RU" smtClean="0"/>
              <a:t>04.02.2016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2D0E4-8DE8-4A32-98D9-FA72C37851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C5284-5B0F-4591-8051-8557435272EF}" type="datetimeFigureOut">
              <a:rPr lang="ru-RU" smtClean="0"/>
              <a:t>04.02.2016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2D0E4-8DE8-4A32-98D9-FA72C37851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31" y="274992"/>
            <a:ext cx="8229739" cy="114274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131" y="1599539"/>
            <a:ext cx="8229739" cy="218924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131" y="3935444"/>
            <a:ext cx="8229739" cy="219077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7B7858-6E36-4DF1-9A5A-4CB892119FC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1349601"/>
      </p:ext>
    </p:extLst>
  </p:cSld>
  <p:clrMapOvr>
    <a:masterClrMapping/>
  </p:clrMapOvr>
  <p:transition advTm="4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C5284-5B0F-4591-8051-8557435272EF}" type="datetimeFigureOut">
              <a:rPr lang="ru-RU" smtClean="0"/>
              <a:t>04.02.2016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2D0E4-8DE8-4A32-98D9-FA72C37851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C5284-5B0F-4591-8051-8557435272EF}" type="datetimeFigureOut">
              <a:rPr lang="ru-RU" smtClean="0"/>
              <a:t>04.02.2016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2D0E4-8DE8-4A32-98D9-FA72C378515A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C5284-5B0F-4591-8051-8557435272EF}" type="datetimeFigureOut">
              <a:rPr lang="ru-RU" smtClean="0"/>
              <a:t>04.02.2016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2D0E4-8DE8-4A32-98D9-FA72C37851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C5284-5B0F-4591-8051-8557435272EF}" type="datetimeFigureOut">
              <a:rPr lang="ru-RU" smtClean="0"/>
              <a:t>04.02.2016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2D0E4-8DE8-4A32-98D9-FA72C37851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C5284-5B0F-4591-8051-8557435272EF}" type="datetimeFigureOut">
              <a:rPr lang="ru-RU" smtClean="0"/>
              <a:t>04.02.2016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2D0E4-8DE8-4A32-98D9-FA72C37851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C5284-5B0F-4591-8051-8557435272EF}" type="datetimeFigureOut">
              <a:rPr lang="ru-RU" smtClean="0"/>
              <a:t>04.02.2016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2D0E4-8DE8-4A32-98D9-FA72C37851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C5284-5B0F-4591-8051-8557435272EF}" type="datetimeFigureOut">
              <a:rPr lang="ru-RU" smtClean="0"/>
              <a:t>04.02.2016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2D0E4-8DE8-4A32-98D9-FA72C378515A}" type="slidenum">
              <a:rPr lang="ru-RU" smtClean="0"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C5284-5B0F-4591-8051-8557435272EF}" type="datetimeFigureOut">
              <a:rPr lang="ru-RU" smtClean="0"/>
              <a:t>04.02.2016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2D0E4-8DE8-4A32-98D9-FA72C378515A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7A0C5284-5B0F-4591-8051-8557435272EF}" type="datetimeFigureOut">
              <a:rPr lang="ru-RU" smtClean="0"/>
              <a:t>04.02.2016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BA2D0E4-8DE8-4A32-98D9-FA72C378515A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539552" y="332656"/>
            <a:ext cx="8604448" cy="172819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5500" b="0" dirty="0" smtClean="0">
                <a:solidFill>
                  <a:srgbClr val="FFFF00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А.А. </a:t>
            </a:r>
            <a:r>
              <a:rPr lang="ru-RU" altLang="ru-RU" sz="5500" b="0" dirty="0" err="1" smtClean="0">
                <a:solidFill>
                  <a:srgbClr val="FFFF00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Алябьев</a:t>
            </a:r>
            <a:r>
              <a:rPr lang="ru-RU" altLang="ru-RU" sz="5500" b="0" dirty="0" smtClean="0">
                <a:solidFill>
                  <a:srgbClr val="FFFF00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 </a:t>
            </a:r>
            <a:r>
              <a:rPr lang="ru-RU" altLang="ru-RU" sz="5500" dirty="0" smtClean="0">
                <a:solidFill>
                  <a:srgbClr val="FFFF00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/>
            </a:r>
            <a:br>
              <a:rPr lang="ru-RU" altLang="ru-RU" sz="5500" dirty="0" smtClean="0">
                <a:solidFill>
                  <a:srgbClr val="FFFF00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</a:br>
            <a:r>
              <a:rPr lang="ru-RU" altLang="ru-RU" dirty="0" smtClean="0">
                <a:solidFill>
                  <a:srgbClr val="FFFF00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в</a:t>
            </a:r>
            <a:r>
              <a:rPr lang="ru-RU" altLang="ru-RU" sz="5500" dirty="0" smtClean="0">
                <a:solidFill>
                  <a:srgbClr val="FFFF00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 </a:t>
            </a:r>
            <a:r>
              <a:rPr lang="ru-RU" altLang="ru-RU" dirty="0" smtClean="0">
                <a:solidFill>
                  <a:srgbClr val="FFFF00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Тобольске</a:t>
            </a:r>
            <a:endParaRPr lang="ru-RU" altLang="ru-RU" sz="3200" b="1" dirty="0">
              <a:solidFill>
                <a:srgbClr val="FFFF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060848"/>
            <a:ext cx="4527495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457131" y="5445224"/>
            <a:ext cx="8229739" cy="1080120"/>
          </a:xfrm>
        </p:spPr>
        <p:txBody>
          <a:bodyPr/>
          <a:lstStyle/>
          <a:p>
            <a:pPr marL="0" indent="0">
              <a:buNone/>
            </a:pPr>
            <a:r>
              <a:rPr lang="ru-RU" dirty="0" err="1" smtClean="0">
                <a:solidFill>
                  <a:srgbClr val="FFFF00"/>
                </a:solidFill>
              </a:rPr>
              <a:t>Щеберева</a:t>
            </a:r>
            <a:r>
              <a:rPr lang="ru-RU" dirty="0" smtClean="0">
                <a:solidFill>
                  <a:srgbClr val="FFFF00"/>
                </a:solidFill>
              </a:rPr>
              <a:t> Ирина Александровна,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>учитель МАОУ «</a:t>
            </a:r>
            <a:r>
              <a:rPr lang="ru-RU" dirty="0" err="1" smtClean="0">
                <a:solidFill>
                  <a:srgbClr val="FFFF00"/>
                </a:solidFill>
              </a:rPr>
              <a:t>Бизинская</a:t>
            </a:r>
            <a:r>
              <a:rPr lang="ru-RU" dirty="0" smtClean="0">
                <a:solidFill>
                  <a:srgbClr val="FFFF00"/>
                </a:solidFill>
              </a:rPr>
              <a:t> СОШ»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886149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79512" y="260649"/>
            <a:ext cx="8784975" cy="2448271"/>
          </a:xfrm>
        </p:spPr>
        <p:txBody>
          <a:bodyPr>
            <a:normAutofit/>
          </a:bodyPr>
          <a:lstStyle/>
          <a:p>
            <a:pPr marL="0" lvl="0" indent="0">
              <a:buClr>
                <a:srgbClr val="759AA5">
                  <a:lumMod val="60000"/>
                  <a:lumOff val="40000"/>
                </a:srgbClr>
              </a:buClr>
              <a:buNone/>
            </a:pP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smtClean="0">
                <a:solidFill>
                  <a:srgbClr val="FFFF00"/>
                </a:solidFill>
              </a:rPr>
              <a:t>  Здесь </a:t>
            </a:r>
            <a:r>
              <a:rPr lang="ru-RU" dirty="0">
                <a:solidFill>
                  <a:srgbClr val="FFFF00"/>
                </a:solidFill>
              </a:rPr>
              <a:t>он написал несколько маршей, симфоний, романсов. Наиболее </a:t>
            </a:r>
            <a:r>
              <a:rPr lang="ru-RU" dirty="0" smtClean="0">
                <a:solidFill>
                  <a:srgbClr val="FFFF00"/>
                </a:solidFill>
              </a:rPr>
              <a:t>известны «Тихий марш», «Печальный марш», «Прощание </a:t>
            </a:r>
            <a:r>
              <a:rPr lang="ru-RU" dirty="0">
                <a:solidFill>
                  <a:srgbClr val="FFFF00"/>
                </a:solidFill>
              </a:rPr>
              <a:t>соловья с </a:t>
            </a:r>
            <a:r>
              <a:rPr lang="ru-RU" dirty="0" smtClean="0">
                <a:solidFill>
                  <a:srgbClr val="FFFF00"/>
                </a:solidFill>
              </a:rPr>
              <a:t>севером», </a:t>
            </a:r>
            <a:r>
              <a:rPr lang="ru-RU" dirty="0">
                <a:solidFill>
                  <a:srgbClr val="FFFF00"/>
                </a:solidFill>
              </a:rPr>
              <a:t>романсы </a:t>
            </a:r>
            <a:r>
              <a:rPr lang="ru-RU" dirty="0" smtClean="0">
                <a:solidFill>
                  <a:srgbClr val="FFFF00"/>
                </a:solidFill>
              </a:rPr>
              <a:t>«Сижу </a:t>
            </a:r>
            <a:r>
              <a:rPr lang="ru-RU" dirty="0">
                <a:solidFill>
                  <a:srgbClr val="FFFF00"/>
                </a:solidFill>
              </a:rPr>
              <a:t>на берегу </a:t>
            </a:r>
            <a:r>
              <a:rPr lang="ru-RU" dirty="0" smtClean="0">
                <a:solidFill>
                  <a:srgbClr val="FFFF00"/>
                </a:solidFill>
              </a:rPr>
              <a:t>потока», «Иртыш», «Узник», «Вечерний звон». 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7171" name="Picture 3" descr="F:\АЛЯБЬЕВ\irtych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257148"/>
            <a:ext cx="299291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60" y="3488757"/>
            <a:ext cx="5249863" cy="301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2361075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79513" y="260649"/>
            <a:ext cx="8776840" cy="2016223"/>
          </a:xfrm>
        </p:spPr>
        <p:txBody>
          <a:bodyPr/>
          <a:lstStyle/>
          <a:p>
            <a:pPr marL="0" lvl="0" indent="0">
              <a:buClr>
                <a:srgbClr val="759AA5">
                  <a:lumMod val="60000"/>
                  <a:lumOff val="40000"/>
                </a:srgbClr>
              </a:buClr>
              <a:buNone/>
            </a:pPr>
            <a:r>
              <a:rPr lang="ru-RU" sz="2200" dirty="0" smtClean="0">
                <a:solidFill>
                  <a:srgbClr val="DFE6D0"/>
                </a:solidFill>
              </a:rPr>
              <a:t> 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smtClean="0">
                <a:solidFill>
                  <a:srgbClr val="FFFF00"/>
                </a:solidFill>
              </a:rPr>
              <a:t>  В </a:t>
            </a:r>
            <a:r>
              <a:rPr lang="ru-RU" dirty="0">
                <a:solidFill>
                  <a:srgbClr val="FFFF00"/>
                </a:solidFill>
              </a:rPr>
              <a:t>основу ряда его музыкальных </a:t>
            </a:r>
            <a:r>
              <a:rPr lang="ru-RU" dirty="0" smtClean="0">
                <a:solidFill>
                  <a:srgbClr val="FFFF00"/>
                </a:solidFill>
              </a:rPr>
              <a:t>произведений </a:t>
            </a:r>
            <a:r>
              <a:rPr lang="ru-RU" dirty="0">
                <a:solidFill>
                  <a:srgbClr val="FFFF00"/>
                </a:solidFill>
              </a:rPr>
              <a:t>легли изученные им в Тобольске народные мелодии </a:t>
            </a:r>
            <a:r>
              <a:rPr lang="ru-RU" dirty="0" smtClean="0">
                <a:solidFill>
                  <a:srgbClr val="FFFF00"/>
                </a:solidFill>
              </a:rPr>
              <a:t>сибирских песен. </a:t>
            </a:r>
            <a:r>
              <a:rPr lang="ru-RU" dirty="0">
                <a:solidFill>
                  <a:srgbClr val="FFFF00"/>
                </a:solidFill>
              </a:rPr>
              <a:t>За широкую музыкальную деятельность </a:t>
            </a:r>
            <a:r>
              <a:rPr lang="ru-RU" dirty="0" err="1">
                <a:solidFill>
                  <a:srgbClr val="FFFF00"/>
                </a:solidFill>
              </a:rPr>
              <a:t>Алябьева</a:t>
            </a:r>
            <a:r>
              <a:rPr lang="ru-RU" dirty="0">
                <a:solidFill>
                  <a:srgbClr val="FFFF00"/>
                </a:solidFill>
              </a:rPr>
              <a:t> называли «Тобольским Россини».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75" y="2204864"/>
            <a:ext cx="3813116" cy="417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9492814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131" y="260649"/>
            <a:ext cx="5077020" cy="3528134"/>
          </a:xfrm>
        </p:spPr>
        <p:txBody>
          <a:bodyPr/>
          <a:lstStyle/>
          <a:p>
            <a:pPr marL="97922" lvl="0" indent="0">
              <a:buClr>
                <a:srgbClr val="00FFFF"/>
              </a:buClr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  <a:defRPr/>
            </a:pP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smtClean="0">
                <a:solidFill>
                  <a:srgbClr val="FFFF00"/>
                </a:solidFill>
              </a:rPr>
              <a:t>  Романс «Соловей» (1826 г.) на слова </a:t>
            </a:r>
            <a:r>
              <a:rPr lang="ru-RU" dirty="0" err="1" smtClean="0">
                <a:solidFill>
                  <a:srgbClr val="FFFF00"/>
                </a:solidFill>
              </a:rPr>
              <a:t>Дельвига</a:t>
            </a:r>
            <a:r>
              <a:rPr lang="ru-RU" dirty="0" smtClean="0">
                <a:solidFill>
                  <a:srgbClr val="FFFF00"/>
                </a:solidFill>
              </a:rPr>
              <a:t> – возможно самое известное произведение </a:t>
            </a:r>
            <a:r>
              <a:rPr lang="ru-RU" dirty="0" err="1" smtClean="0">
                <a:solidFill>
                  <a:srgbClr val="FFFF00"/>
                </a:solidFill>
              </a:rPr>
              <a:t>Алябьева</a:t>
            </a:r>
            <a:r>
              <a:rPr lang="ru-RU" dirty="0" smtClean="0">
                <a:solidFill>
                  <a:srgbClr val="FFFF00"/>
                </a:solidFill>
              </a:rPr>
              <a:t>.</a:t>
            </a:r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843808" y="5220998"/>
            <a:ext cx="5843062" cy="1304345"/>
          </a:xfrm>
        </p:spPr>
        <p:txBody>
          <a:bodyPr/>
          <a:lstStyle/>
          <a:p>
            <a:pPr marL="97922" lvl="0" indent="0">
              <a:buClr>
                <a:srgbClr val="00FFFF"/>
              </a:buClr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  <a:defRPr/>
            </a:pPr>
            <a:r>
              <a:rPr lang="ru-RU" dirty="0" smtClean="0">
                <a:solidFill>
                  <a:srgbClr val="FFFF00"/>
                </a:solidFill>
              </a:rPr>
              <a:t>   «</a:t>
            </a:r>
            <a:r>
              <a:rPr lang="ru-RU" dirty="0">
                <a:solidFill>
                  <a:srgbClr val="FFFF00"/>
                </a:solidFill>
              </a:rPr>
              <a:t>Два ворона» – еще одно из лучших его произведений,  написанное на стихи </a:t>
            </a:r>
            <a:r>
              <a:rPr lang="ru-RU" dirty="0" err="1">
                <a:solidFill>
                  <a:srgbClr val="FFFF00"/>
                </a:solidFill>
              </a:rPr>
              <a:t>А.С.Пушкина</a:t>
            </a:r>
            <a:r>
              <a:rPr lang="ru-RU" dirty="0">
                <a:solidFill>
                  <a:srgbClr val="FFFF00"/>
                </a:solidFill>
              </a:rPr>
              <a:t>.</a:t>
            </a:r>
            <a:endParaRPr lang="de-DE" dirty="0">
              <a:solidFill>
                <a:srgbClr val="FFFF00"/>
              </a:solidFill>
            </a:endParaRP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998" y="404664"/>
            <a:ext cx="307989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195" y="2535361"/>
            <a:ext cx="2859087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5024"/>
            <a:ext cx="2030445" cy="2884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7981049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9"/>
            <a:ext cx="8712968" cy="18722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>   В </a:t>
            </a:r>
            <a:r>
              <a:rPr lang="ru-RU" dirty="0">
                <a:solidFill>
                  <a:srgbClr val="FFFF00"/>
                </a:solidFill>
              </a:rPr>
              <a:t>1832 году добившись перевода на Кавказ, </a:t>
            </a:r>
            <a:r>
              <a:rPr lang="ru-RU" dirty="0" err="1">
                <a:solidFill>
                  <a:srgbClr val="FFFF00"/>
                </a:solidFill>
              </a:rPr>
              <a:t>Алябьев</a:t>
            </a:r>
            <a:r>
              <a:rPr lang="ru-RU" dirty="0">
                <a:solidFill>
                  <a:srgbClr val="FFFF00"/>
                </a:solidFill>
              </a:rPr>
              <a:t> навсегда покинул Тобольск</a:t>
            </a:r>
            <a:r>
              <a:rPr lang="ru-RU" dirty="0" smtClean="0">
                <a:solidFill>
                  <a:srgbClr val="FFFF00"/>
                </a:solidFill>
              </a:rPr>
              <a:t>.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51152"/>
            <a:ext cx="7354631" cy="495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373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9"/>
            <a:ext cx="8716224" cy="16561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  </a:t>
            </a:r>
            <a:r>
              <a:rPr lang="ru-RU" dirty="0" smtClean="0">
                <a:solidFill>
                  <a:srgbClr val="FFFF00"/>
                </a:solidFill>
              </a:rPr>
              <a:t>Великий композитор умер 6 марта 1851 года в Москве, так и не добившись восстановления в правах.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87084"/>
            <a:ext cx="3633837" cy="321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9"/>
            <a:ext cx="4760781" cy="3651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335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rgbClr val="FFFF00"/>
                </a:solidFill>
                <a:latin typeface="+mn-lt"/>
              </a:rPr>
              <a:t>   До сих пор в Тобольске многие места связаны с именем великого русского композитора. Его имя носят детская </a:t>
            </a:r>
            <a:r>
              <a:rPr lang="ru-RU" sz="2700" dirty="0">
                <a:solidFill>
                  <a:srgbClr val="FFFF00"/>
                </a:solidFill>
                <a:latin typeface="+mn-lt"/>
              </a:rPr>
              <a:t>школа </a:t>
            </a:r>
            <a:r>
              <a:rPr lang="ru-RU" sz="2700" dirty="0" smtClean="0">
                <a:solidFill>
                  <a:srgbClr val="FFFF00"/>
                </a:solidFill>
                <a:latin typeface="+mn-lt"/>
              </a:rPr>
              <a:t>искусств, колледж искусств и культуры, одна из улиц города.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2050" name="Picture 2" descr="F:\АЛЯБЮЬЕВ\thumbskolaisk956x640x1x16777215_DSC_31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15" y="1628800"/>
            <a:ext cx="3819737" cy="2557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АЛЯБЬЕВ\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20345"/>
            <a:ext cx="4013742" cy="294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861048"/>
            <a:ext cx="4129506" cy="2756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211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0" y="4509120"/>
            <a:ext cx="9036496" cy="2160240"/>
          </a:xfrm>
        </p:spPr>
        <p:txBody>
          <a:bodyPr>
            <a:normAutofit fontScale="85000" lnSpcReduction="10000"/>
          </a:bodyPr>
          <a:lstStyle/>
          <a:p>
            <a:pPr lvl="0" indent="0">
              <a:lnSpc>
                <a:spcPct val="115000"/>
              </a:lnSpc>
              <a:buClr>
                <a:srgbClr val="759AA5">
                  <a:lumMod val="60000"/>
                  <a:lumOff val="40000"/>
                </a:srgbClr>
              </a:buClr>
              <a:buNone/>
            </a:pPr>
            <a:r>
              <a:rPr lang="ru-RU" sz="2800" dirty="0" smtClean="0">
                <a:solidFill>
                  <a:srgbClr val="FFFF00"/>
                </a:solidFill>
                <a:ea typeface="Calibri"/>
                <a:cs typeface="Times New Roman"/>
              </a:rPr>
              <a:t>   Знакомясь </a:t>
            </a:r>
            <a:r>
              <a:rPr lang="ru-RU" sz="2800" dirty="0">
                <a:solidFill>
                  <a:srgbClr val="FFFF00"/>
                </a:solidFill>
                <a:ea typeface="Calibri"/>
                <a:cs typeface="Times New Roman"/>
              </a:rPr>
              <a:t>с жизнью композитора </a:t>
            </a:r>
            <a:r>
              <a:rPr lang="ru-RU" sz="2800" dirty="0" smtClean="0">
                <a:solidFill>
                  <a:srgbClr val="FFFF00"/>
                </a:solidFill>
                <a:ea typeface="Calibri"/>
                <a:cs typeface="Times New Roman"/>
              </a:rPr>
              <a:t>Александра  </a:t>
            </a:r>
            <a:r>
              <a:rPr lang="ru-RU" sz="2800" dirty="0">
                <a:solidFill>
                  <a:srgbClr val="FFFF00"/>
                </a:solidFill>
                <a:ea typeface="Calibri"/>
                <a:cs typeface="Times New Roman"/>
              </a:rPr>
              <a:t>Александровича </a:t>
            </a:r>
            <a:r>
              <a:rPr lang="ru-RU" sz="2800" dirty="0" err="1">
                <a:solidFill>
                  <a:srgbClr val="FFFF00"/>
                </a:solidFill>
                <a:ea typeface="Calibri"/>
                <a:cs typeface="Times New Roman"/>
              </a:rPr>
              <a:t>Алябьева</a:t>
            </a:r>
            <a:r>
              <a:rPr lang="ru-RU" sz="2800" dirty="0">
                <a:solidFill>
                  <a:srgbClr val="FFFF00"/>
                </a:solidFill>
                <a:ea typeface="Calibri"/>
                <a:cs typeface="Times New Roman"/>
              </a:rPr>
              <a:t>, узнаешь много интересного. Тобольск – это место не только рождения, но и ссылки «опального соловья», именно  тобольский период был самым плодотворным в его творчестве: здесь создано более половины его произведений.</a:t>
            </a:r>
          </a:p>
          <a:p>
            <a:pPr lvl="0">
              <a:buClr>
                <a:srgbClr val="759AA5">
                  <a:lumMod val="60000"/>
                  <a:lumOff val="40000"/>
                </a:srgbClr>
              </a:buClr>
            </a:pPr>
            <a:endParaRPr lang="ru-RU" dirty="0">
              <a:solidFill>
                <a:srgbClr val="FFFF00"/>
              </a:solidFill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131" y="6093296"/>
            <a:ext cx="8229739" cy="576064"/>
          </a:xfrm>
        </p:spPr>
        <p:txBody>
          <a:bodyPr/>
          <a:lstStyle/>
          <a:p>
            <a:pPr marL="0" lvl="0" indent="0">
              <a:buClr>
                <a:srgbClr val="759AA5">
                  <a:lumMod val="60000"/>
                  <a:lumOff val="40000"/>
                </a:srgbClr>
              </a:buClr>
              <a:buNone/>
            </a:pPr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32656"/>
            <a:ext cx="3377934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283976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79512" y="188640"/>
            <a:ext cx="8856984" cy="1800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>   А.А</a:t>
            </a:r>
            <a:r>
              <a:rPr lang="ru-RU" dirty="0">
                <a:solidFill>
                  <a:srgbClr val="FFFF00"/>
                </a:solidFill>
              </a:rPr>
              <a:t>. </a:t>
            </a:r>
            <a:r>
              <a:rPr lang="ru-RU" dirty="0" err="1" smtClean="0">
                <a:solidFill>
                  <a:srgbClr val="FFFF00"/>
                </a:solidFill>
              </a:rPr>
              <a:t>Алябьев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altLang="ru-RU" b="1" spc="50" dirty="0" smtClean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</a:rPr>
              <a:t>(</a:t>
            </a:r>
            <a:r>
              <a:rPr lang="ru-RU" altLang="ru-RU" b="1" spc="50" dirty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</a:rPr>
              <a:t>1787 – 1851)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>
                <a:solidFill>
                  <a:srgbClr val="FFFF00"/>
                </a:solidFill>
              </a:rPr>
              <a:t>родился 15 августа 1787 года в Тобольске в семье </a:t>
            </a:r>
            <a:r>
              <a:rPr lang="ru-RU" dirty="0" smtClean="0">
                <a:solidFill>
                  <a:srgbClr val="FFFF00"/>
                </a:solidFill>
              </a:rPr>
              <a:t>наместника </a:t>
            </a:r>
            <a:r>
              <a:rPr lang="ru-RU" dirty="0">
                <a:solidFill>
                  <a:srgbClr val="FFFF00"/>
                </a:solidFill>
              </a:rPr>
              <a:t>Западной Сибири Александра Васильевича </a:t>
            </a:r>
            <a:r>
              <a:rPr lang="ru-RU" dirty="0" err="1">
                <a:solidFill>
                  <a:srgbClr val="FFFF00"/>
                </a:solidFill>
              </a:rPr>
              <a:t>Алябьева</a:t>
            </a:r>
            <a:r>
              <a:rPr lang="ru-RU" dirty="0">
                <a:solidFill>
                  <a:srgbClr val="FFFF00"/>
                </a:solidFill>
              </a:rPr>
              <a:t>.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88024" y="5661248"/>
            <a:ext cx="4248472" cy="1008112"/>
          </a:xfrm>
        </p:spPr>
        <p:txBody>
          <a:bodyPr>
            <a:normAutofit/>
          </a:bodyPr>
          <a:lstStyle/>
          <a:p>
            <a:pPr marL="0" lvl="0" indent="0">
              <a:buClr>
                <a:srgbClr val="759AA5">
                  <a:lumMod val="60000"/>
                  <a:lumOff val="40000"/>
                </a:srgbClr>
              </a:buClr>
              <a:buNone/>
            </a:pPr>
            <a:r>
              <a:rPr lang="ru-RU" dirty="0" smtClean="0">
                <a:solidFill>
                  <a:srgbClr val="FFFF00"/>
                </a:solidFill>
              </a:rPr>
              <a:t>    В этом доме прошли первые </a:t>
            </a:r>
            <a:r>
              <a:rPr lang="ru-RU" dirty="0">
                <a:solidFill>
                  <a:srgbClr val="FFFF00"/>
                </a:solidFill>
              </a:rPr>
              <a:t>годы жизни </a:t>
            </a:r>
            <a:r>
              <a:rPr lang="ru-RU" dirty="0" smtClean="0">
                <a:solidFill>
                  <a:srgbClr val="FFFF00"/>
                </a:solidFill>
              </a:rPr>
              <a:t>композитора.</a:t>
            </a:r>
            <a:endParaRPr lang="ru-RU" dirty="0">
              <a:solidFill>
                <a:srgbClr val="FFFF00"/>
              </a:solidFill>
            </a:endParaRPr>
          </a:p>
          <a:p>
            <a:endParaRPr lang="ru-RU" dirty="0"/>
          </a:p>
        </p:txBody>
      </p:sp>
      <p:pic>
        <p:nvPicPr>
          <p:cNvPr id="3075" name="Picture 3" descr="F:\АЛЯБЬЕВ\iдом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31814"/>
            <a:ext cx="4384171" cy="261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491132"/>
            <a:ext cx="5230813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7990889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79512" y="260649"/>
            <a:ext cx="8784975" cy="23042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smtClean="0">
                <a:solidFill>
                  <a:srgbClr val="FFFF00"/>
                </a:solidFill>
              </a:rPr>
              <a:t>   </a:t>
            </a:r>
            <a:r>
              <a:rPr lang="ru-RU" dirty="0">
                <a:solidFill>
                  <a:srgbClr val="FFFF00"/>
                </a:solidFill>
              </a:rPr>
              <a:t>Из Тобольска А.А. </a:t>
            </a:r>
            <a:r>
              <a:rPr lang="ru-RU" dirty="0" err="1">
                <a:solidFill>
                  <a:srgbClr val="FFFF00"/>
                </a:solidFill>
              </a:rPr>
              <a:t>Алябьев</a:t>
            </a:r>
            <a:r>
              <a:rPr lang="ru-RU" dirty="0">
                <a:solidFill>
                  <a:srgbClr val="FFFF00"/>
                </a:solidFill>
              </a:rPr>
              <a:t> уезжает мальчишкой-подростком по причине перевода главы семейства в столицу. По настоянию отца Александр поступает в горный институт, но скоро понимает, что это не его дело.</a:t>
            </a:r>
          </a:p>
          <a:p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131" y="6080496"/>
            <a:ext cx="8229739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149" y="2420888"/>
            <a:ext cx="5741318" cy="401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436633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79512" y="260649"/>
            <a:ext cx="8784975" cy="2088232"/>
          </a:xfrm>
        </p:spPr>
        <p:txBody>
          <a:bodyPr>
            <a:normAutofit lnSpcReduction="10000"/>
          </a:bodyPr>
          <a:lstStyle/>
          <a:p>
            <a:pPr lvl="0" indent="0">
              <a:lnSpc>
                <a:spcPct val="115000"/>
              </a:lnSpc>
              <a:buClr>
                <a:srgbClr val="759AA5">
                  <a:lumMod val="60000"/>
                  <a:lumOff val="40000"/>
                </a:srgbClr>
              </a:buClr>
              <a:buNone/>
            </a:pPr>
            <a:r>
              <a:rPr lang="ru-RU" dirty="0" smtClean="0">
                <a:solidFill>
                  <a:srgbClr val="FFFF00"/>
                </a:solidFill>
              </a:rPr>
              <a:t>   Тут </a:t>
            </a:r>
            <a:r>
              <a:rPr lang="ru-RU" dirty="0">
                <a:solidFill>
                  <a:srgbClr val="FFFF00"/>
                </a:solidFill>
              </a:rPr>
              <a:t>грянула Отечественная война 1812 года. </a:t>
            </a:r>
            <a:r>
              <a:rPr lang="ru-RU" dirty="0" err="1">
                <a:solidFill>
                  <a:srgbClr val="FFFF00"/>
                </a:solidFill>
              </a:rPr>
              <a:t>Алябьев</a:t>
            </a:r>
            <a:r>
              <a:rPr lang="ru-RU" dirty="0">
                <a:solidFill>
                  <a:srgbClr val="FFFF00"/>
                </a:solidFill>
              </a:rPr>
              <a:t> участвовал в </a:t>
            </a:r>
            <a:r>
              <a:rPr lang="ru-RU" dirty="0" smtClean="0">
                <a:solidFill>
                  <a:srgbClr val="FFFF00"/>
                </a:solidFill>
              </a:rPr>
              <a:t>боевых сражениях, </a:t>
            </a:r>
            <a:r>
              <a:rPr lang="ru-RU" dirty="0">
                <a:solidFill>
                  <a:srgbClr val="FFFF00"/>
                </a:solidFill>
              </a:rPr>
              <a:t>был </a:t>
            </a:r>
            <a:r>
              <a:rPr lang="ru-RU" dirty="0" smtClean="0">
                <a:solidFill>
                  <a:srgbClr val="FFFF00"/>
                </a:solidFill>
              </a:rPr>
              <a:t>ранен. </a:t>
            </a:r>
            <a:r>
              <a:rPr lang="ru-RU" dirty="0">
                <a:solidFill>
                  <a:srgbClr val="FFFF00"/>
                </a:solidFill>
                <a:ea typeface="Calibri"/>
                <a:cs typeface="Times New Roman"/>
              </a:rPr>
              <a:t>Награжден двумя орденами св. Анны 3-й степени, орденом св. Владимира 4-й степени и медалью « В память Отечественной войны 1812 года».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6165304"/>
            <a:ext cx="8229739" cy="246555"/>
          </a:xfrm>
        </p:spPr>
        <p:txBody>
          <a:bodyPr>
            <a:normAutofit fontScale="47500" lnSpcReduction="20000"/>
          </a:bodyPr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348880"/>
            <a:ext cx="6358085" cy="4307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319486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131" y="229273"/>
            <a:ext cx="8229739" cy="4571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95536" y="116633"/>
            <a:ext cx="8515451" cy="6573336"/>
          </a:xfrm>
        </p:spPr>
        <p:txBody>
          <a:bodyPr>
            <a:normAutofit/>
          </a:bodyPr>
          <a:lstStyle/>
          <a:p>
            <a:pPr marL="0" lvl="0" indent="0">
              <a:buClr>
                <a:srgbClr val="759AA5">
                  <a:lumMod val="60000"/>
                  <a:lumOff val="40000"/>
                </a:srgbClr>
              </a:buClr>
              <a:buNone/>
            </a:pPr>
            <a:r>
              <a:rPr lang="ru-RU" dirty="0" smtClean="0">
                <a:solidFill>
                  <a:srgbClr val="FFFF00"/>
                </a:solidFill>
                <a:ea typeface="Calibri"/>
                <a:cs typeface="Times New Roman"/>
              </a:rPr>
              <a:t>   В 1823 г. </a:t>
            </a:r>
            <a:r>
              <a:rPr lang="ru-RU" dirty="0" err="1" smtClean="0">
                <a:solidFill>
                  <a:srgbClr val="FFFF00"/>
                </a:solidFill>
                <a:ea typeface="Calibri"/>
                <a:cs typeface="Times New Roman"/>
              </a:rPr>
              <a:t>Алябьев</a:t>
            </a:r>
            <a:r>
              <a:rPr lang="ru-RU" dirty="0" smtClean="0">
                <a:solidFill>
                  <a:srgbClr val="FFFF00"/>
                </a:solidFill>
                <a:ea typeface="Calibri"/>
                <a:cs typeface="Times New Roman"/>
              </a:rPr>
              <a:t>, в чине подполковника, вышел в отставку с мундиром и полным пансионом.</a:t>
            </a:r>
            <a:r>
              <a:rPr lang="ru-RU" dirty="0" smtClean="0">
                <a:solidFill>
                  <a:srgbClr val="FFFF00"/>
                </a:solidFill>
              </a:rPr>
              <a:t> Среди его друзей – будущие декабристы А. Бестужев и Ф. Глинка, А.С. Грибоедов, поэт-партизан Денис Давыдов. </a:t>
            </a:r>
            <a:endParaRPr lang="ru-RU" dirty="0" smtClean="0"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7505" y="5383332"/>
            <a:ext cx="8928992" cy="1358036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dirty="0" smtClean="0">
                <a:solidFill>
                  <a:srgbClr val="FFFF00"/>
                </a:solidFill>
              </a:rPr>
              <a:t>Ф. Глинка             </a:t>
            </a:r>
            <a:r>
              <a:rPr lang="ru-RU" smtClean="0">
                <a:solidFill>
                  <a:srgbClr val="FFFF00"/>
                </a:solidFill>
              </a:rPr>
              <a:t>А. Грибоедов            </a:t>
            </a:r>
            <a:r>
              <a:rPr lang="ru-RU" dirty="0" smtClean="0">
                <a:solidFill>
                  <a:srgbClr val="FFFF00"/>
                </a:solidFill>
              </a:rPr>
              <a:t>Д. Давыдов          А. Бестужев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12029"/>
            <a:ext cx="2629284" cy="33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503" y="1913772"/>
            <a:ext cx="2492259" cy="2582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499" y="1527682"/>
            <a:ext cx="2071489" cy="296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2927916"/>
            <a:ext cx="2652713" cy="340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4573804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79512" y="260649"/>
            <a:ext cx="8784975" cy="2808311"/>
          </a:xfrm>
        </p:spPr>
        <p:txBody>
          <a:bodyPr>
            <a:normAutofit/>
          </a:bodyPr>
          <a:lstStyle/>
          <a:p>
            <a:pPr marL="0" lvl="0" indent="0">
              <a:buClr>
                <a:srgbClr val="759AA5">
                  <a:lumMod val="60000"/>
                  <a:lumOff val="40000"/>
                </a:srgbClr>
              </a:buClr>
              <a:buNone/>
            </a:pPr>
            <a:r>
              <a:rPr lang="ru-RU" dirty="0" smtClean="0">
                <a:solidFill>
                  <a:srgbClr val="FFFF00"/>
                </a:solidFill>
              </a:rPr>
              <a:t>   После </a:t>
            </a:r>
            <a:r>
              <a:rPr lang="ru-RU" dirty="0">
                <a:solidFill>
                  <a:srgbClr val="FFFF00"/>
                </a:solidFill>
              </a:rPr>
              <a:t>восстания 1825 года всех друзей и даже знакомых декабристов по любому поводу выселяли. Нашли повод и для </a:t>
            </a:r>
            <a:r>
              <a:rPr lang="ru-RU" dirty="0" err="1">
                <a:solidFill>
                  <a:srgbClr val="FFFF00"/>
                </a:solidFill>
              </a:rPr>
              <a:t>Алябьева</a:t>
            </a:r>
            <a:r>
              <a:rPr lang="ru-RU" dirty="0">
                <a:solidFill>
                  <a:srgbClr val="FFFF00"/>
                </a:solidFill>
              </a:rPr>
              <a:t>. Во время карточной игры разгорелась ссора между </a:t>
            </a:r>
            <a:r>
              <a:rPr lang="ru-RU" dirty="0" err="1">
                <a:solidFill>
                  <a:srgbClr val="FFFF00"/>
                </a:solidFill>
              </a:rPr>
              <a:t>Алябьевым</a:t>
            </a:r>
            <a:r>
              <a:rPr lang="ru-RU" dirty="0">
                <a:solidFill>
                  <a:srgbClr val="FFFF00"/>
                </a:solidFill>
              </a:rPr>
              <a:t> и помещиком </a:t>
            </a:r>
            <a:r>
              <a:rPr lang="ru-RU" dirty="0" err="1">
                <a:solidFill>
                  <a:srgbClr val="FFFF00"/>
                </a:solidFill>
              </a:rPr>
              <a:t>Врамовым</a:t>
            </a:r>
            <a:r>
              <a:rPr lang="ru-RU" dirty="0">
                <a:solidFill>
                  <a:srgbClr val="FFFF00"/>
                </a:solidFill>
              </a:rPr>
              <a:t>. На следующее утро </a:t>
            </a:r>
            <a:r>
              <a:rPr lang="ru-RU" dirty="0" err="1">
                <a:solidFill>
                  <a:srgbClr val="FFFF00"/>
                </a:solidFill>
              </a:rPr>
              <a:t>Врамов</a:t>
            </a:r>
            <a:r>
              <a:rPr lang="ru-RU" dirty="0">
                <a:solidFill>
                  <a:srgbClr val="FFFF00"/>
                </a:solidFill>
              </a:rPr>
              <a:t> был найден мертвым недалеко от дома, где проживал </a:t>
            </a:r>
            <a:r>
              <a:rPr lang="ru-RU" dirty="0" err="1">
                <a:solidFill>
                  <a:srgbClr val="FFFF00"/>
                </a:solidFill>
              </a:rPr>
              <a:t>Алябьев</a:t>
            </a:r>
            <a:r>
              <a:rPr lang="ru-RU" dirty="0">
                <a:solidFill>
                  <a:srgbClr val="FFFF00"/>
                </a:solidFill>
              </a:rPr>
              <a:t>. </a:t>
            </a:r>
            <a:r>
              <a:rPr lang="ru-RU" dirty="0" err="1">
                <a:solidFill>
                  <a:srgbClr val="FFFF00"/>
                </a:solidFill>
              </a:rPr>
              <a:t>Алябьева</a:t>
            </a:r>
            <a:r>
              <a:rPr lang="ru-RU" dirty="0">
                <a:solidFill>
                  <a:srgbClr val="FFFF00"/>
                </a:solidFill>
              </a:rPr>
              <a:t> обвинили в убийстве, которого он не совершал, и сослали в Сибирь с лишением прав и дворянского имени.</a:t>
            </a:r>
          </a:p>
          <a:p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962299"/>
            <a:ext cx="5630210" cy="3580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107107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95536" y="188640"/>
            <a:ext cx="8229739" cy="2952327"/>
          </a:xfrm>
        </p:spPr>
        <p:txBody>
          <a:bodyPr>
            <a:normAutofit/>
          </a:bodyPr>
          <a:lstStyle/>
          <a:p>
            <a:pPr marL="0" lvl="0" indent="0">
              <a:buClr>
                <a:srgbClr val="759AA5">
                  <a:lumMod val="60000"/>
                  <a:lumOff val="40000"/>
                </a:srgbClr>
              </a:buClr>
              <a:buNone/>
            </a:pPr>
            <a:r>
              <a:rPr lang="ru-RU" dirty="0" smtClean="0">
                <a:solidFill>
                  <a:srgbClr val="FFFF00"/>
                </a:solidFill>
              </a:rPr>
              <a:t>   Так </a:t>
            </a:r>
            <a:r>
              <a:rPr lang="ru-RU" dirty="0">
                <a:solidFill>
                  <a:srgbClr val="FFFF00"/>
                </a:solidFill>
              </a:rPr>
              <a:t>в 1828 году </a:t>
            </a:r>
            <a:r>
              <a:rPr lang="ru-RU" dirty="0" err="1">
                <a:solidFill>
                  <a:srgbClr val="FFFF00"/>
                </a:solidFill>
              </a:rPr>
              <a:t>А.А.Алябьев</a:t>
            </a:r>
            <a:r>
              <a:rPr lang="ru-RU" dirty="0">
                <a:solidFill>
                  <a:srgbClr val="FFFF00"/>
                </a:solidFill>
              </a:rPr>
              <a:t> вновь оказался в Тобольске. Пробыл он здесь четыре года. 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7811514" cy="497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2046039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23528" y="188640"/>
            <a:ext cx="8640960" cy="2952327"/>
          </a:xfrm>
        </p:spPr>
        <p:txBody>
          <a:bodyPr>
            <a:normAutofit/>
          </a:bodyPr>
          <a:lstStyle/>
          <a:p>
            <a:pPr marL="0" lvl="0" indent="0">
              <a:buClr>
                <a:srgbClr val="759AA5">
                  <a:lumMod val="60000"/>
                  <a:lumOff val="40000"/>
                </a:srgbClr>
              </a:buClr>
              <a:buNone/>
            </a:pPr>
            <a:r>
              <a:rPr lang="ru-RU" dirty="0" smtClean="0">
                <a:solidFill>
                  <a:srgbClr val="FFFF00"/>
                </a:solidFill>
              </a:rPr>
              <a:t>   В Тобольске </a:t>
            </a:r>
            <a:r>
              <a:rPr lang="ru-RU" dirty="0" err="1" smtClean="0">
                <a:solidFill>
                  <a:srgbClr val="FFFF00"/>
                </a:solidFill>
              </a:rPr>
              <a:t>Алябьев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>
                <a:solidFill>
                  <a:srgbClr val="FFFF00"/>
                </a:solidFill>
              </a:rPr>
              <a:t>создал большой оркестр, устраивал массовые концерты. Один такой концерт состоялся в январе1829 года и получил положительные отзывы в местной центральной печати.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564904"/>
            <a:ext cx="6237881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2990805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315</TotalTime>
  <Words>513</Words>
  <Application>Microsoft Office PowerPoint</Application>
  <PresentationFormat>Экран (4:3)</PresentationFormat>
  <Paragraphs>23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Паркет</vt:lpstr>
      <vt:lpstr>А.А. Алябьев  в Тобольске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До сих пор в Тобольске многие места связаны с именем великого русского композитора. Его имя носят детская школа искусств, колледж искусств и культуры, одна из улиц города.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А.А. Алябьев  в Тобольске</dc:title>
  <dc:creator>УЧИТЕЛЬ</dc:creator>
  <cp:lastModifiedBy>Ученик</cp:lastModifiedBy>
  <cp:revision>45</cp:revision>
  <dcterms:created xsi:type="dcterms:W3CDTF">2016-02-01T09:31:12Z</dcterms:created>
  <dcterms:modified xsi:type="dcterms:W3CDTF">2016-02-04T09:18:07Z</dcterms:modified>
</cp:coreProperties>
</file>