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1" r:id="rId9"/>
    <p:sldId id="267" r:id="rId10"/>
    <p:sldId id="265" r:id="rId11"/>
    <p:sldId id="271" r:id="rId12"/>
    <p:sldId id="272" r:id="rId13"/>
    <p:sldId id="275" r:id="rId14"/>
    <p:sldId id="273" r:id="rId15"/>
    <p:sldId id="274" r:id="rId16"/>
    <p:sldId id="276" r:id="rId17"/>
    <p:sldId id="277" r:id="rId18"/>
    <p:sldId id="280" r:id="rId19"/>
    <p:sldId id="283" r:id="rId20"/>
    <p:sldId id="286" r:id="rId21"/>
    <p:sldId id="290" r:id="rId22"/>
    <p:sldId id="289" r:id="rId23"/>
    <p:sldId id="268" r:id="rId24"/>
  </p:sldIdLst>
  <p:sldSz cx="9144000" cy="6858000" type="screen4x3"/>
  <p:notesSz cx="6877050" cy="96567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A411-AACE-4ADB-AE10-98E05E7DEBF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13BD-AE06-4062-86E7-0E7C0C9D4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9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0%B1%D0%B5%D0%BB%D1%8C,_%D0%90%D0%BB%D1%8C%D1%84%D1%80%D0%B5%D0%B4" TargetMode="External"/><Relationship Id="rId7" Type="http://schemas.openxmlformats.org/officeDocument/2006/relationships/hyperlink" Target="http://www.ipetersburg.ru/guide/sights/monuments/nobel-monum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urgenius.ru/italy/san-remo/villa-nobelya/" TargetMode="External"/><Relationship Id="rId5" Type="http://schemas.openxmlformats.org/officeDocument/2006/relationships/hyperlink" Target="http://nobeleff.ru/?tag=nobelevskaja-premija-literatura" TargetMode="External"/><Relationship Id="rId4" Type="http://schemas.openxmlformats.org/officeDocument/2006/relationships/hyperlink" Target="http://nik191-1.ucoz.ru/publ/istorija_sobytija_i_ljudi/istorija_sobytija_i_ljudi/alfred_nobel_pigmalion_obvorovannyj_galateej/7-1-0-41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3245"/>
          <a:stretch>
            <a:fillRect/>
          </a:stretch>
        </p:blipFill>
        <p:spPr bwMode="auto">
          <a:xfrm>
            <a:off x="8363" y="0"/>
            <a:ext cx="9135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ile:AlfredNobel adjust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981450" cy="551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76800" y="914400"/>
            <a:ext cx="32526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Альфред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Нобель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819400"/>
            <a:ext cx="3259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(1833-1896)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3733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руководитель 7 класса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Щеберева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K:\немезида ноб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276600" cy="458265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0" y="304800"/>
            <a:ext cx="4953000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Альфреда Нобеля в качестве драматурга — один из малоизвестных фактов его биографии. Его единственная пьеса, «Немезида», 4-актная трагедия в прозе, была написана, когда он был при смерти. Весь тираж, изданный в Париже в 1896 году, кроме трёх экземпляров, был уничтожен сразу после его смерти, так как пьеса была сочтена церковью скандальной и богохульной. Первое уцелевшее издание (двуязычное, на шведском 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эсперанто)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опубликовано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Швеции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2003, а в 2005 году в Стокгольме в день смерти учёного состоялась премьера спектакля.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9" y="-76757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864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430797"/>
            <a:ext cx="822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7" y="387531"/>
            <a:ext cx="3286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1066801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Алексеевич Бунин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(1870 – 1953 гг.)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28836"/>
            <a:ext cx="81962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Нобелевская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премия по литературе (1933).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Удостоен премии «за строгое мастерство, с которым он развивает традиции русской классической прозы».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113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9" y="-76757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864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430797"/>
            <a:ext cx="822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28836"/>
            <a:ext cx="81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95" y="380998"/>
            <a:ext cx="32670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976001"/>
            <a:ext cx="4953000" cy="26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799" y="3362318"/>
            <a:ext cx="8991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поэт, лауреат Нобелевской премии по литературе 1958 года. Удостоен премии "за выдающиеся заслуги в современной лирической поэзии и в области великой русской прозы".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0174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9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864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430797"/>
            <a:ext cx="822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28836"/>
            <a:ext cx="81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298825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1066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Михаил Александрович Шолохов </a:t>
            </a:r>
          </a:p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(1905-1984)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399" y="2828836"/>
            <a:ext cx="84042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Нобелевской премии по литературе 1965 года. Премия вручена "за художественную силу и цельность эпоса о донском казачестве в переломное для России время".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1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9" y="-963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864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430797"/>
            <a:ext cx="822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28836"/>
            <a:ext cx="81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47503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10668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Александр Исаевич </a:t>
            </a:r>
          </a:p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Солженицын </a:t>
            </a:r>
          </a:p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(1918-2008)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828836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Нобелевской премии по литературе 1970 года.  Удостоен премии "за нравственную силу, почерпнутую в традиции великой русской литературы".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1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9" y="-76757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86400" y="381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430797"/>
            <a:ext cx="8229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828836"/>
            <a:ext cx="81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04801"/>
            <a:ext cx="3041469" cy="33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1066800"/>
            <a:ext cx="4852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Иосиф Александрович </a:t>
            </a: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Бродский </a:t>
            </a:r>
            <a:endParaRPr lang="ru-RU" sz="36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(1940-1996)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690336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Нобелевской премии по литературе 1987 года. Премия присуждена "за многогранное творчество, отмеченное остротой мысли и глубокой поэтичностью". В 1972 году был вынужден эмигрировать из СССР, жил в США.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1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09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Константин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Сергеевич Новоселов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424" y="2324100"/>
            <a:ext cx="234016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" y="2690336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905506"/>
            <a:ext cx="5867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 британский физик. Лауреат Нобелевской премии по физике 2010г.(совместно с Андреем Геймом). Самый молодой из ныне живущих нобелевских лауреатов</a:t>
            </a:r>
          </a:p>
          <a:p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областях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Удостоился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за </a:t>
            </a:r>
            <a:endParaRPr lang="ru-RU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новаторские эксперименты по исследованию двумерного материала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графена</a:t>
            </a: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696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Жорес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Иванович Алфёров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176291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" y="1659285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altLang="ru-RU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ru-RU" altLang="ru-RU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 smtClean="0">
                <a:solidFill>
                  <a:prstClr val="black"/>
                </a:solidFill>
              </a:rPr>
              <a:t>    </a:t>
            </a:r>
          </a:p>
          <a:p>
            <a:pPr marL="342900" lvl="0" indent="-342900">
              <a:spcBef>
                <a:spcPct val="20000"/>
              </a:spcBef>
            </a:pPr>
            <a:endParaRPr lang="ru-RU" altLang="ru-RU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ru-RU" altLang="ru-RU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>
                <a:solidFill>
                  <a:prstClr val="black"/>
                </a:solidFill>
              </a:rPr>
              <a:t> </a:t>
            </a:r>
            <a:r>
              <a:rPr lang="ru-RU" altLang="ru-RU" sz="3200" dirty="0" smtClean="0">
                <a:solidFill>
                  <a:prstClr val="black"/>
                </a:solidFill>
              </a:rPr>
              <a:t>   Советский </a:t>
            </a:r>
            <a:r>
              <a:rPr lang="ru-RU" altLang="ru-RU" sz="3200" dirty="0">
                <a:solidFill>
                  <a:prstClr val="black"/>
                </a:solidFill>
              </a:rPr>
              <a:t>и российский физик, лауреат Нобелевской премии по физике 2000 года за  «разработки в полупроводниковой технике».</a:t>
            </a:r>
          </a:p>
        </p:txBody>
      </p:sp>
    </p:spTree>
    <p:extLst>
      <p:ext uri="{BB962C8B-B14F-4D97-AF65-F5344CB8AC3E}">
        <p14:creationId xmlns:p14="http://schemas.microsoft.com/office/powerpoint/2010/main" val="1954088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Первые Нобелевские премии были присуждены 10 декабря 1901 года. </a:t>
            </a:r>
          </a:p>
          <a:p>
            <a:r>
              <a:rPr lang="ru-RU" sz="2400" dirty="0"/>
              <a:t>В Стокгольме церемония чествования проходит в Концертном зале. </a:t>
            </a:r>
          </a:p>
          <a:p>
            <a:r>
              <a:rPr lang="ru-RU" sz="2400" dirty="0"/>
              <a:t>Празднование завершается организуемым Нобелевским фондом банкетом в зале городской ратуши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Нобелевские премии присуждают каждый год 21 октября, в день рождения             А. Нобеля, тогда же объявляют фамилии лауреатов, а вот вручение премии в торжественной обстановке происходит 10 декабря - в день его смерти.</a:t>
            </a:r>
          </a:p>
          <a:p>
            <a:r>
              <a:rPr lang="ru-RU" sz="2400" dirty="0"/>
              <a:t>Наряду с денежной премией, размер которой меняется в зависимости от дохода, лауреатам вручается медаль с изображением Нобеля и диплом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С момента основания до 2010 года Нобелевскую премию вручали 543 раза. Из них 16 премий получили россияне и граждане СССР.</a:t>
            </a:r>
          </a:p>
          <a:p>
            <a:endParaRPr lang="ru-RU" sz="2400" dirty="0"/>
          </a:p>
          <a:p>
            <a:pPr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272305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/>
              <a:t>Русский </a:t>
            </a:r>
            <a:r>
              <a:rPr lang="ru-RU" sz="1800" dirty="0"/>
              <a:t>учёный, первый русский нобелевский лауреат, физиолог, создатель науки о высшей нервной деятельности и формировании рефлекторных дуг; основатель крупнейшей российской физиологической школы; лауреат Нобелевской премии в области медицины и физиологии 1904 года «за работу по физиологии пищеварения». Всю совокупность рефлексов разделил на две группы: условные и безусловные. </a:t>
            </a:r>
          </a:p>
          <a:p>
            <a:pPr marL="0" indent="0">
              <a:buNone/>
            </a:pPr>
            <a:r>
              <a:rPr lang="ru-RU" sz="1800" dirty="0"/>
              <a:t>Родился:26 сентября 1849 г., </a:t>
            </a:r>
            <a:r>
              <a:rPr lang="ru-RU" sz="1800" dirty="0" smtClean="0"/>
              <a:t>Рязань, Российская </a:t>
            </a:r>
            <a:r>
              <a:rPr lang="ru-RU" sz="1800" dirty="0"/>
              <a:t>империя</a:t>
            </a:r>
          </a:p>
          <a:p>
            <a:pPr marL="0" indent="0">
              <a:buNone/>
            </a:pPr>
            <a:r>
              <a:rPr lang="ru-RU" sz="1800" dirty="0"/>
              <a:t>Умер:27 февраля 1936 г. (86 лет), </a:t>
            </a:r>
            <a:r>
              <a:rPr lang="ru-RU" sz="1800" dirty="0" smtClean="0"/>
              <a:t>Санкт-Петербург, </a:t>
            </a:r>
            <a:r>
              <a:rPr lang="ru-RU" sz="1800" dirty="0"/>
              <a:t>РСФСР, </a:t>
            </a:r>
            <a:r>
              <a:rPr lang="ru-RU" sz="1800" dirty="0" smtClean="0"/>
              <a:t>СССР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12" y="498566"/>
            <a:ext cx="4695393" cy="30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5080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K:\наука интересовала альфреда больше все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5105400" cy="550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91200" y="457200"/>
            <a:ext cx="304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Шведский инженер, химик, изобретатель динамита.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Альфред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Бернхард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Нобель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 октября 1833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Стокгольме в семье Эммануила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Андриетты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Нобель. Он был третьим ребенком из восьми детей в семье, но выжили, не считая Альфреда, лишь Роберт, Людвиг и Эмиль.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	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Ландау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Давидович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оветский физик, выдающийся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физик-теоретик, основатель научной школы, академик АН СССР. Лауреат Нобелевской премии по физике 1962 года.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 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1908 г., Баку, Бакинская губерния, Российская империя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Умер: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1968 г. (60 лет),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Москва,Россия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Нобелевская премия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пионерские теории конденсированных сред и особенно жидкого гелия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332046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0085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Сергеевич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Горбачев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государственный, политический и общественный деятель.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1931 г. (84 года), село Привольное, Северо-Кавказский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РСФСР, СССР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мира,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 Горбачев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знак признания его ведущей роли в мирном процессе, который сегодня характеризует важную составную часть жизни международного сообщества»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98700" cy="377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7358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303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Сахаров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физик-теоретик, академик АН СССР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создателей первой советской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водородной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бомбы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Общественный деятель, диссидент и правозащитник; народный депутат СССР, автор проекта конституции Союза Советских Республик Европы и Азии. Лауреат Нобелевской премии мира за 1975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1921 г., Москва, РСФСР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Умер:14 декабря 1989 г. (68 лет), Москва, РСФСР,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1811"/>
            <a:ext cx="1666876" cy="19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2515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Источники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u="sng" dirty="0" smtClean="0">
                <a:hlinkClick r:id="rId3"/>
              </a:rPr>
              <a:t>https://ru.wikipedia.org/wiki/%D0%9D%D0%BE%D0%B1%D0%B5%D0%BB%D1%8C,_%D0%90%D0%BB%D1%8C%D1%84%D1%80%D0%B5%D0%B4</a:t>
            </a:r>
            <a:endParaRPr lang="ru-RU" sz="2000" u="sng" dirty="0" smtClean="0"/>
          </a:p>
          <a:p>
            <a:r>
              <a:rPr lang="ru-RU" sz="2000" u="sng" dirty="0" smtClean="0">
                <a:hlinkClick r:id="rId4"/>
              </a:rPr>
              <a:t>http://nik191-1.ucoz.ru/publ/istorija_sobytija_i_ljudi/istorija_sobytija_i_ljudi/alfred_nobel_pigmalion_obvorovannyj_galateej/7-1-0-4112</a:t>
            </a:r>
            <a:endParaRPr lang="ru-RU" sz="2000" u="sng" dirty="0" smtClean="0"/>
          </a:p>
          <a:p>
            <a:r>
              <a:rPr lang="ru-RU" sz="2000" u="sng" dirty="0" smtClean="0">
                <a:hlinkClick r:id="rId5"/>
              </a:rPr>
              <a:t>http://nobeleff.ru/?tag=nobelevskaja-premija-literatura</a:t>
            </a:r>
            <a:endParaRPr lang="ru-RU" sz="2000" u="sng" dirty="0" smtClean="0"/>
          </a:p>
          <a:p>
            <a:r>
              <a:rPr lang="ru-RU" sz="2000" u="sng" dirty="0" smtClean="0">
                <a:hlinkClick r:id="rId6"/>
              </a:rPr>
              <a:t>http://www.tourgenius.ru/italy/san-remo/villa-nobelya/</a:t>
            </a:r>
            <a:endParaRPr lang="ru-RU" sz="2000" u="sng" dirty="0" smtClean="0"/>
          </a:p>
          <a:p>
            <a:r>
              <a:rPr lang="ru-RU" sz="2000" u="sng" dirty="0" smtClean="0">
                <a:hlinkClick r:id="rId7"/>
              </a:rPr>
              <a:t>http://www.ipetersburg.ru/guide/sights/monuments/nobel-monument/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870466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Нобеля осенью 1842 года переехала в Петербург, где папа семейства Эммануил начал трудиться над разработкой торпед. Во второй половине 40-ых годов девятнадцатого века папа отправил Альфреда получать образование в Америку и Европу.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Альфред посвятил себя изучению взрывчатых веществ и использованию нитроглицерина, открытого в 1846 году.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1868 году Нобель получил патент на динамит — смесь нитроглицерина со способными впитывать его веществами. От производства динамита, других взрывчатых веществ и от разработок нефтяных полей Баку (Товарищество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Бранобель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»), в которых он и его братья Людвиг и Роберт играли весомую роль, Альфред Нобель накопил значительное состояние.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 descr="K:\завещание а.нобеля.в том числе и о прем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4555894" cy="31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4114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Завещание А.Нобеля.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и о премии…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Нобеле стали писать «миллионер на крови», «торговец взрывчатой смертью», «динамитный король» и он решил сделать так, чтобы не остаться в памяти человечества «злодеем мирового масштаба» . Он завещал своё огромное состояние на учреждение   Нобелевской  премии.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" y="685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…Весь мой капитал должен быть внесен в особый фонд и помещен на надежное хранение. Проценты должны ежегодно распределяться в форме премий тем, кто принесет наибольшую пользу человечеству: одна часть тому, кто сделает наиболее важное открытие или изобретение в области физики; одна часть тому, кто сделает наиболее важное открытие или усовершенствование в области химии; одна часть тому, кто сделает наиболее важное открытие в области физиологии или медицины; одна часть тому, кто создаст в области литературы наиболее выдающуюся работу идеалистической направленности; и одна часть тому, кто внесет наибольший вклад в дело, способствующее братству между народами, уничтожению или сокращению существующих армий. Премии по физике и химии пусть будут присуждаться Шведской академией наук; за физиологические или медицинские работы – Каролинским институтом в Стокгольме; за литературные работы – Стокгольмской академией; премии для борцов за мир – комитетом из пяти человек, выбираемых норвежским парламентом. Мое особое желание, чтобы премию получал наиболее достойный, будет ли он скандинав или нет», – четким, разборчивым почерком написал Нобель в своем завещании.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71600" y="533400"/>
            <a:ext cx="6477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 Нобелевской премии составила сумма в 31 миллион крон.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ile:10 kr 18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371600"/>
            <a:ext cx="5559425" cy="26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38200" y="2590800"/>
            <a:ext cx="2201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крон 1874 года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K:\медаль вручаемая лауреату нобелевской прем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91000"/>
            <a:ext cx="4000500" cy="20383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53000" y="49530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Медаль, вручаемая лауреату нобелевской премии.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K:\вилла нобе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191000" cy="2724150"/>
          </a:xfrm>
          <a:prstGeom prst="rect">
            <a:avLst/>
          </a:prstGeom>
          <a:noFill/>
        </p:spPr>
      </p:pic>
      <p:pic>
        <p:nvPicPr>
          <p:cNvPr id="20484" name="Picture 4" descr="K:\вилла нобеля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191000" cy="2724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867400"/>
            <a:ext cx="362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Вилла Альфреда Нобеля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декабря 1896 года, ровно через год после написания завещания, Альфред Нобель умер на своей вилле в Сан-Ремо ( Италия) от кровоизлияния в мозг. Ему было 63 года. </a:t>
            </a: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K:\вилла нобеля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895600"/>
            <a:ext cx="4191000" cy="2724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K:\могила а.нобеля на кладбище Норра бегравнингсплатсен в стокгольм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523" y="1143000"/>
            <a:ext cx="44704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3400" y="46482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Могила А.Нобеля на кладбище  в Стокгольме.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838200"/>
            <a:ext cx="365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умирал таким же одиноким, как и жил – рядом были только слуги-итальянцы, ни слова не понимавшие по-шведски, и потому последние слова Нобеля остались неизвестными. Но, по свидетельству слуг, он выглядел, как человек, удовлетворенный собственной участью. Наверное, он помнил о своем завещании…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1"/>
            <a:ext cx="9144000" cy="68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71600" y="1371600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Нобель основал 93 завода в 20 странах, запатентовал 355 изобретений, среди них не только взрывчатка, но и барометр,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монометр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холодильный аппарат, газовый счетчик, каучуковые шины для велосипеда, переключатель скоростей, рецепт изготовления искусственного шелка и искусственных драгоценных камней, усовершенствование телефона, новый метод получения соды, алюминиевая лодка…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414</TotalTime>
  <Words>836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Константин Сергеевич Новоселов</vt:lpstr>
      <vt:lpstr>   Жорес Иванович Алфёров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Источники ресурсов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41</cp:revision>
  <dcterms:modified xsi:type="dcterms:W3CDTF">2015-11-21T06:14:05Z</dcterms:modified>
</cp:coreProperties>
</file>