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63" r:id="rId6"/>
    <p:sldId id="264" r:id="rId7"/>
    <p:sldId id="265" r:id="rId8"/>
    <p:sldId id="268" r:id="rId9"/>
    <p:sldId id="266" r:id="rId10"/>
    <p:sldId id="267" r:id="rId11"/>
    <p:sldId id="26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F52BF-1C09-4404-B650-2DFBB5513F8D}" type="datetimeFigureOut">
              <a:rPr lang="ru-RU" smtClean="0"/>
              <a:t>03.01.2016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04DCC9-CBC9-4581-8645-A86F7EA7825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334 году армия македонского царя переправились через Геллеспонт (современные Дарданеллы), началась война под лозунгом отмщения персам за поруганные греческие святыни Малой Азии.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первом этапе военных действий Александру Македонскому противостояли персидские сатрапы, управлявшие Малой Азией. Их 60-тысячное войско было разгромлено в 333 году в битве при реке Граник, после чего греческие города Малой Азии были освобождены.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Однако государство Ахеменидов обладало огромными людскими и материальными ресурсами. Царь Дарий </a:t>
            </a:r>
            <a:r>
              <a:rPr lang="en-US" dirty="0" smtClean="0"/>
              <a:t>III, </a:t>
            </a:r>
            <a:r>
              <a:rPr lang="ru-RU" dirty="0" smtClean="0"/>
              <a:t>собрав лучшие войска со всех концов своей страны, двинулся навстречу Александру, но в решающем сражении при Иссе вблизи границы Сирии и Киликии (район современного Искандеруна, Турция) его 100-тысячное войско было разбито, а сам он едва спасся бегством.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Александр Македонский подошел с войском к богатейшему финикийскому городу Тиру . Завоеватель предложил городу добровольно подчиниться его власти. Овладеть Тиром для македонян было жизненно важно. На  гавани Тира базировались главные силы персидского флота, который в любой момент мог прервать сообщение македонян с их царством.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Александр Македонский решил воспользоваться плодами своей победы и продолжил поход. Успешная осада Тира открыла ему дорогу в Египет, и зимой 332-331 года греко-македонские фаланги вышли в долину Нила. Население порабощенных персами стран воспринимало македонцев как освободителей. Для сохранения устойчивой власти в захваченных землях Александр предпринял неординарный шаг — провозгласив себя сыном египетского бога Аммона, отождествлявшегося греками с Зевсом, он становился в глазах египтян законным правителем (фараоном).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Греко-македонское войско вторглось в Месопотамию. Дарий </a:t>
            </a:r>
            <a:r>
              <a:rPr lang="en-US" dirty="0" smtClean="0"/>
              <a:t>III, </a:t>
            </a:r>
            <a:r>
              <a:rPr lang="ru-RU" dirty="0" smtClean="0"/>
              <a:t>собрав все возможные силы, пытался остановить Александра, но безуспешно; 1 октября 331 персы были окончательно разгромлены в сражении при Гавгамелах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Победители заняли исконные персидские земли, города Вавилон, Сузы, Персеполь, Экбатану. Дарий </a:t>
            </a:r>
            <a:r>
              <a:rPr lang="en-US" dirty="0" smtClean="0"/>
              <a:t>III </a:t>
            </a:r>
            <a:r>
              <a:rPr lang="ru-RU" dirty="0" smtClean="0"/>
              <a:t>бежал, но вскоре был убит Бессом, сатрапом Бактрии; Александр приказал похоронить последнего персидского владыку с царскими почестями в Персеполе. Держава Ахеменидов перестала существовать.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После того как греко-македонские войска вышли в долину Инда, между ними и воинами индийского царя Пора произошла битва у Гидаспа (326). Индийцы были повержены. Истощение войск и вспыхивающие в них мятежи вынудили Александра повернуть на запад.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Александр готовился к покорению Аравии и Северной Африки, но этому помешала его внезапная смерть от малярии 13 июня 323 до н. э., в Вавилоне. Его тело, доставленное в Александрию Египетскую Птолемеем (одним из сподвижников великого полководца), было помещено в золотой гроб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4DCC9-CBC9-4581-8645-A86F7EA7825B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o-name.ru/biography/aleksandr-makedonskij.htm" TargetMode="External"/><Relationship Id="rId2" Type="http://schemas.openxmlformats.org/officeDocument/2006/relationships/hyperlink" Target="http://dic.academic.ru/dic.nsf/ruwiki/8116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xpark.com/community/14/content/173491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/>
          <a:lstStyle/>
          <a:p>
            <a:r>
              <a:rPr lang="ru-RU" dirty="0" smtClean="0"/>
              <a:t>Поход Александра Македонского на Восток</a:t>
            </a:r>
            <a:endParaRPr lang="ru-RU" dirty="0"/>
          </a:p>
        </p:txBody>
      </p:sp>
      <p:pic>
        <p:nvPicPr>
          <p:cNvPr id="1026" name="Picture 2" descr="http://www.antikforever.com/Egypte/Dyn/Images/Mace_ptolemee/Alexandre%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4533261" cy="3128936"/>
          </a:xfrm>
          <a:prstGeom prst="rect">
            <a:avLst/>
          </a:prstGeom>
          <a:noFill/>
        </p:spPr>
      </p:pic>
      <p:pic>
        <p:nvPicPr>
          <p:cNvPr id="1028" name="Picture 4" descr="http://www.pretich.shn-host.ru/images/articles/alex_maked_mon001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636"/>
            <a:ext cx="1428760" cy="1491625"/>
          </a:xfrm>
          <a:prstGeom prst="rect">
            <a:avLst/>
          </a:prstGeom>
          <a:noFill/>
        </p:spPr>
      </p:pic>
      <p:pic>
        <p:nvPicPr>
          <p:cNvPr id="1030" name="Picture 6" descr="&amp;Acy;&amp;lcy;&amp;iecy;&amp;kcy;&amp;scy;&amp;acy;&amp;ncy;&amp;dcy;&amp;rcy; &amp;Mcy;&amp;acy;&amp;kcy;&amp;iecy;&amp;dcy;&amp;ocy;&amp;ncy;&amp;scy;&amp;kcy;&amp;icy;&amp;j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14488"/>
            <a:ext cx="3997455" cy="4786311"/>
          </a:xfrm>
          <a:prstGeom prst="rect">
            <a:avLst/>
          </a:prstGeom>
          <a:noFill/>
        </p:spPr>
      </p:pic>
      <p:pic>
        <p:nvPicPr>
          <p:cNvPr id="1032" name="Picture 8" descr="http://pp.vk.me/c543108/v543108909/119a/5bvflj_7EX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929198"/>
            <a:ext cx="2743219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cs10387.vkontakte.ru/u2008214/134202625/z_ea8976f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4429132"/>
            <a:ext cx="1550188" cy="2214554"/>
          </a:xfrm>
          <a:prstGeom prst="rect">
            <a:avLst/>
          </a:prstGeom>
          <a:noFill/>
        </p:spPr>
      </p:pic>
      <p:pic>
        <p:nvPicPr>
          <p:cNvPr id="5" name="Picture 2" descr="http://www.the-submarine.ru/images/topics/photos/b/2015/05/3235_1_1432199637_2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71413"/>
            <a:ext cx="8858312" cy="430417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00430" y="4500570"/>
            <a:ext cx="5357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Александр готовился к покорению Аравии и Северной Африки, но этому помешала его внезапная смерть от малярии 13 июня 323 до н. э., в Вавилоне. Его тело, доставленное в Александрию Египетскую Птолемеем (одним из сподвижников великого полководца), было помещено в золотой гроб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dic.academic.ru/dic.nsf/ruwiki/811624</a:t>
            </a:r>
            <a:endParaRPr lang="ru-RU" sz="1800" dirty="0" smtClean="0"/>
          </a:p>
          <a:p>
            <a:r>
              <a:rPr lang="en-US" sz="1800" dirty="0" smtClean="0">
                <a:hlinkClick r:id="rId3"/>
              </a:rPr>
              <a:t>http://</a:t>
            </a:r>
            <a:r>
              <a:rPr lang="en-US" sz="1800" dirty="0" smtClean="0">
                <a:hlinkClick r:id="rId3"/>
              </a:rPr>
              <a:t>to-name.ru/biography/aleksandr-makedonskij.htm</a:t>
            </a:r>
            <a:endParaRPr lang="ru-RU" sz="1800" dirty="0" smtClean="0"/>
          </a:p>
          <a:p>
            <a:r>
              <a:rPr lang="en-US" sz="1800" dirty="0" smtClean="0">
                <a:hlinkClick r:id="rId4"/>
              </a:rPr>
              <a:t>http://</a:t>
            </a:r>
            <a:r>
              <a:rPr lang="en-US" sz="1800" dirty="0" smtClean="0">
                <a:hlinkClick r:id="rId4"/>
              </a:rPr>
              <a:t>maxpark.com/community/14/content/1734919</a:t>
            </a:r>
            <a:endParaRPr lang="ru-RU" sz="1800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334 году армия македонского царя переправились через Геллеспонт </a:t>
            </a:r>
            <a:r>
              <a:rPr lang="ru-RU" dirty="0" smtClean="0"/>
              <a:t>(Дарданеллы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14338" name="Picture 2" descr="http://quatr.us/maps/hellespon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4812815" cy="2714644"/>
          </a:xfrm>
          <a:prstGeom prst="rect">
            <a:avLst/>
          </a:prstGeom>
          <a:noFill/>
        </p:spPr>
      </p:pic>
      <p:pic>
        <p:nvPicPr>
          <p:cNvPr id="14340" name="Picture 4" descr="http://i194.photobucket.com/albums/z117/bona221/080423-alexander-great_big.jpg?t=122315889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214554"/>
            <a:ext cx="3890959" cy="3907841"/>
          </a:xfrm>
          <a:prstGeom prst="rect">
            <a:avLst/>
          </a:prstGeom>
          <a:noFill/>
        </p:spPr>
      </p:pic>
      <p:pic>
        <p:nvPicPr>
          <p:cNvPr id="14342" name="Picture 6" descr="http://konspekta.net/studopediaorg/baza7/722098881736.files/image0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5072074"/>
            <a:ext cx="2571768" cy="1632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333 г до н.э. Битва на реке Граник</a:t>
            </a:r>
            <a:endParaRPr lang="ru-RU" dirty="0"/>
          </a:p>
        </p:txBody>
      </p:sp>
      <p:pic>
        <p:nvPicPr>
          <p:cNvPr id="4" name="Picture 4" descr="https://pstzinogenesis.files.wordpress.com/2014/05/20140521-230744-832647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3371903" cy="2393920"/>
          </a:xfrm>
          <a:prstGeom prst="rect">
            <a:avLst/>
          </a:prstGeom>
          <a:noFill/>
        </p:spPr>
      </p:pic>
      <p:pic>
        <p:nvPicPr>
          <p:cNvPr id="18434" name="Picture 2" descr="http://rpp.nashaucheba.ru/pars_docs/refs/113/112483/img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85860"/>
            <a:ext cx="5429288" cy="4071966"/>
          </a:xfrm>
          <a:prstGeom prst="rect">
            <a:avLst/>
          </a:prstGeom>
          <a:noFill/>
        </p:spPr>
      </p:pic>
      <p:pic>
        <p:nvPicPr>
          <p:cNvPr id="18436" name="Picture 4" descr="http://www.pupsu.ru/published/publicdata/DBRUBINSPB14/attachments/SC/products_pictures/8205.gif_enl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000503"/>
            <a:ext cx="3379660" cy="2534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/>
          <a:lstStyle/>
          <a:p>
            <a:r>
              <a:rPr lang="ru-RU" dirty="0" smtClean="0"/>
              <a:t>Битва при Иссе</a:t>
            </a:r>
            <a:endParaRPr lang="ru-RU" dirty="0"/>
          </a:p>
        </p:txBody>
      </p:sp>
      <p:pic>
        <p:nvPicPr>
          <p:cNvPr id="15362" name="Picture 2" descr="http://dic.academic.ru/pictures/wiki/files/66/Battle_of_Issus_roman_mosaic_from_Pompe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4541545" cy="3143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5786454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Битва при Иссе. Копия картины Филоксена Эритрейского. Мозаика из Помпей. Неаполь, Национальный музей.</a:t>
            </a:r>
            <a:endParaRPr lang="ru-RU" dirty="0"/>
          </a:p>
        </p:txBody>
      </p:sp>
      <p:pic>
        <p:nvPicPr>
          <p:cNvPr id="15364" name="Picture 4" descr="http://dic.academic.ru/pictures/wiki/files/66/Battle_of_Issus_schem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4288892" cy="3270225"/>
          </a:xfrm>
          <a:prstGeom prst="rect">
            <a:avLst/>
          </a:prstGeom>
          <a:noFill/>
        </p:spPr>
      </p:pic>
      <p:pic>
        <p:nvPicPr>
          <p:cNvPr id="15366" name="Picture 6" descr="http://samlib.ru/img/a/aino/maski11/sariss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1285860"/>
            <a:ext cx="4174440" cy="1623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Штурм города Тир</a:t>
            </a:r>
            <a:endParaRPr lang="ru-RU" dirty="0"/>
          </a:p>
        </p:txBody>
      </p:sp>
      <p:pic>
        <p:nvPicPr>
          <p:cNvPr id="24578" name="Picture 2" descr="http://logosinfo.org/wp-content/uploads/2014/07/6-ti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71546"/>
            <a:ext cx="4506774" cy="3438502"/>
          </a:xfrm>
          <a:prstGeom prst="rect">
            <a:avLst/>
          </a:prstGeom>
          <a:noFill/>
        </p:spPr>
      </p:pic>
      <p:pic>
        <p:nvPicPr>
          <p:cNvPr id="24580" name="Picture 4" descr="http://img132.imageshack.us/img132/849/zzzzzzzzzzzzzzzzzzzzzzzv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071546"/>
            <a:ext cx="4111654" cy="2643206"/>
          </a:xfrm>
          <a:prstGeom prst="rect">
            <a:avLst/>
          </a:prstGeom>
          <a:noFill/>
        </p:spPr>
      </p:pic>
      <p:pic>
        <p:nvPicPr>
          <p:cNvPr id="24582" name="Picture 6" descr="http://www.infobarrel.com/media/image/1508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786190"/>
            <a:ext cx="2500330" cy="2847734"/>
          </a:xfrm>
          <a:prstGeom prst="rect">
            <a:avLst/>
          </a:prstGeom>
          <a:noFill/>
        </p:spPr>
      </p:pic>
      <p:pic>
        <p:nvPicPr>
          <p:cNvPr id="24584" name="Picture 8" descr="http://img-fotki.yandex.ru/get/9063/44938346.5d/0_ada08_700cd325_ori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4643446"/>
            <a:ext cx="2857520" cy="2090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Основание Александрии</a:t>
            </a:r>
            <a:endParaRPr lang="ru-RU" dirty="0"/>
          </a:p>
        </p:txBody>
      </p:sp>
      <p:pic>
        <p:nvPicPr>
          <p:cNvPr id="27650" name="Picture 2" descr="https://dig-into-greece.wikispaces.com/file/view/AlexanderSphinxGizaTra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142984"/>
            <a:ext cx="3423895" cy="5214974"/>
          </a:xfrm>
          <a:prstGeom prst="rect">
            <a:avLst/>
          </a:prstGeom>
          <a:noFill/>
        </p:spPr>
      </p:pic>
      <p:pic>
        <p:nvPicPr>
          <p:cNvPr id="27652" name="Picture 4" descr="http://promienie.net/images/mph/single_art/672x489x_alexandria-reconstruction.jpg.pagespeed.ic.sFj2S8XFvV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1142984"/>
            <a:ext cx="5301313" cy="3857652"/>
          </a:xfrm>
          <a:prstGeom prst="rect">
            <a:avLst/>
          </a:prstGeom>
          <a:noFill/>
        </p:spPr>
      </p:pic>
      <p:pic>
        <p:nvPicPr>
          <p:cNvPr id="27654" name="Picture 6" descr="http://vignette1.wikia.nocookie.net/warrior/images/6/6e/Img14.jpg/revision/latest?cb=20120205124103&amp;path-prefix=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5035192"/>
            <a:ext cx="1214446" cy="1822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331 г до н.э. Битва при Гавгамелах</a:t>
            </a:r>
            <a:endParaRPr lang="ru-RU" dirty="0"/>
          </a:p>
        </p:txBody>
      </p:sp>
      <p:pic>
        <p:nvPicPr>
          <p:cNvPr id="29698" name="Picture 2" descr="http://img1.liveinternet.ru/images/attach/c/6/92/937/92937027_4711681_Reshaushaya_Bitva_pri_Gavgamelah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4784012" cy="3629015"/>
          </a:xfrm>
          <a:prstGeom prst="rect">
            <a:avLst/>
          </a:prstGeom>
          <a:noFill/>
        </p:spPr>
      </p:pic>
      <p:pic>
        <p:nvPicPr>
          <p:cNvPr id="29700" name="Picture 4" descr="http://historiosophy.ru/images/photos/medium/shop7998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9708" y="928670"/>
            <a:ext cx="3838555" cy="3071834"/>
          </a:xfrm>
          <a:prstGeom prst="rect">
            <a:avLst/>
          </a:prstGeom>
          <a:noFill/>
        </p:spPr>
      </p:pic>
      <p:pic>
        <p:nvPicPr>
          <p:cNvPr id="29702" name="Picture 6" descr="http://lib.rus.ec/i/71/296171/img_45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572008"/>
            <a:ext cx="3714776" cy="2185795"/>
          </a:xfrm>
          <a:prstGeom prst="rect">
            <a:avLst/>
          </a:prstGeom>
          <a:noFill/>
        </p:spPr>
      </p:pic>
      <p:pic>
        <p:nvPicPr>
          <p:cNvPr id="29704" name="Picture 8" descr="https://img-fotki.yandex.ru/get/6004/www-zmei78.39/0_5dd7b_24c7cd91_XXXL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4071942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Вавилон и Персеполь</a:t>
            </a:r>
            <a:endParaRPr lang="ru-RU" dirty="0"/>
          </a:p>
        </p:txBody>
      </p:sp>
      <p:pic>
        <p:nvPicPr>
          <p:cNvPr id="34818" name="Picture 2" descr="http://ok-t.ru/helpiksorg/baza2/159031165577.files/image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000107"/>
            <a:ext cx="3571900" cy="3323421"/>
          </a:xfrm>
          <a:prstGeom prst="rect">
            <a:avLst/>
          </a:prstGeom>
          <a:noFill/>
        </p:spPr>
      </p:pic>
      <p:pic>
        <p:nvPicPr>
          <p:cNvPr id="34820" name="Picture 4" descr="http://www.bcetyt.ru/UserFiles/Image/2007-1-7/10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1000108"/>
            <a:ext cx="4953000" cy="3810000"/>
          </a:xfrm>
          <a:prstGeom prst="rect">
            <a:avLst/>
          </a:prstGeom>
          <a:noFill/>
        </p:spPr>
      </p:pic>
      <p:pic>
        <p:nvPicPr>
          <p:cNvPr id="34822" name="Picture 6" descr="http://900igr.net/datai/istorija/Aleksandr-Makedonskij/0020-019-Tais-prizyvaet-podzhech-Persepo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857760"/>
            <a:ext cx="5113411" cy="19087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2976" y="6072206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Таис призывает поджечь Персеполь.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Поход в Индию</a:t>
            </a:r>
            <a:endParaRPr lang="ru-RU" dirty="0"/>
          </a:p>
        </p:txBody>
      </p:sp>
      <p:pic>
        <p:nvPicPr>
          <p:cNvPr id="30722" name="Picture 2" descr="http://www.znanijamira.ru/img/31/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779288"/>
            <a:ext cx="4429156" cy="2954880"/>
          </a:xfrm>
          <a:prstGeom prst="rect">
            <a:avLst/>
          </a:prstGeom>
          <a:noFill/>
        </p:spPr>
      </p:pic>
      <p:pic>
        <p:nvPicPr>
          <p:cNvPr id="30724" name="Picture 4" descr="http://historical-persons.ru/img/makedon_new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928670"/>
            <a:ext cx="4726533" cy="2862256"/>
          </a:xfrm>
          <a:prstGeom prst="rect">
            <a:avLst/>
          </a:prstGeom>
          <a:noFill/>
        </p:spPr>
      </p:pic>
      <p:pic>
        <p:nvPicPr>
          <p:cNvPr id="30726" name="Picture 6" descr="http://ximene.net/wp-content/gallery/greece/alexander-in-the-dese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928670"/>
            <a:ext cx="3976165" cy="29289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3504" y="3929066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325 году до н. э., возвращаясь из похода в Индию, Александр Македонский пересёк пустынные районы Гедросии. По данным историков, здесь из-за неблагоприятного климата он потерял три четверти своих солдат.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563</Words>
  <PresentationFormat>Экран (4:3)</PresentationFormat>
  <Paragraphs>34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Поход Александра Македонского на Восток</vt:lpstr>
      <vt:lpstr>В 334 году армия македонского царя переправились через Геллеспонт (Дарданеллы)</vt:lpstr>
      <vt:lpstr>333 г до н.э. Битва на реке Граник</vt:lpstr>
      <vt:lpstr>Битва при Иссе</vt:lpstr>
      <vt:lpstr>Штурм города Тир</vt:lpstr>
      <vt:lpstr>Основание Александрии</vt:lpstr>
      <vt:lpstr>331 г до н.э. Битва при Гавгамелах</vt:lpstr>
      <vt:lpstr>Вавилон и Персеполь</vt:lpstr>
      <vt:lpstr>Поход в Индию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Поход Александра Македонского на Восток</dc:title>
  <dc:creator>Home</dc:creator>
  <cp:lastModifiedBy>Home</cp:lastModifiedBy>
  <cp:revision>14</cp:revision>
  <dcterms:created xsi:type="dcterms:W3CDTF">2016-01-03T05:24:46Z</dcterms:created>
  <dcterms:modified xsi:type="dcterms:W3CDTF">2016-01-03T07:25:18Z</dcterms:modified>
</cp:coreProperties>
</file>