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65" r:id="rId5"/>
    <p:sldId id="266" r:id="rId6"/>
    <p:sldId id="267" r:id="rId7"/>
    <p:sldId id="269" r:id="rId8"/>
    <p:sldId id="271" r:id="rId9"/>
    <p:sldId id="270" r:id="rId10"/>
    <p:sldId id="268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2198E7-70DB-45B5-9356-1F7B34313CDE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685C3E-90A7-458C-9EA0-85D1E542BF4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p110_75472902_3571750_e3e0ece0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060848"/>
            <a:ext cx="6429389" cy="458705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8496944" cy="2195736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  <a:latin typeface="Segoe Script" pitchFamily="34" charset="0"/>
              </a:rPr>
              <a:t>Здоровые дети в здоровой семье</a:t>
            </a:r>
            <a:endParaRPr lang="ru-RU" sz="7200" b="1" dirty="0">
              <a:solidFill>
                <a:schemeClr val="accent1">
                  <a:lumMod val="50000"/>
                </a:schemeClr>
              </a:solidFill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orig_4045666c152243fc4d030da25af6a1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6075" y="2457450"/>
            <a:ext cx="6257925" cy="44005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03648" y="260648"/>
            <a:ext cx="6246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Segoe Script" pitchFamily="34" charset="0"/>
              </a:rPr>
              <a:t>Толерантность</a:t>
            </a:r>
            <a:endParaRPr lang="ru-RU" sz="4400" b="1" dirty="0">
              <a:solidFill>
                <a:schemeClr val="tx2">
                  <a:lumMod val="50000"/>
                </a:schemeClr>
              </a:solidFill>
              <a:latin typeface="Segoe Scrip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00108"/>
            <a:ext cx="721357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solidFill>
                  <a:schemeClr val="tx2">
                    <a:lumMod val="50000"/>
                  </a:schemeClr>
                </a:solidFill>
              </a:rPr>
              <a:t>Основные принципы </a:t>
            </a: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</a:rPr>
              <a:t>толерантности: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 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800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терпение </a:t>
            </a:r>
            <a:br>
              <a:rPr lang="ru-RU" sz="2800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внимание </a:t>
            </a:r>
            <a:br>
              <a:rPr lang="ru-RU" sz="2800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тактичность и деликатность </a:t>
            </a:r>
            <a:br>
              <a:rPr lang="ru-RU" sz="2800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точно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используемые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слова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800" i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умение поставить себя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   на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место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другого человека</a:t>
            </a:r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nastroy-na-poziti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1760874"/>
            <a:ext cx="6143636" cy="487804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7356" y="714356"/>
            <a:ext cx="5320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Segoe Script" pitchFamily="34" charset="0"/>
              </a:rPr>
              <a:t>Позитивный настрой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Segoe Scrip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1428736"/>
            <a:ext cx="77153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Ключевыми фразами в позитивном настрое являются фразы: </a:t>
            </a:r>
            <a:endParaRPr lang="ru-RU" sz="2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Я смогу»; </a:t>
            </a:r>
            <a:endParaRPr lang="ru-RU" sz="2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Я достоин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»;</a:t>
            </a: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«У меня получится»; </a:t>
            </a:r>
            <a:endParaRPr lang="ru-RU" sz="2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У меня выйдет»; </a:t>
            </a:r>
            <a:endParaRPr lang="ru-RU" sz="2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Я сделаю»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x_681fb4c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5669" y="607436"/>
            <a:ext cx="6646727" cy="62505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857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j-lt"/>
                <a:cs typeface="Aharoni" pitchFamily="2" charset="-79"/>
              </a:rPr>
              <a:t>Здоровье человека и общества в целом зависит от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Aharoni" pitchFamily="2" charset="-79"/>
              </a:rPr>
              <a:t>многих  факторов: 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j-lt"/>
                <a:cs typeface="Aharoni" pitchFamily="2" charset="-79"/>
              </a:rPr>
              <a:t>социальных, природных и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Aharoni" pitchFamily="2" charset="-79"/>
              </a:rPr>
              <a:t>биологических. 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+mj-lt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-180528" y="0"/>
            <a:ext cx="9324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Секрет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гармонии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прост — здоровый образ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жизни это: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- поддержание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физического здоровья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- отсутствие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вредных привычек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- правильное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питание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- толерантное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отношение к людям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- радостное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ощущение своего существования в этом мире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Рисунок 4" descr="0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2643182"/>
            <a:ext cx="5786478" cy="3965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260648"/>
            <a:ext cx="85811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latin typeface="Segoe Script" pitchFamily="34" charset="0"/>
              </a:rPr>
              <a:t>Физическое здоровье</a:t>
            </a:r>
            <a:endParaRPr lang="ru-RU" sz="6000" b="1" dirty="0">
              <a:solidFill>
                <a:schemeClr val="tx2">
                  <a:lumMod val="50000"/>
                </a:schemeClr>
              </a:solidFill>
              <a:latin typeface="Segoe Scrip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628800"/>
            <a:ext cx="606435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Чистая гладкая кожа.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Здоровые зубы.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Блестящие чистые ногти.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Блестящие, крепкие волосы.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Подвижные суставы.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Упругие мышцы.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Хороший аппетит.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Здоровое сердце.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Ощущение бодрости в течение дня.</a:t>
            </a:r>
          </a:p>
          <a:p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Работоспособность.</a:t>
            </a:r>
          </a:p>
        </p:txBody>
      </p:sp>
      <p:pic>
        <p:nvPicPr>
          <p:cNvPr id="5" name="Рисунок 4" descr="1364193827_fitnes-na-ul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44025" y="1628800"/>
            <a:ext cx="4299975" cy="28973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566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Segoe Script" pitchFamily="34" charset="0"/>
              </a:rPr>
              <a:t>Отсутствие вредных привычек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Segoe Scrip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00108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Употребление алкоголя, </a:t>
            </a:r>
            <a:endParaRPr lang="ru-RU" sz="24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Курение</a:t>
            </a: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Употребление наркотиков,</a:t>
            </a:r>
            <a:endParaRPr lang="ru-RU" sz="2400" i="1" dirty="0">
              <a:solidFill>
                <a:schemeClr val="tx2">
                  <a:lumMod val="50000"/>
                </a:schemeClr>
              </a:solidFill>
            </a:endParaRPr>
          </a:p>
          <a:p>
            <a:pPr fontAlgn="t"/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Неправильное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питание,</a:t>
            </a:r>
            <a:endParaRPr lang="ru-RU" sz="2400" i="1" dirty="0">
              <a:solidFill>
                <a:schemeClr val="tx2">
                  <a:lumMod val="50000"/>
                </a:schemeClr>
              </a:solidFill>
            </a:endParaRPr>
          </a:p>
          <a:p>
            <a:pPr fontAlgn="t"/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Отсутствие режима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дня</a:t>
            </a: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Нецензурная брань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Использование таблеток без 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острой необходимости, </a:t>
            </a:r>
            <a:endParaRPr lang="ru-RU" sz="24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Негативные проявления 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личности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    (страхи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обиды, сомнения, раздражительность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b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невыдержанность, грубость,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зависть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ревность, 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жадность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    пассивность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жестокость,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отчаяние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осуждение, сплетни,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  подавленность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, угрюмость, ворчливость,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неаккуратность,…)</a:t>
            </a: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Увлечение 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азартными играми, лень, </a:t>
            </a:r>
            <a:endParaRPr lang="ru-RU" sz="24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Зависимость 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от компьютерных игр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,.</a:t>
            </a:r>
            <a:endParaRPr lang="ru-RU" sz="2400" i="1" dirty="0">
              <a:solidFill>
                <a:schemeClr val="tx2">
                  <a:lumMod val="50000"/>
                </a:schemeClr>
              </a:solidFill>
            </a:endParaRPr>
          </a:p>
          <a:p>
            <a:pPr fontAlgn="t"/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Уверенность 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</a:rPr>
              <a:t>в собственной «непогрешимости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</a:rPr>
              <a:t>»</a:t>
            </a:r>
            <a:endParaRPr lang="ru-RU" sz="2400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Fotolia_17536674_Subscription_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857232"/>
            <a:ext cx="3929090" cy="2455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31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4086699"/>
            <a:ext cx="4714878" cy="27713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188640"/>
            <a:ext cx="8715143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  <a:latin typeface="Segoe Script" pitchFamily="34" charset="0"/>
              </a:rPr>
              <a:t>Правильное питание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  <a:latin typeface="Segoe Script" pitchFamily="34" charset="0"/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Основные ошибки:</a:t>
            </a: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1. Мы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едим слишком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много</a:t>
            </a: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2. Жирная пища</a:t>
            </a: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3. Мало едим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свежие овощи, фрукты, рыба, молоко. </a:t>
            </a:r>
            <a:endParaRPr lang="ru-RU" sz="2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4. Слишком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много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пьем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сладкую воду и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алкоголь.</a:t>
            </a: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5. Мы питаемся два раза вместо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пяти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раз.</a:t>
            </a:r>
          </a:p>
          <a:p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6. Мы </a:t>
            </a:r>
            <a:r>
              <a:rPr lang="ru-RU" sz="2800" i="1" dirty="0">
                <a:solidFill>
                  <a:schemeClr val="tx2">
                    <a:lumMod val="50000"/>
                  </a:schemeClr>
                </a:solidFill>
              </a:rPr>
              <a:t>едим слишком много </a:t>
            </a: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</a:rPr>
              <a:t>сладкого.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85728"/>
            <a:ext cx="45005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1.Как часто в течение дня питаетесь?</a:t>
            </a:r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 А) 3 раза и более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 Б) 2 раза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 В) 1 раз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1857364"/>
            <a:ext cx="33674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2. Всегда ли вы завтракаете?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А) </a:t>
            </a:r>
            <a:r>
              <a:rPr lang="ru-RU" dirty="0" smtClean="0"/>
              <a:t>всегда</a:t>
            </a:r>
            <a:br>
              <a:rPr lang="ru-RU" dirty="0" smtClean="0"/>
            </a:br>
            <a:r>
              <a:rPr lang="ru-RU" dirty="0"/>
              <a:t>Б) не </a:t>
            </a:r>
            <a:r>
              <a:rPr lang="ru-RU" dirty="0" smtClean="0"/>
              <a:t>всегда</a:t>
            </a:r>
            <a:br>
              <a:rPr lang="ru-RU" dirty="0" smtClean="0"/>
            </a:br>
            <a:r>
              <a:rPr lang="ru-RU" dirty="0"/>
              <a:t>В) никогда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00232" y="3571876"/>
            <a:ext cx="60722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3.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Часто ли вы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перекусываете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между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приёмами пищи?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А) никогда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Б) 1 – 2 раза в день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В) 3 раза и более.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14678" y="5380672"/>
            <a:ext cx="53867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4.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Как часто вы едите овощи, фрукты, салаты?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А) 3 раза в день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Б) 1 – 2 раза в день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В) 2 – 3 раза в неделю.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72132" y="714356"/>
            <a:ext cx="36412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Начисление баллов за ответы:</a:t>
            </a:r>
          </a:p>
          <a:p>
            <a:r>
              <a:rPr lang="ru-RU" dirty="0" smtClean="0"/>
              <a:t>А – 0 баллов</a:t>
            </a:r>
          </a:p>
          <a:p>
            <a:r>
              <a:rPr lang="ru-RU" dirty="0" smtClean="0"/>
              <a:t>Б – 1 балл</a:t>
            </a:r>
          </a:p>
          <a:p>
            <a:r>
              <a:rPr lang="ru-RU" dirty="0" smtClean="0"/>
              <a:t>В -2 балла</a:t>
            </a:r>
            <a:endParaRPr lang="ru-RU" dirty="0"/>
          </a:p>
        </p:txBody>
      </p:sp>
      <p:pic>
        <p:nvPicPr>
          <p:cNvPr id="11" name="Рисунок 10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644052"/>
            <a:ext cx="1785918" cy="2213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44362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5. Как часто вы едите жареную пищу?</a:t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1 раз в день;</a:t>
            </a:r>
            <a:br>
              <a:rPr lang="ru-RU" dirty="0" smtClean="0"/>
            </a:br>
            <a:r>
              <a:rPr lang="ru-RU" dirty="0" smtClean="0"/>
              <a:t>Б) 3 -4 раза в неделю;</a:t>
            </a:r>
            <a:br>
              <a:rPr lang="ru-RU" dirty="0" smtClean="0"/>
            </a:br>
            <a:r>
              <a:rPr lang="ru-RU" dirty="0" smtClean="0"/>
              <a:t>В) каждый день.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28662" y="1785926"/>
            <a:ext cx="364548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6.Как часто вы едите выпечку?</a:t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1 раз в неделю;</a:t>
            </a:r>
            <a:br>
              <a:rPr lang="ru-RU" dirty="0" smtClean="0"/>
            </a:br>
            <a:r>
              <a:rPr lang="ru-RU" dirty="0" smtClean="0"/>
              <a:t>Б) 3 – 4 раза в неделю;</a:t>
            </a:r>
            <a:br>
              <a:rPr lang="ru-RU" dirty="0" smtClean="0"/>
            </a:br>
            <a:r>
              <a:rPr lang="ru-RU" dirty="0" smtClean="0"/>
              <a:t>В) каждый день.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5984" y="3500438"/>
            <a:ext cx="36663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7.Что вы намазываете на хлеб?</a:t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только масло;</a:t>
            </a:r>
            <a:br>
              <a:rPr lang="ru-RU" dirty="0" smtClean="0"/>
            </a:br>
            <a:r>
              <a:rPr lang="ru-RU" dirty="0" smtClean="0"/>
              <a:t>Б) Масло с маргарином;</a:t>
            </a:r>
            <a:br>
              <a:rPr lang="ru-RU" dirty="0" smtClean="0"/>
            </a:br>
            <a:r>
              <a:rPr lang="ru-RU" dirty="0" smtClean="0"/>
              <a:t>В) Маргарин.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6248" y="5214950"/>
            <a:ext cx="46675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8. Сколько раз в неделю вы едите рыбу?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А) 3 – 4 раза;</a:t>
            </a:r>
            <a:br>
              <a:rPr lang="ru-RU" dirty="0" smtClean="0"/>
            </a:br>
            <a:r>
              <a:rPr lang="ru-RU" dirty="0" smtClean="0"/>
              <a:t>Б) 1 – 2 раза;</a:t>
            </a:r>
            <a:br>
              <a:rPr lang="ru-RU" dirty="0" smtClean="0"/>
            </a:br>
            <a:r>
              <a:rPr lang="ru-RU" dirty="0" smtClean="0"/>
              <a:t>В) 1 раз и реже.</a:t>
            </a:r>
          </a:p>
        </p:txBody>
      </p:sp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644052"/>
            <a:ext cx="1785918" cy="2213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325550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9.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Как часто вы едите хлеб?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А) меньше 3 дней в неделю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Б. от 3 до 6 дней в неделю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В) за каждой едой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28662" y="1928802"/>
            <a:ext cx="595464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10.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Сколько чашек чая или кофе выпиваете за день?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А) 1 – 2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Б) от 3 до 5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В) 6 и более.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43042" y="3571876"/>
            <a:ext cx="54059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11.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Прежде чем есть первое блюдо с мясом, вы: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А) уберете из тарелки весь жир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Б) уберете часть жира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/>
              <a:t>В) оставите весь жир.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09114" y="5143512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66822" y="5103674"/>
            <a:ext cx="53771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Segoe Script" pitchFamily="34" charset="0"/>
              </a:rPr>
              <a:t>Ключ к тесту: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r>
              <a:rPr lang="ru-RU" i="1" dirty="0" smtClean="0"/>
              <a:t>0-11 очков</a:t>
            </a:r>
            <a:r>
              <a:rPr lang="ru-RU" dirty="0" smtClean="0"/>
              <a:t> - есть опасность; </a:t>
            </a:r>
            <a:br>
              <a:rPr lang="ru-RU" dirty="0" smtClean="0"/>
            </a:br>
            <a:r>
              <a:rPr lang="ru-RU" i="1" dirty="0" smtClean="0"/>
              <a:t>12-16 очков</a:t>
            </a:r>
            <a:r>
              <a:rPr lang="ru-RU" dirty="0" smtClean="0"/>
              <a:t> - улучшить питание; </a:t>
            </a:r>
            <a:br>
              <a:rPr lang="ru-RU" dirty="0" smtClean="0"/>
            </a:br>
            <a:r>
              <a:rPr lang="ru-RU" i="1" dirty="0" smtClean="0"/>
              <a:t>17 -22 очков</a:t>
            </a:r>
            <a:r>
              <a:rPr lang="ru-RU" dirty="0" smtClean="0"/>
              <a:t> -хороший режим и качество питания.</a:t>
            </a:r>
          </a:p>
          <a:p>
            <a:endParaRPr lang="ru-RU" dirty="0"/>
          </a:p>
        </p:txBody>
      </p:sp>
      <p:pic>
        <p:nvPicPr>
          <p:cNvPr id="7" name="Рисунок 6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644053"/>
            <a:ext cx="1785918" cy="2213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</TotalTime>
  <Words>307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Здоровые дети в здоровой семье</vt:lpstr>
      <vt:lpstr>Слайд 2</vt:lpstr>
      <vt:lpstr> 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Здоровые дети в здоровой семье</dc:title>
  <dc:creator>admin</dc:creator>
  <cp:lastModifiedBy>хакер</cp:lastModifiedBy>
  <cp:revision>80</cp:revision>
  <dcterms:created xsi:type="dcterms:W3CDTF">2013-08-28T17:37:06Z</dcterms:created>
  <dcterms:modified xsi:type="dcterms:W3CDTF">2016-03-09T11:09:19Z</dcterms:modified>
</cp:coreProperties>
</file>