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5" r:id="rId4"/>
    <p:sldId id="283" r:id="rId5"/>
    <p:sldId id="287" r:id="rId6"/>
    <p:sldId id="294" r:id="rId7"/>
    <p:sldId id="295" r:id="rId8"/>
    <p:sldId id="296" r:id="rId9"/>
    <p:sldId id="297" r:id="rId10"/>
    <p:sldId id="298" r:id="rId11"/>
    <p:sldId id="302" r:id="rId12"/>
    <p:sldId id="309" r:id="rId13"/>
    <p:sldId id="307" r:id="rId14"/>
    <p:sldId id="299" r:id="rId15"/>
    <p:sldId id="300" r:id="rId16"/>
    <p:sldId id="301" r:id="rId17"/>
    <p:sldId id="288" r:id="rId18"/>
    <p:sldId id="303" r:id="rId19"/>
    <p:sldId id="304" r:id="rId20"/>
    <p:sldId id="285" r:id="rId21"/>
    <p:sldId id="305" r:id="rId22"/>
    <p:sldId id="306" r:id="rId23"/>
    <p:sldId id="308" r:id="rId24"/>
    <p:sldId id="282" r:id="rId25"/>
    <p:sldId id="281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C4F0D-D731-43E3-917E-17A73FA3F698}" type="datetimeFigureOut">
              <a:rPr lang="ru-RU"/>
              <a:pPr>
                <a:defRPr/>
              </a:pPr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6C57A-A33E-45B5-97FE-10486E97BA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85985-9EE6-4169-B815-6261E8656556}" type="datetimeFigureOut">
              <a:rPr lang="ru-RU"/>
              <a:pPr>
                <a:defRPr/>
              </a:pPr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63385-4362-497D-A43E-63B7D151C5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05828-7E77-414C-A87B-6544846B932A}" type="datetimeFigureOut">
              <a:rPr lang="ru-RU"/>
              <a:pPr>
                <a:defRPr/>
              </a:pPr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5B4AF-0C2B-455B-995F-8395606BA7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D262F-6D09-46EE-992D-849BC535ECC3}" type="datetimeFigureOut">
              <a:rPr lang="ru-RU"/>
              <a:pPr>
                <a:defRPr/>
              </a:pPr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490F9-0D26-4AC4-8D4F-419301BC92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46330-C40A-46AD-987D-4F96C6C865A3}" type="datetimeFigureOut">
              <a:rPr lang="ru-RU"/>
              <a:pPr>
                <a:defRPr/>
              </a:pPr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B21A4-C6C9-47EB-9F5D-36F1356B91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4E326-4127-4E40-8589-AE4CA042380E}" type="datetimeFigureOut">
              <a:rPr lang="ru-RU"/>
              <a:pPr>
                <a:defRPr/>
              </a:pPr>
              <a:t>09.03.2016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D5F7C-E9CD-4FDF-B908-3E0F8B2C9B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0C5DB-4C09-4C35-AE1A-27ACB5237A67}" type="datetimeFigureOut">
              <a:rPr lang="ru-RU"/>
              <a:pPr>
                <a:defRPr/>
              </a:pPr>
              <a:t>09.03.2016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2E3BF-ACF1-4208-B03B-9D5DA5E27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D8021-C53F-46A0-8D5C-F81FBAFE5464}" type="datetimeFigureOut">
              <a:rPr lang="ru-RU"/>
              <a:pPr>
                <a:defRPr/>
              </a:pPr>
              <a:t>09.03.2016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FCAF6-5DAE-4873-A94A-C68AC54A7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D5B63-9FB7-4D3C-B311-85B8A134ED8A}" type="datetimeFigureOut">
              <a:rPr lang="ru-RU"/>
              <a:pPr>
                <a:defRPr/>
              </a:pPr>
              <a:t>09.03.2016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E4639-1D09-4FBA-83A7-1D688D5AC3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1D4DC-5789-4209-92BB-F26FBBFAA983}" type="datetimeFigureOut">
              <a:rPr lang="ru-RU"/>
              <a:pPr>
                <a:defRPr/>
              </a:pPr>
              <a:t>09.03.2016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247BF-AB38-4768-AC4B-9EDE6B1148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66DDF-E564-49A3-B255-95FC4C71DF55}" type="datetimeFigureOut">
              <a:rPr lang="ru-RU"/>
              <a:pPr>
                <a:defRPr/>
              </a:pPr>
              <a:t>09.03.2016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E5BA0-5678-4536-ABE5-26C960B387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5FB3CB-D9C7-46DF-A852-BC2F7C2355DB}" type="datetimeFigureOut">
              <a:rPr lang="ru-RU"/>
              <a:pPr>
                <a:defRPr/>
              </a:pPr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44FCA0-FB90-443B-8A37-F3761F9709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emf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emf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image" Target="../media/image40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emf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4.png"/><Relationship Id="rId7" Type="http://schemas.openxmlformats.org/officeDocument/2006/relationships/image" Target="../media/image5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4.pn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.png"/><Relationship Id="rId7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emf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2.png"/><Relationship Id="rId7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2.png"/><Relationship Id="rId7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7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Прямоугольник 6"/>
          <p:cNvSpPr>
            <a:spLocks noChangeArrowheads="1"/>
          </p:cNvSpPr>
          <p:nvPr/>
        </p:nvSpPr>
        <p:spPr bwMode="auto">
          <a:xfrm>
            <a:off x="0" y="857250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Модно быть здоровым!</a:t>
            </a:r>
          </a:p>
          <a:p>
            <a:pPr algn="ctr"/>
            <a:r>
              <a:rPr lang="ru-RU" sz="3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Волонтёрский отряд «РИТМ»</a:t>
            </a:r>
            <a:endParaRPr lang="ru-RU" sz="3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348880"/>
            <a:ext cx="35069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G_1048.JPG"/>
          <p:cNvPicPr/>
          <p:nvPr/>
        </p:nvPicPr>
        <p:blipFill>
          <a:blip r:embed="rId4" cstate="print"/>
          <a:srcRect l="-188" t="-388" r="-226" b="-510"/>
          <a:stretch>
            <a:fillRect/>
          </a:stretch>
        </p:blipFill>
        <p:spPr bwMode="auto">
          <a:xfrm>
            <a:off x="395536" y="2276872"/>
            <a:ext cx="5000660" cy="3571875"/>
          </a:xfrm>
          <a:prstGeom prst="ellipse">
            <a:avLst/>
          </a:prstGeom>
          <a:ln w="31750" cap="rnd" cmpd="sng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Прямоугольник 4"/>
          <p:cNvSpPr>
            <a:spLocks noChangeArrowheads="1"/>
          </p:cNvSpPr>
          <p:nvPr/>
        </p:nvSpPr>
        <p:spPr bwMode="auto">
          <a:xfrm>
            <a:off x="3929063" y="4857750"/>
            <a:ext cx="4071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Здоровый я -- здоровая семья! 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Здоровый я – здоровая страна!</a:t>
            </a:r>
          </a:p>
        </p:txBody>
      </p:sp>
      <p:sp>
        <p:nvSpPr>
          <p:cNvPr id="11270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11271" name="Прямоугольник 11"/>
          <p:cNvSpPr>
            <a:spLocks noChangeArrowheads="1"/>
          </p:cNvSpPr>
          <p:nvPr/>
        </p:nvSpPr>
        <p:spPr bwMode="auto">
          <a:xfrm>
            <a:off x="1143000" y="500063"/>
            <a:ext cx="65230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Мы всегда там, где нужны!</a:t>
            </a:r>
          </a:p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Фотолетопись профилактических мероприятий</a:t>
            </a:r>
          </a:p>
        </p:txBody>
      </p:sp>
      <p:pic>
        <p:nvPicPr>
          <p:cNvPr id="1127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714375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3" y="4060825"/>
            <a:ext cx="2928937" cy="279717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27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1428750"/>
            <a:ext cx="3500438" cy="2500313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27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3" y="1428750"/>
            <a:ext cx="3000375" cy="246697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12294" name="Прямоугольник 11"/>
          <p:cNvSpPr>
            <a:spLocks noChangeArrowheads="1"/>
          </p:cNvSpPr>
          <p:nvPr/>
        </p:nvSpPr>
        <p:spPr bwMode="auto">
          <a:xfrm>
            <a:off x="1143000" y="500063"/>
            <a:ext cx="65230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Участие в конкурсах различных уровней</a:t>
            </a:r>
          </a:p>
          <a:p>
            <a:pPr algn="ctr">
              <a:spcBef>
                <a:spcPct val="50000"/>
              </a:spcBef>
            </a:pPr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714375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Прямоугольник 4"/>
          <p:cNvSpPr>
            <a:spLocks noChangeArrowheads="1"/>
          </p:cNvSpPr>
          <p:nvPr/>
        </p:nvSpPr>
        <p:spPr bwMode="auto">
          <a:xfrm>
            <a:off x="5572125" y="2286000"/>
            <a:ext cx="2714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«Волонтёр – 2009»</a:t>
            </a:r>
          </a:p>
        </p:txBody>
      </p:sp>
      <p:sp>
        <p:nvSpPr>
          <p:cNvPr id="12298" name="Прямоугольник 4"/>
          <p:cNvSpPr>
            <a:spLocks noChangeArrowheads="1"/>
          </p:cNvSpPr>
          <p:nvPr/>
        </p:nvSpPr>
        <p:spPr bwMode="auto">
          <a:xfrm>
            <a:off x="2643188" y="1785938"/>
            <a:ext cx="4071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9" name="Прямоугольник 4"/>
          <p:cNvSpPr>
            <a:spLocks noChangeArrowheads="1"/>
          </p:cNvSpPr>
          <p:nvPr/>
        </p:nvSpPr>
        <p:spPr bwMode="auto">
          <a:xfrm>
            <a:off x="428625" y="1500188"/>
            <a:ext cx="42148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Областной 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конкурс опорных (базовых) Кабинетов по профилактике ПАВ</a:t>
            </a:r>
          </a:p>
        </p:txBody>
      </p:sp>
      <p:pic>
        <p:nvPicPr>
          <p:cNvPr id="12300" name="Рисунок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2571750"/>
            <a:ext cx="2000250" cy="3071813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301" name="Picture 3" descr="IMG_917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38" y="2928938"/>
            <a:ext cx="3714750" cy="261302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00" y="2714625"/>
            <a:ext cx="2024063" cy="289560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2286000" y="1428750"/>
            <a:ext cx="4500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Участие в конкурсах различных уровней</a:t>
            </a:r>
          </a:p>
        </p:txBody>
      </p:sp>
      <p:sp>
        <p:nvSpPr>
          <p:cNvPr id="13318" name="Прямоугольник 5"/>
          <p:cNvSpPr>
            <a:spLocks noChangeArrowheads="1"/>
          </p:cNvSpPr>
          <p:nvPr/>
        </p:nvSpPr>
        <p:spPr bwMode="auto">
          <a:xfrm>
            <a:off x="785813" y="2143125"/>
            <a:ext cx="25971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Областной </a:t>
            </a:r>
          </a:p>
          <a:p>
            <a:r>
              <a:rPr 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конкурс волонтёрских </a:t>
            </a:r>
          </a:p>
          <a:p>
            <a:r>
              <a:rPr 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отрядов 2012</a:t>
            </a:r>
          </a:p>
        </p:txBody>
      </p:sp>
      <p:pic>
        <p:nvPicPr>
          <p:cNvPr id="13319" name="Picture 2" descr="Untitled-Scanned-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857375"/>
            <a:ext cx="3214688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25" y="714375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14342" name="Прямоугольник 11"/>
          <p:cNvSpPr>
            <a:spLocks noChangeArrowheads="1"/>
          </p:cNvSpPr>
          <p:nvPr/>
        </p:nvSpPr>
        <p:spPr bwMode="auto">
          <a:xfrm>
            <a:off x="1143000" y="500063"/>
            <a:ext cx="65230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Участие в конкурсах различных уровней</a:t>
            </a:r>
          </a:p>
          <a:p>
            <a:pPr algn="ctr">
              <a:spcBef>
                <a:spcPct val="50000"/>
              </a:spcBef>
            </a:pPr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714375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Прямоугольник 4"/>
          <p:cNvSpPr>
            <a:spLocks noChangeArrowheads="1"/>
          </p:cNvSpPr>
          <p:nvPr/>
        </p:nvSpPr>
        <p:spPr bwMode="auto">
          <a:xfrm>
            <a:off x="4714875" y="2500313"/>
            <a:ext cx="3500438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 от Департамента по спорту и молодёжной политике Тюменской области получили:</a:t>
            </a:r>
          </a:p>
          <a:p>
            <a:pPr algn="ctr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Макиенко Любовь</a:t>
            </a:r>
          </a:p>
          <a:p>
            <a:pPr algn="ctr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Романов Александр</a:t>
            </a:r>
          </a:p>
          <a:p>
            <a:pPr algn="ctr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Степанова Евгения</a:t>
            </a:r>
          </a:p>
          <a:p>
            <a:pPr algn="ctr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Черноусова Юлия</a:t>
            </a:r>
          </a:p>
          <a:p>
            <a:pPr algn="ctr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Анциферов Владислав</a:t>
            </a:r>
          </a:p>
        </p:txBody>
      </p:sp>
      <p:sp>
        <p:nvSpPr>
          <p:cNvPr id="14346" name="Прямоугольник 4"/>
          <p:cNvSpPr>
            <a:spLocks noChangeArrowheads="1"/>
          </p:cNvSpPr>
          <p:nvPr/>
        </p:nvSpPr>
        <p:spPr bwMode="auto">
          <a:xfrm>
            <a:off x="2643188" y="1785938"/>
            <a:ext cx="4071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7" name="Прямоугольник 4"/>
          <p:cNvSpPr>
            <a:spLocks noChangeArrowheads="1"/>
          </p:cNvSpPr>
          <p:nvPr/>
        </p:nvSpPr>
        <p:spPr bwMode="auto">
          <a:xfrm>
            <a:off x="428625" y="1500188"/>
            <a:ext cx="42148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Областной 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Конкурс на лучшую эмблему добровольческого движения Тюменской области и конкурс социальной рекламы «1000 лиц»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>
            <a:off x="4572000" y="2214563"/>
            <a:ext cx="40719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Развесёлый наш народ,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танцует и поёт!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Любим конкурсы, друзья,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Заданья выполняем на «Ура»!</a:t>
            </a:r>
          </a:p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15367" name="Прямоугольник 11"/>
          <p:cNvSpPr>
            <a:spLocks noChangeArrowheads="1"/>
          </p:cNvSpPr>
          <p:nvPr/>
        </p:nvSpPr>
        <p:spPr bwMode="auto">
          <a:xfrm>
            <a:off x="1143000" y="500063"/>
            <a:ext cx="65230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Участие в конкурсах различных уровней</a:t>
            </a:r>
          </a:p>
          <a:p>
            <a:pPr algn="ctr">
              <a:spcBef>
                <a:spcPct val="50000"/>
              </a:spcBef>
            </a:pPr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714375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Прямоугольник 4"/>
          <p:cNvSpPr>
            <a:spLocks noChangeArrowheads="1"/>
          </p:cNvSpPr>
          <p:nvPr/>
        </p:nvSpPr>
        <p:spPr bwMode="auto">
          <a:xfrm>
            <a:off x="571500" y="1571625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</a:t>
            </a:r>
          </a:p>
        </p:txBody>
      </p:sp>
      <p:sp>
        <p:nvSpPr>
          <p:cNvPr id="15371" name="Прямоугольник 4"/>
          <p:cNvSpPr>
            <a:spLocks noChangeArrowheads="1"/>
          </p:cNvSpPr>
          <p:nvPr/>
        </p:nvSpPr>
        <p:spPr bwMode="auto">
          <a:xfrm>
            <a:off x="2643188" y="1785938"/>
            <a:ext cx="4071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2" name="Прямоугольник 4"/>
          <p:cNvSpPr>
            <a:spLocks noChangeArrowheads="1"/>
          </p:cNvSpPr>
          <p:nvPr/>
        </p:nvSpPr>
        <p:spPr bwMode="auto">
          <a:xfrm>
            <a:off x="285750" y="2071688"/>
            <a:ext cx="40719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«Волонтёр года» номинация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«Лучший волонтёрский отряд»</a:t>
            </a:r>
          </a:p>
          <a:p>
            <a:r>
              <a:rPr lang="ru-RU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Почётная грамота за </a:t>
            </a:r>
            <a:r>
              <a:rPr lang="en-US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место</a:t>
            </a:r>
          </a:p>
        </p:txBody>
      </p:sp>
      <p:pic>
        <p:nvPicPr>
          <p:cNvPr id="15373" name="Рисунок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3357563"/>
            <a:ext cx="3714750" cy="291306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0" y="3643313"/>
            <a:ext cx="1828800" cy="254476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Прямоугольник 4"/>
          <p:cNvSpPr>
            <a:spLocks noChangeArrowheads="1"/>
          </p:cNvSpPr>
          <p:nvPr/>
        </p:nvSpPr>
        <p:spPr bwMode="auto">
          <a:xfrm>
            <a:off x="928688" y="3071813"/>
            <a:ext cx="5286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Благодарность  от Совета ветеранов  за активное участие в Тимуровском движении на территории Тоболовского сельского поселения.</a:t>
            </a:r>
          </a:p>
        </p:txBody>
      </p:sp>
      <p:sp>
        <p:nvSpPr>
          <p:cNvPr id="16390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16391" name="Прямоугольник 11"/>
          <p:cNvSpPr>
            <a:spLocks noChangeArrowheads="1"/>
          </p:cNvSpPr>
          <p:nvPr/>
        </p:nvSpPr>
        <p:spPr bwMode="auto">
          <a:xfrm>
            <a:off x="1143000" y="500063"/>
            <a:ext cx="65230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Участие в конкурсах различных уровней</a:t>
            </a:r>
          </a:p>
          <a:p>
            <a:pPr algn="ctr">
              <a:spcBef>
                <a:spcPct val="50000"/>
              </a:spcBef>
            </a:pPr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714375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Прямоугольник 4"/>
          <p:cNvSpPr>
            <a:spLocks noChangeArrowheads="1"/>
          </p:cNvSpPr>
          <p:nvPr/>
        </p:nvSpPr>
        <p:spPr bwMode="auto">
          <a:xfrm>
            <a:off x="2643188" y="1785938"/>
            <a:ext cx="4071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5" name="Прямоугольник 14"/>
          <p:cNvSpPr>
            <a:spLocks noChangeArrowheads="1"/>
          </p:cNvSpPr>
          <p:nvPr/>
        </p:nvSpPr>
        <p:spPr bwMode="auto">
          <a:xfrm>
            <a:off x="714375" y="1500188"/>
            <a:ext cx="5286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Молодость активно должны провести,</a:t>
            </a:r>
            <a:b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Пользу и радость другим людям нести.</a:t>
            </a:r>
            <a:b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6" name="Прямоугольник 18"/>
          <p:cNvSpPr>
            <a:spLocks noChangeArrowheads="1"/>
          </p:cNvSpPr>
          <p:nvPr/>
        </p:nvSpPr>
        <p:spPr bwMode="auto">
          <a:xfrm>
            <a:off x="2071688" y="2357438"/>
            <a:ext cx="5429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  </a:t>
            </a: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Ведь так приятно всем помогать,</a:t>
            </a:r>
            <a:b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И не за деньги, без награды – просто так!</a:t>
            </a:r>
            <a:b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7" name="Прямоугольник 19"/>
          <p:cNvSpPr>
            <a:spLocks noChangeArrowheads="1"/>
          </p:cNvSpPr>
          <p:nvPr/>
        </p:nvSpPr>
        <p:spPr bwMode="auto">
          <a:xfrm>
            <a:off x="857250" y="4429125"/>
            <a:ext cx="6929438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людям помогает – не тратит время зря,</a:t>
            </a:r>
            <a:b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Прекрасными делами наполнится земля!</a:t>
            </a:r>
            <a:b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Свободные минутки мы отдаём  всем тем,</a:t>
            </a:r>
            <a:b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в помощи нуждается, не требуя взамен:</a:t>
            </a:r>
            <a:b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Ни золота, ни стажа, ни славы, ни любви.</a:t>
            </a:r>
            <a:b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Наш выбор несомненен – да, волонтеры мы!</a:t>
            </a:r>
            <a:b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63" y="3071813"/>
            <a:ext cx="2643187" cy="3500437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17414" name="Прямоугольник 11"/>
          <p:cNvSpPr>
            <a:spLocks noChangeArrowheads="1"/>
          </p:cNvSpPr>
          <p:nvPr/>
        </p:nvSpPr>
        <p:spPr bwMode="auto">
          <a:xfrm>
            <a:off x="785813" y="214313"/>
            <a:ext cx="7858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Участие в конкурсах различных уровней</a:t>
            </a:r>
          </a:p>
          <a:p>
            <a:pPr algn="ctr">
              <a:spcBef>
                <a:spcPct val="50000"/>
              </a:spcBef>
            </a:pPr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714375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Прямоугольник 4"/>
          <p:cNvSpPr>
            <a:spLocks noChangeArrowheads="1"/>
          </p:cNvSpPr>
          <p:nvPr/>
        </p:nvSpPr>
        <p:spPr bwMode="auto">
          <a:xfrm>
            <a:off x="2643188" y="1785938"/>
            <a:ext cx="4071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8" name="Прямоугольник 14"/>
          <p:cNvSpPr>
            <a:spLocks noChangeArrowheads="1"/>
          </p:cNvSpPr>
          <p:nvPr/>
        </p:nvSpPr>
        <p:spPr bwMode="auto">
          <a:xfrm>
            <a:off x="714375" y="1500188"/>
            <a:ext cx="5286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9" name="Прямоугольник 18"/>
          <p:cNvSpPr>
            <a:spLocks noChangeArrowheads="1"/>
          </p:cNvSpPr>
          <p:nvPr/>
        </p:nvSpPr>
        <p:spPr bwMode="auto">
          <a:xfrm>
            <a:off x="785813" y="1785938"/>
            <a:ext cx="5429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0" name="Прямоугольник 12"/>
          <p:cNvSpPr>
            <a:spLocks noChangeArrowheads="1"/>
          </p:cNvSpPr>
          <p:nvPr/>
        </p:nvSpPr>
        <p:spPr bwMode="auto">
          <a:xfrm>
            <a:off x="500063" y="1571625"/>
            <a:ext cx="5715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Волонтёрский мой отряд даёт бодрости заряд!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Собирайся, детвора, в спортзал идти уже пора!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Гири, штанги, волейбол,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Футбол, зарядка, баскетбол.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Здоровья набирайся, молодёжь,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грамотой потом придёшь!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Резервы для страны куёшь!</a:t>
            </a:r>
          </a:p>
          <a:p>
            <a:r>
              <a:rPr lang="ru-RU"/>
              <a:t/>
            </a:r>
            <a:br>
              <a:rPr lang="ru-RU"/>
            </a:br>
            <a:endParaRPr lang="ru-RU"/>
          </a:p>
        </p:txBody>
      </p:sp>
      <p:pic>
        <p:nvPicPr>
          <p:cNvPr id="17421" name="Picture 3" descr="чемпион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25" y="3857625"/>
            <a:ext cx="3328988" cy="250507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7422" name="Рисунок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02525">
            <a:off x="5959475" y="2074863"/>
            <a:ext cx="2198688" cy="254476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742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56238">
            <a:off x="5070475" y="4292600"/>
            <a:ext cx="1838325" cy="251460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742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18404">
            <a:off x="7221538" y="3379788"/>
            <a:ext cx="1708150" cy="255270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7425" name="Прямоугольник 19"/>
          <p:cNvSpPr>
            <a:spLocks noChangeArrowheads="1"/>
          </p:cNvSpPr>
          <p:nvPr/>
        </p:nvSpPr>
        <p:spPr bwMode="auto">
          <a:xfrm>
            <a:off x="2428875" y="857250"/>
            <a:ext cx="3657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Соревнования по пауэрлифтингу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Прямоугольник 12"/>
          <p:cNvSpPr>
            <a:spLocks noChangeArrowheads="1"/>
          </p:cNvSpPr>
          <p:nvPr/>
        </p:nvSpPr>
        <p:spPr bwMode="auto">
          <a:xfrm>
            <a:off x="5643563" y="3429000"/>
            <a:ext cx="3643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38" y="928688"/>
            <a:ext cx="187166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Прямоугольник 15"/>
          <p:cNvSpPr>
            <a:spLocks noChangeArrowheads="1"/>
          </p:cNvSpPr>
          <p:nvPr/>
        </p:nvSpPr>
        <p:spPr bwMode="auto">
          <a:xfrm>
            <a:off x="1000125" y="357188"/>
            <a:ext cx="7358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Профилактические проекты.</a:t>
            </a:r>
          </a:p>
        </p:txBody>
      </p:sp>
      <p:sp>
        <p:nvSpPr>
          <p:cNvPr id="18440" name="Прямоугольник 17"/>
          <p:cNvSpPr>
            <a:spLocks noChangeArrowheads="1"/>
          </p:cNvSpPr>
          <p:nvPr/>
        </p:nvSpPr>
        <p:spPr bwMode="auto">
          <a:xfrm>
            <a:off x="214313" y="1000125"/>
            <a:ext cx="63579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«Время развеять дым!»</a:t>
            </a:r>
          </a:p>
        </p:txBody>
      </p:sp>
      <p:pic>
        <p:nvPicPr>
          <p:cNvPr id="18441" name="Picture 9" descr="волон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2071688"/>
            <a:ext cx="4000500" cy="2947987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8442" name="Рисунок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928938"/>
            <a:ext cx="4143375" cy="2643187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Прямоугольник 12"/>
          <p:cNvSpPr>
            <a:spLocks noChangeArrowheads="1"/>
          </p:cNvSpPr>
          <p:nvPr/>
        </p:nvSpPr>
        <p:spPr bwMode="auto">
          <a:xfrm>
            <a:off x="5643563" y="3429000"/>
            <a:ext cx="3643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5" y="642938"/>
            <a:ext cx="187166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Прямоугольник 9"/>
          <p:cNvSpPr>
            <a:spLocks noChangeArrowheads="1"/>
          </p:cNvSpPr>
          <p:nvPr/>
        </p:nvSpPr>
        <p:spPr bwMode="auto">
          <a:xfrm>
            <a:off x="0" y="0"/>
            <a:ext cx="7358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 b="1">
                <a:latin typeface="Times New Roman" pitchFamily="18" charset="0"/>
                <a:cs typeface="Times New Roman" pitchFamily="18" charset="0"/>
              </a:rPr>
              <a:t>Формы профилактической работы по профилактике наркомании, алкоголизма, табакокурения и других асоциальных явлений</a:t>
            </a:r>
          </a:p>
        </p:txBody>
      </p:sp>
      <p:sp>
        <p:nvSpPr>
          <p:cNvPr id="19464" name="Прямоугольник 21"/>
          <p:cNvSpPr>
            <a:spLocks noChangeArrowheads="1"/>
          </p:cNvSpPr>
          <p:nvPr/>
        </p:nvSpPr>
        <p:spPr bwMode="auto">
          <a:xfrm>
            <a:off x="6357938" y="4214813"/>
            <a:ext cx="2508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Родительские  академии </a:t>
            </a:r>
          </a:p>
        </p:txBody>
      </p:sp>
      <p:sp>
        <p:nvSpPr>
          <p:cNvPr id="19465" name="Прямоугольник 23"/>
          <p:cNvSpPr>
            <a:spLocks noChangeArrowheads="1"/>
          </p:cNvSpPr>
          <p:nvPr/>
        </p:nvSpPr>
        <p:spPr bwMode="auto">
          <a:xfrm>
            <a:off x="714375" y="4214813"/>
            <a:ext cx="27352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Психологические тренинги</a:t>
            </a:r>
          </a:p>
        </p:txBody>
      </p:sp>
      <p:sp>
        <p:nvSpPr>
          <p:cNvPr id="19466" name="Прямоугольник 24"/>
          <p:cNvSpPr>
            <a:spLocks noChangeArrowheads="1"/>
          </p:cNvSpPr>
          <p:nvPr/>
        </p:nvSpPr>
        <p:spPr bwMode="auto">
          <a:xfrm>
            <a:off x="3714750" y="4214813"/>
            <a:ext cx="25003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Тематические дискотеки</a:t>
            </a:r>
          </a:p>
        </p:txBody>
      </p:sp>
      <p:sp>
        <p:nvSpPr>
          <p:cNvPr id="19467" name="Прямоугольник 17"/>
          <p:cNvSpPr>
            <a:spLocks noChangeArrowheads="1"/>
          </p:cNvSpPr>
          <p:nvPr/>
        </p:nvSpPr>
        <p:spPr bwMode="auto">
          <a:xfrm>
            <a:off x="4500563" y="1857375"/>
            <a:ext cx="27860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Конкурсы рисунков,  фотографий, компьютерной графики,     сочинений. </a:t>
            </a:r>
          </a:p>
        </p:txBody>
      </p:sp>
      <p:pic>
        <p:nvPicPr>
          <p:cNvPr id="19468" name="Picture 2" descr="DSC002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5" y="2714625"/>
            <a:ext cx="1884363" cy="141605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" name="Picture 2" descr="NDVD_0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63" y="4572000"/>
            <a:ext cx="1714500" cy="1357313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1" name="Picture 3" descr="P60601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5" y="4572000"/>
            <a:ext cx="1928813" cy="1414463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9471" name="Рисунок 3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88" y="4643438"/>
            <a:ext cx="2000250" cy="142875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8" name="Рисунок 37" descr="C:\Documents and Settings\Николай\Мои документы\фото волонтёры 2011\SAM_208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1214422"/>
            <a:ext cx="3714776" cy="2786082"/>
          </a:xfrm>
          <a:prstGeom prst="ellipse">
            <a:avLst/>
          </a:prstGeom>
          <a:ln w="31750" cap="rnd" cmpd="sng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Прямоугольник 12"/>
          <p:cNvSpPr>
            <a:spLocks noChangeArrowheads="1"/>
          </p:cNvSpPr>
          <p:nvPr/>
        </p:nvSpPr>
        <p:spPr bwMode="auto">
          <a:xfrm>
            <a:off x="5643563" y="3429000"/>
            <a:ext cx="3643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5" y="642938"/>
            <a:ext cx="187166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Прямоугольник 9"/>
          <p:cNvSpPr>
            <a:spLocks noChangeArrowheads="1"/>
          </p:cNvSpPr>
          <p:nvPr/>
        </p:nvSpPr>
        <p:spPr bwMode="auto">
          <a:xfrm>
            <a:off x="0" y="0"/>
            <a:ext cx="7358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 b="1">
                <a:latin typeface="Times New Roman" pitchFamily="18" charset="0"/>
                <a:cs typeface="Times New Roman" pitchFamily="18" charset="0"/>
              </a:rPr>
              <a:t>Формы профилактической работы по профилактике наркомании, алкоголизма, табакокурения и других асоциальных явлений</a:t>
            </a:r>
          </a:p>
        </p:txBody>
      </p:sp>
      <p:sp>
        <p:nvSpPr>
          <p:cNvPr id="20488" name="Прямоугольник 20"/>
          <p:cNvSpPr>
            <a:spLocks noChangeArrowheads="1"/>
          </p:cNvSpPr>
          <p:nvPr/>
        </p:nvSpPr>
        <p:spPr bwMode="auto">
          <a:xfrm>
            <a:off x="4143375" y="2000250"/>
            <a:ext cx="3343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Спортивные соревнования, игры </a:t>
            </a:r>
          </a:p>
        </p:txBody>
      </p:sp>
      <p:sp>
        <p:nvSpPr>
          <p:cNvPr id="20489" name="Прямоугольник 22"/>
          <p:cNvSpPr>
            <a:spLocks noChangeArrowheads="1"/>
          </p:cNvSpPr>
          <p:nvPr/>
        </p:nvSpPr>
        <p:spPr bwMode="auto">
          <a:xfrm>
            <a:off x="4500563" y="4000500"/>
            <a:ext cx="3143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Встречи вопросов   и ответов </a:t>
            </a:r>
          </a:p>
        </p:txBody>
      </p:sp>
      <p:sp>
        <p:nvSpPr>
          <p:cNvPr id="20490" name="Прямоугольник 25"/>
          <p:cNvSpPr>
            <a:spLocks noChangeArrowheads="1"/>
          </p:cNvSpPr>
          <p:nvPr/>
        </p:nvSpPr>
        <p:spPr bwMode="auto">
          <a:xfrm>
            <a:off x="428625" y="3929063"/>
            <a:ext cx="1241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Экскурсии </a:t>
            </a:r>
          </a:p>
        </p:txBody>
      </p:sp>
      <p:sp>
        <p:nvSpPr>
          <p:cNvPr id="20491" name="Прямоугольник 26"/>
          <p:cNvSpPr>
            <a:spLocks noChangeArrowheads="1"/>
          </p:cNvSpPr>
          <p:nvPr/>
        </p:nvSpPr>
        <p:spPr bwMode="auto">
          <a:xfrm>
            <a:off x="2357438" y="4000500"/>
            <a:ext cx="8620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Беседы</a:t>
            </a:r>
          </a:p>
        </p:txBody>
      </p:sp>
      <p:pic>
        <p:nvPicPr>
          <p:cNvPr id="32" name="Picture 2" descr="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57438"/>
            <a:ext cx="2357438" cy="157162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0493" name="Рисунок 3" descr="DSC000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4357688"/>
            <a:ext cx="1357313" cy="185737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4" name="Picture 2" descr="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88" y="4500563"/>
            <a:ext cx="2071687" cy="171450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5" name="Picture 3" descr="P101008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5" y="4500563"/>
            <a:ext cx="2214563" cy="171450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8" name="Рисунок 37" descr="C:\Documents and Settings\Николай\Мои документы\фото волонтёры 2011\SAM_208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1142984"/>
            <a:ext cx="3714776" cy="2786082"/>
          </a:xfrm>
          <a:prstGeom prst="ellipse">
            <a:avLst/>
          </a:prstGeom>
          <a:ln w="31750" cap="rnd" cmpd="sng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Прямоугольник 6"/>
          <p:cNvSpPr>
            <a:spLocks noChangeArrowheads="1"/>
          </p:cNvSpPr>
          <p:nvPr/>
        </p:nvSpPr>
        <p:spPr bwMode="auto">
          <a:xfrm rot="-690085">
            <a:off x="1676400" y="29908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8" name="Прямоугольник 11"/>
          <p:cNvSpPr>
            <a:spLocks noChangeArrowheads="1"/>
          </p:cNvSpPr>
          <p:nvPr/>
        </p:nvSpPr>
        <p:spPr bwMode="auto">
          <a:xfrm>
            <a:off x="857250" y="1071563"/>
            <a:ext cx="5281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Эмблема волонтёрского отряда</a:t>
            </a:r>
            <a:endParaRPr lang="ru-RU" sz="2800" b="1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5" y="785813"/>
            <a:ext cx="165258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Рисунок 0" descr="logo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1785938"/>
            <a:ext cx="3429000" cy="3286125"/>
          </a:xfrm>
          <a:prstGeom prst="rect">
            <a:avLst/>
          </a:prstGeom>
          <a:solidFill>
            <a:srgbClr val="00B050"/>
          </a:solidFill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081" name="Rectangle 4"/>
          <p:cNvSpPr>
            <a:spLocks noChangeArrowheads="1"/>
          </p:cNvSpPr>
          <p:nvPr/>
        </p:nvSpPr>
        <p:spPr bwMode="auto">
          <a:xfrm>
            <a:off x="3857625" y="2286000"/>
            <a:ext cx="5072063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000" b="1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Сердце</a:t>
            </a:r>
            <a:r>
              <a:rPr lang="ru-RU" sz="200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- этот орган как символ души, переживаний, чувств, настроений. Доброе, чуткое, отзывчивое!</a:t>
            </a:r>
          </a:p>
          <a:p>
            <a:pPr eaLnBrk="0" hangingPunct="0"/>
            <a:r>
              <a:rPr lang="ru-RU" sz="2000" b="1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Пульс</a:t>
            </a:r>
            <a:r>
              <a:rPr lang="ru-RU" sz="200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- это жизнь. </a:t>
            </a:r>
          </a:p>
          <a:p>
            <a:pPr eaLnBrk="0" hangingPunct="0"/>
            <a:r>
              <a:rPr lang="ru-RU" sz="2000" b="1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Звезда</a:t>
            </a:r>
            <a:r>
              <a:rPr lang="ru-RU" sz="20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- один из древнейших символов человечества, принятый геральдикой всех народов. </a:t>
            </a:r>
          </a:p>
          <a:p>
            <a:pPr eaLnBrk="0" hangingPunct="0"/>
            <a:r>
              <a:rPr lang="ru-RU" sz="200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Звезда -  символ вечности,  символ стремлений, идеалов, которые вечны, непреходящи.  </a:t>
            </a:r>
          </a:p>
          <a:p>
            <a:pPr eaLnBrk="0" hangingPunct="0"/>
            <a:r>
              <a:rPr lang="ru-RU" sz="200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Волонтёр как путеводитель за  счастьем!</a:t>
            </a:r>
          </a:p>
          <a:p>
            <a:pPr eaLnBrk="0" hangingPunct="0"/>
            <a:endParaRPr lang="ru-RU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Прямоугольник 4"/>
          <p:cNvSpPr>
            <a:spLocks noChangeArrowheads="1"/>
          </p:cNvSpPr>
          <p:nvPr/>
        </p:nvSpPr>
        <p:spPr bwMode="auto">
          <a:xfrm>
            <a:off x="285750" y="357188"/>
            <a:ext cx="86439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Участие волонтёрского отряда в профилактических акциях</a:t>
            </a:r>
          </a:p>
          <a:p>
            <a:endParaRPr lang="ru-RU" b="1">
              <a:latin typeface="Calibri" pitchFamily="34" charset="0"/>
            </a:endParaRPr>
          </a:p>
          <a:p>
            <a:endParaRPr lang="ru-RU" b="1">
              <a:latin typeface="Calibri" pitchFamily="34" charset="0"/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1428750"/>
            <a:ext cx="21685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3" descr="C:\Documents and Settings\Николай\Рабочий стол\фото Лене\Трудовой отряд\Отсканировано 28.08.2009 8-51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1928813"/>
            <a:ext cx="2603500" cy="189071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1512" name="Picture 4" descr="Отсканировано 28"/>
          <p:cNvPicPr>
            <a:picLocks noChangeAspect="1" noChangeArrowheads="1"/>
          </p:cNvPicPr>
          <p:nvPr/>
        </p:nvPicPr>
        <p:blipFill>
          <a:blip r:embed="rId5" cstate="print"/>
          <a:srcRect r="17802" b="9372"/>
          <a:stretch>
            <a:fillRect/>
          </a:stretch>
        </p:blipFill>
        <p:spPr bwMode="auto">
          <a:xfrm>
            <a:off x="3214688" y="1928813"/>
            <a:ext cx="2643187" cy="185737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15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4286250"/>
            <a:ext cx="2643187" cy="207168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1514" name="Рисунок 17" descr="C:\Documents and Settings\Николай\Мои документы\фото 9 мая2\P10001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50" y="4286250"/>
            <a:ext cx="2643188" cy="2049463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1515" name="Прямоугольник 4"/>
          <p:cNvSpPr>
            <a:spLocks noChangeArrowheads="1"/>
          </p:cNvSpPr>
          <p:nvPr/>
        </p:nvSpPr>
        <p:spPr bwMode="auto">
          <a:xfrm>
            <a:off x="1928813" y="3786188"/>
            <a:ext cx="43576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«</a:t>
            </a: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Наша победа»</a:t>
            </a:r>
          </a:p>
          <a:p>
            <a:endParaRPr lang="ru-RU" b="1">
              <a:latin typeface="Calibri" pitchFamily="34" charset="0"/>
            </a:endParaRPr>
          </a:p>
          <a:p>
            <a:endParaRPr lang="ru-RU" b="1">
              <a:latin typeface="Calibri" pitchFamily="34" charset="0"/>
            </a:endParaRPr>
          </a:p>
        </p:txBody>
      </p:sp>
      <p:sp>
        <p:nvSpPr>
          <p:cNvPr id="21516" name="Прямоугольник 4"/>
          <p:cNvSpPr>
            <a:spLocks noChangeArrowheads="1"/>
          </p:cNvSpPr>
          <p:nvPr/>
        </p:nvSpPr>
        <p:spPr bwMode="auto">
          <a:xfrm>
            <a:off x="285750" y="1500188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«</a:t>
            </a: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Подари тепло»</a:t>
            </a:r>
          </a:p>
          <a:p>
            <a:endParaRPr lang="ru-RU" b="1">
              <a:latin typeface="Calibri" pitchFamily="34" charset="0"/>
            </a:endParaRPr>
          </a:p>
          <a:p>
            <a:endParaRPr lang="ru-RU" b="1">
              <a:latin typeface="Calibri" pitchFamily="34" charset="0"/>
            </a:endParaRPr>
          </a:p>
        </p:txBody>
      </p:sp>
      <p:pic>
        <p:nvPicPr>
          <p:cNvPr id="2151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50" y="4286250"/>
            <a:ext cx="2928938" cy="207168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1518" name="Прямоугольник 23"/>
          <p:cNvSpPr>
            <a:spLocks noChangeArrowheads="1"/>
          </p:cNvSpPr>
          <p:nvPr/>
        </p:nvSpPr>
        <p:spPr bwMode="auto">
          <a:xfrm>
            <a:off x="5715000" y="3786188"/>
            <a:ext cx="3016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«Георгиевская ленточка</a:t>
            </a:r>
            <a:endParaRPr lang="ru-RU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928688" y="857250"/>
            <a:ext cx="43576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– волонтёры, и это не мало,</a:t>
            </a:r>
          </a:p>
          <a:p>
            <a:pPr eaLnBrk="0" hangingPunct="0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Милосердию смело даём мы начало</a:t>
            </a:r>
            <a:r>
              <a:rPr lang="ru-RU" sz="12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b="1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Прямоугольник 4"/>
          <p:cNvSpPr>
            <a:spLocks noChangeArrowheads="1"/>
          </p:cNvSpPr>
          <p:nvPr/>
        </p:nvSpPr>
        <p:spPr bwMode="auto">
          <a:xfrm>
            <a:off x="285750" y="928688"/>
            <a:ext cx="86439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Участие волонтёрского отряда в профилактических акциях</a:t>
            </a:r>
          </a:p>
          <a:p>
            <a:endParaRPr lang="ru-RU" b="1">
              <a:latin typeface="Calibri" pitchFamily="34" charset="0"/>
            </a:endParaRPr>
          </a:p>
          <a:p>
            <a:endParaRPr lang="ru-RU" b="1">
              <a:latin typeface="Calibri" pitchFamily="34" charset="0"/>
            </a:endParaRP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13" y="1357313"/>
            <a:ext cx="18827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1857375"/>
            <a:ext cx="3071813" cy="2214563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253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75" y="1857375"/>
            <a:ext cx="3286125" cy="2214563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2537" name="Прямоугольник 4"/>
          <p:cNvSpPr>
            <a:spLocks noChangeArrowheads="1"/>
          </p:cNvSpPr>
          <p:nvPr/>
        </p:nvSpPr>
        <p:spPr bwMode="auto">
          <a:xfrm>
            <a:off x="1643063" y="1357313"/>
            <a:ext cx="43576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Трезвость – это свобода!»</a:t>
            </a:r>
          </a:p>
          <a:p>
            <a:endParaRPr lang="ru-RU" b="1">
              <a:latin typeface="Calibri" pitchFamily="34" charset="0"/>
            </a:endParaRPr>
          </a:p>
          <a:p>
            <a:endParaRPr lang="ru-RU" b="1">
              <a:latin typeface="Calibri" pitchFamily="34" charset="0"/>
            </a:endParaRPr>
          </a:p>
        </p:txBody>
      </p:sp>
      <p:pic>
        <p:nvPicPr>
          <p:cNvPr id="2253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8" y="4214813"/>
            <a:ext cx="3024187" cy="232886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2539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75" y="4214813"/>
            <a:ext cx="2143125" cy="242887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5705475" y="4429125"/>
            <a:ext cx="343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Молодежь без вина и пива –</a:t>
            </a:r>
          </a:p>
          <a:p>
            <a:pPr eaLnBrk="0" hangingPunct="0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 модно и красиво!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Прямоугольник 4"/>
          <p:cNvSpPr>
            <a:spLocks noChangeArrowheads="1"/>
          </p:cNvSpPr>
          <p:nvPr/>
        </p:nvSpPr>
        <p:spPr bwMode="auto">
          <a:xfrm>
            <a:off x="285750" y="928688"/>
            <a:ext cx="86439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Участие волонтёрского отряда в профилактических акциях</a:t>
            </a:r>
          </a:p>
          <a:p>
            <a:endParaRPr lang="ru-RU" b="1">
              <a:latin typeface="Calibri" pitchFamily="34" charset="0"/>
            </a:endParaRPr>
          </a:p>
          <a:p>
            <a:endParaRPr lang="ru-RU" b="1">
              <a:latin typeface="Calibri" pitchFamily="34" charset="0"/>
            </a:endParaRP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1428750"/>
            <a:ext cx="21685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1928813"/>
            <a:ext cx="2682875" cy="196850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3560" name="Прямоугольник 4"/>
          <p:cNvSpPr>
            <a:spLocks noChangeArrowheads="1"/>
          </p:cNvSpPr>
          <p:nvPr/>
        </p:nvSpPr>
        <p:spPr bwMode="auto">
          <a:xfrm>
            <a:off x="214313" y="1428750"/>
            <a:ext cx="43576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Скажи жизни «Да!»</a:t>
            </a:r>
          </a:p>
          <a:p>
            <a:endParaRPr lang="ru-RU" b="1">
              <a:latin typeface="Calibri" pitchFamily="34" charset="0"/>
            </a:endParaRPr>
          </a:p>
          <a:p>
            <a:endParaRPr lang="ru-RU" b="1">
              <a:latin typeface="Calibri" pitchFamily="34" charset="0"/>
            </a:endParaRPr>
          </a:p>
        </p:txBody>
      </p:sp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63" y="1928813"/>
            <a:ext cx="2857500" cy="200025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3562" name="Прямоугольник 4"/>
          <p:cNvSpPr>
            <a:spLocks noChangeArrowheads="1"/>
          </p:cNvSpPr>
          <p:nvPr/>
        </p:nvSpPr>
        <p:spPr bwMode="auto">
          <a:xfrm>
            <a:off x="3071813" y="1428750"/>
            <a:ext cx="43576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Тепло родного дома»</a:t>
            </a:r>
          </a:p>
          <a:p>
            <a:endParaRPr lang="ru-RU" b="1">
              <a:latin typeface="Calibri" pitchFamily="34" charset="0"/>
            </a:endParaRPr>
          </a:p>
          <a:p>
            <a:endParaRPr lang="ru-RU" b="1">
              <a:latin typeface="Calibri" pitchFamily="34" charset="0"/>
            </a:endParaRPr>
          </a:p>
        </p:txBody>
      </p:sp>
      <p:pic>
        <p:nvPicPr>
          <p:cNvPr id="23563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4357688"/>
            <a:ext cx="2466975" cy="1938337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3564" name="Прямоугольник 4"/>
          <p:cNvSpPr>
            <a:spLocks noChangeArrowheads="1"/>
          </p:cNvSpPr>
          <p:nvPr/>
        </p:nvSpPr>
        <p:spPr bwMode="auto">
          <a:xfrm>
            <a:off x="357188" y="3857625"/>
            <a:ext cx="43576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«Время развеять дым»</a:t>
            </a:r>
          </a:p>
          <a:p>
            <a:endParaRPr lang="ru-RU" b="1">
              <a:latin typeface="Calibri" pitchFamily="34" charset="0"/>
            </a:endParaRPr>
          </a:p>
          <a:p>
            <a:endParaRPr lang="ru-RU" b="1">
              <a:latin typeface="Calibri" pitchFamily="34" charset="0"/>
            </a:endParaRPr>
          </a:p>
        </p:txBody>
      </p:sp>
      <p:sp>
        <p:nvSpPr>
          <p:cNvPr id="23565" name="Rectangle 15"/>
          <p:cNvSpPr>
            <a:spLocks noChangeArrowheads="1"/>
          </p:cNvSpPr>
          <p:nvPr/>
        </p:nvSpPr>
        <p:spPr bwMode="auto">
          <a:xfrm>
            <a:off x="6286500" y="3071813"/>
            <a:ext cx="26431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Акции, конкурсы в школе проводим,</a:t>
            </a:r>
          </a:p>
          <a:p>
            <a:pPr eaLnBrk="0" hangingPunct="0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мы частенько  к ребятам приходим.</a:t>
            </a:r>
          </a:p>
          <a:p>
            <a:pPr eaLnBrk="0" hangingPunct="0"/>
            <a:endParaRPr lang="ru-RU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3566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88" y="4429125"/>
            <a:ext cx="2609850" cy="193198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3567" name="Прямоугольник 15"/>
          <p:cNvSpPr>
            <a:spLocks noChangeArrowheads="1"/>
          </p:cNvSpPr>
          <p:nvPr/>
        </p:nvSpPr>
        <p:spPr bwMode="auto">
          <a:xfrm>
            <a:off x="3429000" y="3929063"/>
            <a:ext cx="2578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«Областная зарядка</a:t>
            </a:r>
            <a:endParaRPr lang="ru-RU" sz="2000"/>
          </a:p>
        </p:txBody>
      </p:sp>
      <p:pic>
        <p:nvPicPr>
          <p:cNvPr id="2356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88" y="4429125"/>
            <a:ext cx="2862262" cy="1928813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Прямоугольник 4"/>
          <p:cNvSpPr>
            <a:spLocks noChangeArrowheads="1"/>
          </p:cNvSpPr>
          <p:nvPr/>
        </p:nvSpPr>
        <p:spPr bwMode="auto">
          <a:xfrm>
            <a:off x="2428875" y="0"/>
            <a:ext cx="48577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Участие волонтёрского отряда</a:t>
            </a: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 в профилактических акциях</a:t>
            </a:r>
          </a:p>
          <a:p>
            <a:endParaRPr lang="ru-RU" b="1">
              <a:latin typeface="Calibri" pitchFamily="34" charset="0"/>
            </a:endParaRPr>
          </a:p>
          <a:p>
            <a:endParaRPr lang="ru-RU" b="1">
              <a:latin typeface="Calibri" pitchFamily="34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714375"/>
            <a:ext cx="19542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9" descr="C:\Documents and Settings\Николай\Рабочий стол\Кабинет ПАВ\волонтёры 10 декабря\фото волонтёры 2011\P10106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1428750"/>
            <a:ext cx="2703513" cy="204787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4584" name="Picture 3" descr="P10106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50" y="1500188"/>
            <a:ext cx="2674938" cy="199866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4585" name="Рисунок 19" descr="D:\Пахатиной Г.П. зыкова1трудовой отряд\Пахатиной Г.П. зыкова1\P10103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3714750"/>
            <a:ext cx="2643188" cy="207803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4586" name="Рисунок 20" descr="D:\Мои документы\Фото Трудовой отряд\P72007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13" y="3714750"/>
            <a:ext cx="2643187" cy="207168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4587" name="Picture 5" descr="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75" y="3714750"/>
            <a:ext cx="2857500" cy="207168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4588" name="Прямоугольник 9"/>
          <p:cNvSpPr>
            <a:spLocks noChangeArrowheads="1"/>
          </p:cNvSpPr>
          <p:nvPr/>
        </p:nvSpPr>
        <p:spPr bwMode="auto">
          <a:xfrm>
            <a:off x="2214563" y="785813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Агитприёмы все у нас в ходу</a:t>
            </a:r>
          </a:p>
          <a:p>
            <a:pPr algn="ctr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Используем как надо их возможности.</a:t>
            </a:r>
          </a:p>
        </p:txBody>
      </p:sp>
      <p:sp>
        <p:nvSpPr>
          <p:cNvPr id="24589" name="Прямоугольник 9"/>
          <p:cNvSpPr>
            <a:spLocks noChangeArrowheads="1"/>
          </p:cNvSpPr>
          <p:nvPr/>
        </p:nvSpPr>
        <p:spPr bwMode="auto">
          <a:xfrm>
            <a:off x="1214438" y="5786438"/>
            <a:ext cx="5643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вредным привычкам ударим трудом,</a:t>
            </a:r>
          </a:p>
          <a:p>
            <a:pPr algn="ctr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Работаем дружно, не курим, не пьём!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Прямоугольник 4"/>
          <p:cNvSpPr>
            <a:spLocks noChangeArrowheads="1"/>
          </p:cNvSpPr>
          <p:nvPr/>
        </p:nvSpPr>
        <p:spPr bwMode="auto">
          <a:xfrm>
            <a:off x="0" y="928688"/>
            <a:ext cx="800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       Сценарии профилактических мероприятий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63" y="1500188"/>
            <a:ext cx="1998662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Прямоугольник 9"/>
          <p:cNvSpPr>
            <a:spLocks noChangeArrowheads="1"/>
          </p:cNvSpPr>
          <p:nvPr/>
        </p:nvSpPr>
        <p:spPr bwMode="auto">
          <a:xfrm>
            <a:off x="642938" y="1857375"/>
            <a:ext cx="4572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Мы надеемся, </a:t>
            </a:r>
          </a:p>
          <a:p>
            <a:pPr algn="ctr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волонтерство  будет процветать дальше и приносить добро, </a:t>
            </a:r>
          </a:p>
          <a:p>
            <a:pPr algn="ctr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ведь жизнь дается только один раз и ее нужно прожить достойно!</a:t>
            </a:r>
            <a:endParaRPr lang="ru-RU" sz="2000">
              <a:solidFill>
                <a:srgbClr val="7030A0"/>
              </a:solidFill>
            </a:endParaRPr>
          </a:p>
        </p:txBody>
      </p:sp>
      <p:pic>
        <p:nvPicPr>
          <p:cNvPr id="25608" name="Рисунок 0" descr="logo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3214688"/>
            <a:ext cx="2571750" cy="2428875"/>
          </a:xfrm>
          <a:prstGeom prst="rect">
            <a:avLst/>
          </a:prstGeom>
          <a:solidFill>
            <a:srgbClr val="00B050"/>
          </a:solidFill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560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25" y="3714750"/>
            <a:ext cx="2143125" cy="183038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Прямоугольник 7"/>
          <p:cNvSpPr>
            <a:spLocks noChangeArrowheads="1"/>
          </p:cNvSpPr>
          <p:nvPr/>
        </p:nvSpPr>
        <p:spPr bwMode="auto">
          <a:xfrm>
            <a:off x="142875" y="5143500"/>
            <a:ext cx="8786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 </a:t>
            </a:r>
          </a:p>
        </p:txBody>
      </p:sp>
      <p:sp>
        <p:nvSpPr>
          <p:cNvPr id="26630" name="Прямоугольник 9"/>
          <p:cNvSpPr>
            <a:spLocks noChangeArrowheads="1"/>
          </p:cNvSpPr>
          <p:nvPr/>
        </p:nvSpPr>
        <p:spPr bwMode="auto">
          <a:xfrm>
            <a:off x="214313" y="4214813"/>
            <a:ext cx="7786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.</a:t>
            </a:r>
          </a:p>
        </p:txBody>
      </p:sp>
      <p:sp>
        <p:nvSpPr>
          <p:cNvPr id="24584" name="WordArt 8"/>
          <p:cNvSpPr>
            <a:spLocks noChangeArrowheads="1" noChangeShapeType="1" noTextEdit="1"/>
          </p:cNvSpPr>
          <p:nvPr/>
        </p:nvSpPr>
        <p:spPr bwMode="auto">
          <a:xfrm>
            <a:off x="928662" y="857232"/>
            <a:ext cx="7554935" cy="247808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>
              <a:defRPr/>
            </a:pPr>
            <a:r>
              <a:rPr lang="ru-RU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Impact"/>
              </a:rPr>
              <a:t>Волонтёры</a:t>
            </a:r>
            <a:r>
              <a:rPr lang="ru-RU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</a:rPr>
              <a:t> </a:t>
            </a:r>
            <a:r>
              <a:rPr lang="ru-RU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Impact"/>
              </a:rPr>
              <a:t>-</a:t>
            </a:r>
            <a:r>
              <a:rPr lang="ru-RU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</a:rPr>
              <a:t> </a:t>
            </a:r>
            <a:r>
              <a:rPr lang="ru-RU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Impact"/>
              </a:rPr>
              <a:t>это мы!</a:t>
            </a:r>
          </a:p>
          <a:p>
            <a:pPr algn="ctr">
              <a:defRPr/>
            </a:pPr>
            <a:r>
              <a:rPr lang="ru-RU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Impact"/>
              </a:rPr>
              <a:t> Стань нашим!</a:t>
            </a:r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714620"/>
            <a:ext cx="4857784" cy="3571900"/>
          </a:xfrm>
          <a:prstGeom prst="ellipse">
            <a:avLst/>
          </a:prstGeom>
          <a:ln w="3175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6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188" y="3071813"/>
            <a:ext cx="1722437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Прямоугольник 4"/>
          <p:cNvSpPr>
            <a:spLocks noChangeArrowheads="1"/>
          </p:cNvSpPr>
          <p:nvPr/>
        </p:nvSpPr>
        <p:spPr bwMode="auto">
          <a:xfrm>
            <a:off x="428625" y="2500313"/>
            <a:ext cx="2714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2" name="Прямоугольник 8"/>
          <p:cNvSpPr>
            <a:spLocks noChangeArrowheads="1"/>
          </p:cNvSpPr>
          <p:nvPr/>
        </p:nvSpPr>
        <p:spPr bwMode="auto">
          <a:xfrm>
            <a:off x="785813" y="4214813"/>
            <a:ext cx="2857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Девиз отряда: </a:t>
            </a:r>
          </a:p>
          <a:p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Модно быть здоровым!</a:t>
            </a:r>
          </a:p>
        </p:txBody>
      </p:sp>
      <p:sp>
        <p:nvSpPr>
          <p:cNvPr id="4103" name="Прямоугольник 15"/>
          <p:cNvSpPr>
            <a:spLocks noChangeArrowheads="1"/>
          </p:cNvSpPr>
          <p:nvPr/>
        </p:nvSpPr>
        <p:spPr bwMode="auto">
          <a:xfrm>
            <a:off x="214313" y="3857625"/>
            <a:ext cx="7715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928688"/>
            <a:ext cx="165258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Прямоугольник 19"/>
          <p:cNvSpPr>
            <a:spLocks noChangeArrowheads="1"/>
          </p:cNvSpPr>
          <p:nvPr/>
        </p:nvSpPr>
        <p:spPr bwMode="auto">
          <a:xfrm>
            <a:off x="3429000" y="4214813"/>
            <a:ext cx="45720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Речёвка:</a:t>
            </a:r>
          </a:p>
          <a:p>
            <a:pPr>
              <a:buFont typeface="Arial" charset="0"/>
              <a:buNone/>
            </a:pP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Волонтёры мы крутые,</a:t>
            </a:r>
          </a:p>
          <a:p>
            <a:pPr>
              <a:buFont typeface="Arial" charset="0"/>
              <a:buNone/>
            </a:pP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Супер - пупер озорные!</a:t>
            </a:r>
          </a:p>
          <a:p>
            <a:pPr>
              <a:buFont typeface="Arial" charset="0"/>
              <a:buNone/>
            </a:pP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 в успехах не догнать,</a:t>
            </a:r>
          </a:p>
          <a:p>
            <a:pPr>
              <a:buFont typeface="Arial" charset="0"/>
              <a:buNone/>
            </a:pP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Всем готовы помогать!</a:t>
            </a:r>
          </a:p>
        </p:txBody>
      </p:sp>
      <p:pic>
        <p:nvPicPr>
          <p:cNvPr id="4106" name="Picture 4" descr="DSC005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88" y="357188"/>
            <a:ext cx="5018087" cy="3714750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Прямоугольник 4"/>
          <p:cNvSpPr>
            <a:spLocks noChangeArrowheads="1"/>
          </p:cNvSpPr>
          <p:nvPr/>
        </p:nvSpPr>
        <p:spPr bwMode="auto">
          <a:xfrm>
            <a:off x="571500" y="314325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6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75" y="857250"/>
            <a:ext cx="214312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Прямоугольник 9"/>
          <p:cNvSpPr>
            <a:spLocks noChangeArrowheads="1"/>
          </p:cNvSpPr>
          <p:nvPr/>
        </p:nvSpPr>
        <p:spPr bwMode="auto">
          <a:xfrm>
            <a:off x="2071688" y="3214688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8" name="Прямоугольник 8"/>
          <p:cNvSpPr>
            <a:spLocks noChangeArrowheads="1"/>
          </p:cNvSpPr>
          <p:nvPr/>
        </p:nvSpPr>
        <p:spPr bwMode="auto">
          <a:xfrm>
            <a:off x="500063" y="857250"/>
            <a:ext cx="528637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А сколько нас?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 волонтёрского отряда «Ритм» - привет!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Сердца горят, как солнечный рассвет.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Лучшие мы, сомнения нет,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Покорить мы можем сто планет.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ЗОЖ – наш девиз.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Работаем всегда на бис!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Молодёжь села к себе стараемся привлечь,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Искру творчества зажечь.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Чтобы спортом занимались,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Ерундой не увлекались.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Мы умны и веселы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Артистизм у нас в крови.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Активисты хоть куда –</a:t>
            </a:r>
          </a:p>
          <a:p>
            <a:r>
              <a:rPr lang="ru-RU" sz="3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везде, всегда!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Вас приветствуем, друзья!</a:t>
            </a:r>
          </a:p>
        </p:txBody>
      </p:sp>
      <p:pic>
        <p:nvPicPr>
          <p:cNvPr id="5129" name="Picture 2" descr="denvolonte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63" y="2928938"/>
            <a:ext cx="3113087" cy="234315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Прямоугольник 4"/>
          <p:cNvSpPr>
            <a:spLocks noChangeArrowheads="1"/>
          </p:cNvSpPr>
          <p:nvPr/>
        </p:nvSpPr>
        <p:spPr bwMode="auto">
          <a:xfrm>
            <a:off x="3214688" y="1928813"/>
            <a:ext cx="257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 </a:t>
            </a:r>
          </a:p>
        </p:txBody>
      </p:sp>
      <p:sp>
        <p:nvSpPr>
          <p:cNvPr id="6150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6151" name="Прямоугольник 11"/>
          <p:cNvSpPr>
            <a:spLocks noChangeArrowheads="1"/>
          </p:cNvSpPr>
          <p:nvPr/>
        </p:nvSpPr>
        <p:spPr bwMode="auto">
          <a:xfrm>
            <a:off x="549275" y="928688"/>
            <a:ext cx="65230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Мы всегда там, где нужны!</a:t>
            </a:r>
          </a:p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Фотолетопись профилактических мероприятий</a:t>
            </a:r>
          </a:p>
        </p:txBody>
      </p:sp>
      <p:pic>
        <p:nvPicPr>
          <p:cNvPr id="615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928688"/>
            <a:ext cx="165258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Рисунок 17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1928813"/>
            <a:ext cx="2571750" cy="2071687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155" name="Picture 4" descr="P10006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13" y="3143250"/>
            <a:ext cx="2049462" cy="2557463"/>
          </a:xfrm>
          <a:prstGeom prst="rect">
            <a:avLst/>
          </a:prstGeom>
          <a:solidFill>
            <a:srgbClr val="FF0000"/>
          </a:solidFill>
          <a:ln w="31750" cmpd="tri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156" name="Рисунок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25" y="3429000"/>
            <a:ext cx="2928938" cy="228600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157" name="Рисунок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625" y="4143375"/>
            <a:ext cx="2571750" cy="179705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158" name="Rectangle 15"/>
          <p:cNvSpPr>
            <a:spLocks noChangeArrowheads="1"/>
          </p:cNvSpPr>
          <p:nvPr/>
        </p:nvSpPr>
        <p:spPr bwMode="auto">
          <a:xfrm>
            <a:off x="3071813" y="2143125"/>
            <a:ext cx="37861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Мальчишки – девчонки,</a:t>
            </a:r>
          </a:p>
          <a:p>
            <a:pPr eaLnBrk="0" hangingPunct="0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Нельзя стоять в сторонке.</a:t>
            </a:r>
          </a:p>
          <a:p>
            <a:pPr eaLnBrk="0" hangingPunct="0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добрые дела нас всех зовёт мечта!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Прямоугольник 4"/>
          <p:cNvSpPr>
            <a:spLocks noChangeArrowheads="1"/>
          </p:cNvSpPr>
          <p:nvPr/>
        </p:nvSpPr>
        <p:spPr bwMode="auto">
          <a:xfrm>
            <a:off x="3214688" y="1928813"/>
            <a:ext cx="257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 </a:t>
            </a:r>
          </a:p>
        </p:txBody>
      </p:sp>
      <p:sp>
        <p:nvSpPr>
          <p:cNvPr id="7174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7175" name="Прямоугольник 11"/>
          <p:cNvSpPr>
            <a:spLocks noChangeArrowheads="1"/>
          </p:cNvSpPr>
          <p:nvPr/>
        </p:nvSpPr>
        <p:spPr bwMode="auto">
          <a:xfrm>
            <a:off x="571500" y="500063"/>
            <a:ext cx="65230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Мы всегда там, где нужны!</a:t>
            </a:r>
          </a:p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Фотолетопись профилактических мероприятий</a:t>
            </a:r>
          </a:p>
        </p:txBody>
      </p:sp>
      <p:pic>
        <p:nvPicPr>
          <p:cNvPr id="717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285750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Рисунок 18" descr="C:\Documents and Settings\Николай\Рабочий стол\Кабинет ПАВ\волонтёры 10 декабря\фото волонтёры 2011\SAM_20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1857375"/>
            <a:ext cx="2771775" cy="207962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179" name="Рисунок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4214813"/>
            <a:ext cx="3587750" cy="218281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180" name="Рисунок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5375" y="1857375"/>
            <a:ext cx="2968625" cy="216693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181" name="Picture 2" descr="C:\Documents and Settings\Николай\Мои документы\фото волонтёры 2011\фотки (7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8" y="4214813"/>
            <a:ext cx="3257550" cy="221456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182" name="Прямоугольник 13"/>
          <p:cNvSpPr>
            <a:spLocks noChangeArrowheads="1"/>
          </p:cNvSpPr>
          <p:nvPr/>
        </p:nvSpPr>
        <p:spPr bwMode="auto">
          <a:xfrm>
            <a:off x="3143250" y="1500188"/>
            <a:ext cx="27860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Быть здоровым – это круто! 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Здоровье с нами навсегда!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Долой все вредные привычки! 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Живите долго, счастливо всегда!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Прямоугольник 4"/>
          <p:cNvSpPr>
            <a:spLocks noChangeArrowheads="1"/>
          </p:cNvSpPr>
          <p:nvPr/>
        </p:nvSpPr>
        <p:spPr bwMode="auto">
          <a:xfrm>
            <a:off x="3214688" y="1928813"/>
            <a:ext cx="257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 </a:t>
            </a:r>
          </a:p>
        </p:txBody>
      </p:sp>
      <p:sp>
        <p:nvSpPr>
          <p:cNvPr id="8198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8199" name="Прямоугольник 11"/>
          <p:cNvSpPr>
            <a:spLocks noChangeArrowheads="1"/>
          </p:cNvSpPr>
          <p:nvPr/>
        </p:nvSpPr>
        <p:spPr bwMode="auto">
          <a:xfrm>
            <a:off x="928688" y="0"/>
            <a:ext cx="65230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Мы всегда там, где нужны!</a:t>
            </a:r>
          </a:p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Фотолетопись профилактических мероприятий</a:t>
            </a:r>
          </a:p>
        </p:txBody>
      </p:sp>
      <p:pic>
        <p:nvPicPr>
          <p:cNvPr id="820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0" y="714375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Рисунок 15" descr="C:\Documents and Settings\Николай\Мои документы\фото площадка 2010г\DSC007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2928938"/>
            <a:ext cx="2259012" cy="169386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203" name="Picture 4" descr="5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357188" y="1071563"/>
            <a:ext cx="2286000" cy="171767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204" name="Picture 3" descr="PB0352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0" y="4786313"/>
            <a:ext cx="2419350" cy="181451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50" y="2143125"/>
            <a:ext cx="2643188" cy="1928813"/>
          </a:xfrm>
          <a:prstGeom prst="rect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01975" y="4143375"/>
            <a:ext cx="2740025" cy="1970088"/>
          </a:xfrm>
          <a:prstGeom prst="rect">
            <a:avLst/>
          </a:prstGeom>
          <a:noFill/>
          <a:ln w="2844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43625" y="4214813"/>
            <a:ext cx="2638425" cy="1879600"/>
          </a:xfrm>
          <a:prstGeom prst="rect">
            <a:avLst/>
          </a:prstGeom>
          <a:noFill/>
          <a:ln w="2844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208" name="Прямоугольник 15"/>
          <p:cNvSpPr>
            <a:spLocks noChangeArrowheads="1"/>
          </p:cNvSpPr>
          <p:nvPr/>
        </p:nvSpPr>
        <p:spPr bwMode="auto">
          <a:xfrm>
            <a:off x="2786063" y="1214438"/>
            <a:ext cx="32861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Если с сигаретой вышли вы из дома,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Пиво и наркотик вас к себе манит, 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Вспомните, как много дел вокруг полезных,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Их у нас гораздо больше, помните о них!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13" y="214313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Прямоугольник 4"/>
          <p:cNvSpPr>
            <a:spLocks noChangeArrowheads="1"/>
          </p:cNvSpPr>
          <p:nvPr/>
        </p:nvSpPr>
        <p:spPr bwMode="auto">
          <a:xfrm>
            <a:off x="3214688" y="1928813"/>
            <a:ext cx="257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 </a:t>
            </a:r>
          </a:p>
        </p:txBody>
      </p:sp>
      <p:sp>
        <p:nvSpPr>
          <p:cNvPr id="9222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9223" name="Прямоугольник 11"/>
          <p:cNvSpPr>
            <a:spLocks noChangeArrowheads="1"/>
          </p:cNvSpPr>
          <p:nvPr/>
        </p:nvSpPr>
        <p:spPr bwMode="auto">
          <a:xfrm>
            <a:off x="928688" y="214313"/>
            <a:ext cx="65230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Мы всегда там, где нужны!</a:t>
            </a:r>
          </a:p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Фотолетопись профилактических мероприятий</a:t>
            </a:r>
          </a:p>
        </p:txBody>
      </p:sp>
      <p:pic>
        <p:nvPicPr>
          <p:cNvPr id="92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0" y="714375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7625"/>
            <a:ext cx="2500313" cy="219868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2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14438"/>
            <a:ext cx="2603500" cy="2381250"/>
          </a:xfrm>
          <a:prstGeom prst="rect">
            <a:avLst/>
          </a:prstGeom>
          <a:noFill/>
          <a:ln w="2844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2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75" y="1357313"/>
            <a:ext cx="2857500" cy="2143125"/>
          </a:xfrm>
          <a:prstGeom prst="rect">
            <a:avLst/>
          </a:prstGeom>
          <a:noFill/>
          <a:ln w="936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22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00" y="2286000"/>
            <a:ext cx="2428875" cy="180975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230" name="Прямоугольник 15"/>
          <p:cNvSpPr>
            <a:spLocks noChangeArrowheads="1"/>
          </p:cNvSpPr>
          <p:nvPr/>
        </p:nvSpPr>
        <p:spPr bwMode="auto">
          <a:xfrm>
            <a:off x="2714625" y="4429125"/>
            <a:ext cx="6000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Сколько еще есть хорошего рядом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 посмотри вокруг сам, трезвым взглядом.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Думай, решай, собери свои мысли,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выбирай здоровый образ жизни.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Прямоугольник 4"/>
          <p:cNvSpPr>
            <a:spLocks noChangeArrowheads="1"/>
          </p:cNvSpPr>
          <p:nvPr/>
        </p:nvSpPr>
        <p:spPr bwMode="auto">
          <a:xfrm>
            <a:off x="571500" y="3643313"/>
            <a:ext cx="4071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6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10247" name="Прямоугольник 11"/>
          <p:cNvSpPr>
            <a:spLocks noChangeArrowheads="1"/>
          </p:cNvSpPr>
          <p:nvPr/>
        </p:nvSpPr>
        <p:spPr bwMode="auto">
          <a:xfrm>
            <a:off x="1214438" y="285750"/>
            <a:ext cx="65230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Мы всегда там, где нужны!</a:t>
            </a:r>
          </a:p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Фотолетопись профилактических мероприятий</a:t>
            </a:r>
          </a:p>
        </p:txBody>
      </p:sp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714375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3" y="1428750"/>
            <a:ext cx="2714625" cy="2143125"/>
          </a:xfrm>
          <a:prstGeom prst="rect">
            <a:avLst/>
          </a:prstGeom>
          <a:noFill/>
          <a:ln w="2844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251" name="Picture 3" descr="P60601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3857625"/>
            <a:ext cx="2728912" cy="192405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252" name="Picture 6" descr="DSC012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13" y="1428750"/>
            <a:ext cx="2843212" cy="212725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253" name="Picture 8" descr="DSC0024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13" y="3857625"/>
            <a:ext cx="2857500" cy="1928813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6500813" y="2786063"/>
            <a:ext cx="24288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Жизнь кипит, течёт, меняется.</a:t>
            </a:r>
          </a:p>
          <a:p>
            <a:pPr eaLnBrk="0" hangingPunct="0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Уверены: мы будем вам нужны.</a:t>
            </a:r>
          </a:p>
          <a:p>
            <a:pPr eaLnBrk="0" hangingPunct="0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Сегодня наше завтра начинается,</a:t>
            </a:r>
          </a:p>
          <a:p>
            <a:pPr eaLnBrk="0" hangingPunct="0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завтра у России-это мы!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864</Words>
  <Application>Microsoft Office PowerPoint</Application>
  <PresentationFormat>Экран (4:3)</PresentationFormat>
  <Paragraphs>179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хакер</dc:creator>
  <cp:lastModifiedBy>хакер</cp:lastModifiedBy>
  <cp:revision>173</cp:revision>
  <dcterms:modified xsi:type="dcterms:W3CDTF">2016-03-09T10:39:41Z</dcterms:modified>
</cp:coreProperties>
</file>