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76" r:id="rId4"/>
    <p:sldId id="257" r:id="rId5"/>
    <p:sldId id="261" r:id="rId6"/>
    <p:sldId id="263" r:id="rId7"/>
    <p:sldId id="264" r:id="rId8"/>
    <p:sldId id="265" r:id="rId9"/>
    <p:sldId id="266" r:id="rId10"/>
    <p:sldId id="273" r:id="rId11"/>
    <p:sldId id="269" r:id="rId12"/>
    <p:sldId id="267" r:id="rId13"/>
    <p:sldId id="268" r:id="rId14"/>
    <p:sldId id="270" r:id="rId15"/>
    <p:sldId id="271" r:id="rId16"/>
    <p:sldId id="274" r:id="rId17"/>
    <p:sldId id="277" r:id="rId18"/>
    <p:sldId id="275" r:id="rId19"/>
  </p:sldIdLst>
  <p:sldSz cx="6858000" cy="9144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FF"/>
    <a:srgbClr val="00FF00"/>
    <a:srgbClr val="CC0099"/>
    <a:srgbClr val="16EBF6"/>
    <a:srgbClr val="13C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304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 userDrawn="1"/>
        </p:nvGrpSpPr>
        <p:grpSpPr>
          <a:xfrm>
            <a:off x="160711" y="0"/>
            <a:ext cx="4982801" cy="2762237"/>
            <a:chOff x="214282" y="0"/>
            <a:chExt cx="6643734" cy="2071678"/>
          </a:xfrm>
        </p:grpSpPr>
        <p:pic>
          <p:nvPicPr>
            <p:cNvPr id="9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t="30769" r="60923" b="11538"/>
            <a:stretch>
              <a:fillRect/>
            </a:stretch>
          </p:blipFill>
          <p:spPr bwMode="auto">
            <a:xfrm>
              <a:off x="5000628" y="0"/>
              <a:ext cx="1857388" cy="1071570"/>
            </a:xfrm>
            <a:prstGeom prst="rect">
              <a:avLst/>
            </a:prstGeom>
            <a:noFill/>
          </p:spPr>
        </p:pic>
        <p:pic>
          <p:nvPicPr>
            <p:cNvPr id="10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214290"/>
              <a:ext cx="4753156" cy="1857388"/>
            </a:xfrm>
            <a:prstGeom prst="rect">
              <a:avLst/>
            </a:prstGeom>
            <a:noFill/>
          </p:spPr>
        </p:pic>
      </p:grpSp>
      <p:pic>
        <p:nvPicPr>
          <p:cNvPr id="11" name="Picture 12" descr="&amp;Acy;&amp;bcy;&amp;scy;&amp;tcy;&amp;rcy;&amp;acy;&amp;kcy;&amp;tcy;&amp;ncy;&amp;ycy;&amp;jcy; &amp;Zcy;&amp;iecy;&amp;mcy;&amp;lcy;&amp;icy; &amp;Scy;&amp;icy;&amp;mcy;&amp;vcy;&amp;ocy;&amp;lcy; &amp;Kcy;&amp;ocy;&amp;ncy;&amp;tscy;&amp;iecy;&amp;pcy;&amp;tscy;&amp;icy;&amp;yacy; &amp;Gcy;&amp;lcy;&amp;ocy;&amp;bcy;&amp;acy;&amp;lcy;&amp;softcy;&amp;ncy;&amp;ocy;&amp;gcy;&amp;ocy; &amp;Ecy;&amp;kcy;&amp;ocy; &amp;kcy;&amp;lcy;&amp;icy;&amp;pcy;&amp;acy;&amp;rcy;&amp;tcy;&amp;ycy; - ClipartLogo.com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711" y="3143241"/>
            <a:ext cx="3111425" cy="5738780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 userDrawn="1"/>
        </p:nvGrpSpPr>
        <p:grpSpPr>
          <a:xfrm>
            <a:off x="2411008" y="7111206"/>
            <a:ext cx="4318451" cy="1779604"/>
            <a:chOff x="3214678" y="5333404"/>
            <a:chExt cx="5757934" cy="1334703"/>
          </a:xfrm>
        </p:grpSpPr>
        <p:pic>
          <p:nvPicPr>
            <p:cNvPr id="12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0892" y="5333404"/>
              <a:ext cx="1971720" cy="1310281"/>
            </a:xfrm>
            <a:prstGeom prst="rect">
              <a:avLst/>
            </a:prstGeom>
            <a:noFill/>
          </p:spPr>
        </p:pic>
        <p:grpSp>
          <p:nvGrpSpPr>
            <p:cNvPr id="13" name="Группа 12"/>
            <p:cNvGrpSpPr/>
            <p:nvPr userDrawn="1"/>
          </p:nvGrpSpPr>
          <p:grpSpPr>
            <a:xfrm>
              <a:off x="5143504" y="6000768"/>
              <a:ext cx="1928826" cy="595901"/>
              <a:chOff x="5143504" y="6072206"/>
              <a:chExt cx="1928826" cy="595901"/>
            </a:xfrm>
          </p:grpSpPr>
          <p:pic>
            <p:nvPicPr>
              <p:cNvPr id="14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5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  <p:grpSp>
          <p:nvGrpSpPr>
            <p:cNvPr id="16" name="Группа 15"/>
            <p:cNvGrpSpPr/>
            <p:nvPr userDrawn="1"/>
          </p:nvGrpSpPr>
          <p:grpSpPr>
            <a:xfrm>
              <a:off x="3214678" y="6072206"/>
              <a:ext cx="1928826" cy="595901"/>
              <a:chOff x="5143504" y="6072206"/>
              <a:chExt cx="1928826" cy="595901"/>
            </a:xfrm>
          </p:grpSpPr>
          <p:pic>
            <p:nvPicPr>
              <p:cNvPr id="17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8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214290" y="285720"/>
            <a:ext cx="4822065" cy="2190765"/>
            <a:chOff x="214282" y="0"/>
            <a:chExt cx="6643734" cy="2071678"/>
          </a:xfrm>
        </p:grpSpPr>
        <p:pic>
          <p:nvPicPr>
            <p:cNvPr id="8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t="30769" r="60923" b="11538"/>
            <a:stretch>
              <a:fillRect/>
            </a:stretch>
          </p:blipFill>
          <p:spPr bwMode="auto">
            <a:xfrm>
              <a:off x="5000628" y="0"/>
              <a:ext cx="1857388" cy="1071570"/>
            </a:xfrm>
            <a:prstGeom prst="rect">
              <a:avLst/>
            </a:prstGeom>
            <a:noFill/>
          </p:spPr>
        </p:pic>
        <p:pic>
          <p:nvPicPr>
            <p:cNvPr id="9" name="Picture 8" descr="&amp;Pcy;&amp;ucy;&amp;scy;&amp;tcy;&amp;softcy; &amp;bcy;&amp;ucy;&amp;dcy;&amp;iecy;&amp;tcy; &amp;scy; &amp;vcy;&amp;acy;&amp;mcy;&amp;icy; &amp;lcy;&amp;yucy;&amp;bcy;&amp;ocy;&amp;vcy;&amp;softcy;! - &amp;bcy;&amp;lcy;&amp;ocy;&amp;gcy;&amp;icy; &amp;Vcy; &amp;Gcy;&amp;Ocy;&amp;Rcy;&amp;Ocy;&amp;Dcy;&amp;IEcy;.RU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214290"/>
              <a:ext cx="4753156" cy="1857388"/>
            </a:xfrm>
            <a:prstGeom prst="rect">
              <a:avLst/>
            </a:prstGeom>
            <a:noFill/>
          </p:spPr>
        </p:pic>
      </p:grpSp>
      <p:grpSp>
        <p:nvGrpSpPr>
          <p:cNvPr id="10" name="Группа 9"/>
          <p:cNvGrpSpPr/>
          <p:nvPr userDrawn="1"/>
        </p:nvGrpSpPr>
        <p:grpSpPr>
          <a:xfrm>
            <a:off x="2411008" y="7111206"/>
            <a:ext cx="4318451" cy="1779604"/>
            <a:chOff x="3214678" y="5333404"/>
            <a:chExt cx="5757934" cy="1334703"/>
          </a:xfrm>
        </p:grpSpPr>
        <p:pic>
          <p:nvPicPr>
            <p:cNvPr id="11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0892" y="5333404"/>
              <a:ext cx="1971720" cy="1310281"/>
            </a:xfrm>
            <a:prstGeom prst="rect">
              <a:avLst/>
            </a:prstGeom>
            <a:noFill/>
          </p:spPr>
        </p:pic>
        <p:grpSp>
          <p:nvGrpSpPr>
            <p:cNvPr id="12" name="Группа 12"/>
            <p:cNvGrpSpPr/>
            <p:nvPr userDrawn="1"/>
          </p:nvGrpSpPr>
          <p:grpSpPr>
            <a:xfrm>
              <a:off x="5143504" y="6000768"/>
              <a:ext cx="1928826" cy="595901"/>
              <a:chOff x="5143504" y="6072206"/>
              <a:chExt cx="1928826" cy="595901"/>
            </a:xfrm>
          </p:grpSpPr>
          <p:pic>
            <p:nvPicPr>
              <p:cNvPr id="16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7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  <p:grpSp>
          <p:nvGrpSpPr>
            <p:cNvPr id="13" name="Группа 15"/>
            <p:cNvGrpSpPr/>
            <p:nvPr userDrawn="1"/>
          </p:nvGrpSpPr>
          <p:grpSpPr>
            <a:xfrm>
              <a:off x="3214678" y="6072206"/>
              <a:ext cx="1928826" cy="595901"/>
              <a:chOff x="5143504" y="6072206"/>
              <a:chExt cx="1928826" cy="595901"/>
            </a:xfrm>
          </p:grpSpPr>
          <p:pic>
            <p:nvPicPr>
              <p:cNvPr id="14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929322" y="6072206"/>
                <a:ext cx="1143008" cy="595901"/>
              </a:xfrm>
              <a:prstGeom prst="rect">
                <a:avLst/>
              </a:prstGeom>
              <a:noFill/>
            </p:spPr>
          </p:pic>
          <p:pic>
            <p:nvPicPr>
              <p:cNvPr id="15" name="Picture 2" descr="&amp;scy;&amp;kcy;&amp;acy;&amp;chcy;&amp;acy;&amp;tcy;&amp;softcy; HQ photo of nature &quot; ALLDAY - &amp;ncy;&amp;acy;&amp;rcy;&amp;ocy;&amp;dcy;&amp;ncy;&amp;ycy;&amp;jcy; &amp;scy;&amp;acy;&amp;jcy;&amp;tcy; &amp;ocy; &amp;dcy;&amp;icy;&amp;zcy;&amp;acy;&amp;jcy;&amp;ncy;&amp;iecy; &amp;bcy;&amp;iecy;&amp;scy;&amp;pcy;&amp;lcy;&amp;acy;&amp;tcy;&amp;ncy;&amp;ocy;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63722" r="53758"/>
              <a:stretch>
                <a:fillRect/>
              </a:stretch>
            </p:blipFill>
            <p:spPr bwMode="auto">
              <a:xfrm>
                <a:off x="5143504" y="6258425"/>
                <a:ext cx="785818" cy="409682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img-fotki.yandex.ru/get/5810/104166334.75/0_62657_440c7269_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0641"/>
            <a:ext cx="6858000" cy="1953359"/>
          </a:xfrm>
          <a:prstGeom prst="rect">
            <a:avLst/>
          </a:prstGeom>
          <a:noFill/>
        </p:spPr>
      </p:pic>
      <p:pic>
        <p:nvPicPr>
          <p:cNvPr id="8" name="Picture 4" descr="&amp;Scy;&amp;ocy;&amp;khcy;&amp;rcy;&amp;acy;&amp;ncy;&amp;icy;&amp;tcy;&amp;iecy; &amp;Zcy;&amp;iecy;&amp;mcy;&amp;lcy;&amp;icy; &amp;Zcy;&amp;iecy;&amp;mcy;&amp;lcy;&amp;icy;, &amp;Icy;&amp;zcy; &amp;Ecy;&amp;kcy;&amp;ocy;&amp;lcy;&amp;ocy;&amp;gcy;&amp;icy;&amp;icy; &amp;Icy;&amp;kcy;&amp;ocy;&amp;ncy;&amp;ycy; &amp;Ucy;&amp;scy;&amp;tcy;&amp;ocy;&amp;jcy;&amp;chcy;&amp;icy;&amp;vcy;&amp;ocy;&amp;gcy;&amp;ocy; &amp;Rcy;&amp;acy;&amp;zcy;&amp;vcy;&amp;icy;&amp;tcy;&amp;icy;&amp;yacy; &amp; &amp;Kcy;&amp;ocy;&amp;ncy;&amp;tscy;&amp;iecy;&amp;pcy;&amp;tscy;&amp;icy;&amp;icy; &amp;Ocy;&amp;kcy;&amp;rcy;&amp;ucy;&amp;zhcy;&amp;acy;&amp;yucy;&amp;shchcy;&amp;iecy;&amp;jcy; &amp;Scy;&amp;rcy;&amp;iecy;&amp;dcy;&amp;ycy; &amp;kcy;&amp;lcy;&amp;icy;&amp;pcy;&amp;acy;&amp;rcy;&amp;tcy;&amp;ycy; - ClipartLogo.com"/>
          <p:cNvPicPr>
            <a:picLocks noChangeAspect="1" noChangeArrowheads="1"/>
          </p:cNvPicPr>
          <p:nvPr userDrawn="1"/>
        </p:nvPicPr>
        <p:blipFill>
          <a:blip r:embed="rId3" cstate="print">
            <a:lum bright="-30000" contrast="20000"/>
          </a:blip>
          <a:srcRect l="11539" t="-7692" r="11537"/>
          <a:stretch>
            <a:fillRect/>
          </a:stretch>
        </p:blipFill>
        <p:spPr bwMode="auto">
          <a:xfrm>
            <a:off x="5518562" y="6000760"/>
            <a:ext cx="1186383" cy="29527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mg-fotki.yandex.ru/get/5810/104166334.75/0_62657_440c7269_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10523"/>
            <a:ext cx="5411405" cy="1333476"/>
          </a:xfrm>
          <a:prstGeom prst="rect">
            <a:avLst/>
          </a:prstGeom>
          <a:noFill/>
        </p:spPr>
      </p:pic>
      <p:pic>
        <p:nvPicPr>
          <p:cNvPr id="8" name="Picture 2" descr="&amp;Fcy;&amp;ocy;&amp;tcy;&amp;ocy;&amp;ocy;&amp;bcy;&amp;ocy;&amp;icy; &amp;vcy;&amp;ocy;&amp;lcy;&amp;shcy;&amp;iecy;&amp;bcy;&amp;ncy;&amp;acy;&amp;yacy; &amp;kcy;&amp;ncy;&amp;icy;&amp;gcy;&amp;acy; - &amp;fcy;&amp;ocy;&amp;ncy;&amp;iecy; * PIXERS.ru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4339810" y="5581760"/>
            <a:ext cx="2518190" cy="356224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-fotki.yandex.ru/get/5112/104166334.75/0_6264f_c0775d62_S.jpg"/>
          <p:cNvPicPr>
            <a:picLocks noChangeAspect="1" noChangeArrowheads="1"/>
          </p:cNvPicPr>
          <p:nvPr userDrawn="1"/>
        </p:nvPicPr>
        <p:blipFill>
          <a:blip r:embed="rId2" cstate="print"/>
          <a:srcRect t="22222" r="1765"/>
          <a:stretch>
            <a:fillRect/>
          </a:stretch>
        </p:blipFill>
        <p:spPr bwMode="auto">
          <a:xfrm rot="5400000" flipV="1">
            <a:off x="-1636647" y="1636647"/>
            <a:ext cx="3619493" cy="346200"/>
          </a:xfrm>
          <a:prstGeom prst="rect">
            <a:avLst/>
          </a:prstGeom>
          <a:noFill/>
        </p:spPr>
      </p:pic>
      <p:pic>
        <p:nvPicPr>
          <p:cNvPr id="7170" name="Picture 2" descr="http://img-fotki.yandex.ru/get/5112/104166334.75/0_6264f_c0775d62_S.jpg"/>
          <p:cNvPicPr>
            <a:picLocks noChangeAspect="1" noChangeArrowheads="1"/>
          </p:cNvPicPr>
          <p:nvPr userDrawn="1"/>
        </p:nvPicPr>
        <p:blipFill>
          <a:blip r:embed="rId2" cstate="print"/>
          <a:srcRect t="33479"/>
          <a:stretch>
            <a:fillRect/>
          </a:stretch>
        </p:blipFill>
        <p:spPr bwMode="auto">
          <a:xfrm rot="16200000" flipV="1">
            <a:off x="-4257383" y="4257378"/>
            <a:ext cx="9144003" cy="629239"/>
          </a:xfrm>
          <a:prstGeom prst="rect">
            <a:avLst/>
          </a:prstGeom>
          <a:noFill/>
        </p:spPr>
      </p:pic>
      <p:pic>
        <p:nvPicPr>
          <p:cNvPr id="10" name="Picture 12" descr="&amp;Acy;&amp;bcy;&amp;scy;&amp;tcy;&amp;rcy;&amp;acy;&amp;kcy;&amp;tcy;&amp;ncy;&amp;ycy;&amp;jcy; &amp;Zcy;&amp;iecy;&amp;mcy;&amp;lcy;&amp;icy; &amp;Scy;&amp;icy;&amp;mcy;&amp;vcy;&amp;ocy;&amp;lcy; &amp;Kcy;&amp;ocy;&amp;ncy;&amp;tscy;&amp;iecy;&amp;pcy;&amp;tscy;&amp;icy;&amp;yacy; &amp;Gcy;&amp;lcy;&amp;ocy;&amp;bcy;&amp;acy;&amp;lcy;&amp;softcy;&amp;ncy;&amp;ocy;&amp;gcy;&amp;ocy; &amp;Ecy;&amp;kcy;&amp;ocy; &amp;kcy;&amp;lcy;&amp;icy;&amp;pcy;&amp;acy;&amp;rcy;&amp;tcy;&amp;ycy; - ClipartLogo.com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160711" y="190469"/>
            <a:ext cx="1660934" cy="306346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F0C73217-CE93-4D09-B878-BE2DCE304952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479AFA1B-CB09-41B0-AFF5-D2A65DD8F3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&amp;Fcy;&amp;ocy;&amp;ncy; &amp;dcy;&amp;lcy;&amp;yacy; &amp;fcy;&amp;ocy;&amp;tcy;&amp;ocy;&amp;shcy;&amp;ocy;&amp;pcy;&amp;acy; - 115. &amp;Tcy;&amp;iecy;&amp;kcy;&amp;scy;&amp;tcy;&amp;ucy;&amp;rcy;&amp;acy; &amp;lcy;&amp;ucy;&amp;chcy;&amp;icy;.  &amp;Gcy;&amp;ocy;&amp;lcy;&amp;ucy;&amp;bcy;&amp;ocy;&amp;jcy; &amp;fcy;&amp;ocy;&amp;ncy;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 userDrawn="1"/>
        </p:nvSpPr>
        <p:spPr>
          <a:xfrm>
            <a:off x="0" y="0"/>
            <a:ext cx="6858000" cy="9144000"/>
          </a:xfrm>
          <a:prstGeom prst="ellipse">
            <a:avLst/>
          </a:prstGeom>
          <a:solidFill>
            <a:srgbClr val="16EBF6">
              <a:alpha val="14118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8" name="Picture 6" descr="1920x1080 &amp;gcy;&amp;ocy;&amp;lcy;&amp;ucy;&amp;bcy;&amp;ocy;&amp;jcy; &amp;fcy;&amp;ocy;&amp;ncy;, &amp;kcy;&amp;acy;&amp;pcy;&amp;lcy;&amp;icy;, &amp;mcy;&amp;acy;&amp;kcy;&amp;rcy;&amp;ocy;, &amp;tcy;&amp;iecy;&amp;kcy;&amp;scy;&amp;tcy;&amp;ucy;&amp;rcy;&amp;acy; hd &amp;ocy;&amp;bcy;&amp;ocy;&amp;icy; &amp;ncy;&amp;acy; &amp;rcy;&amp;acy;&amp;bcy;&amp;ocy;&amp;chcy;&amp;icy;&amp;jcy; &amp;scy;&amp;tcy;&amp;ocy;&amp;lcy; 5240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frame">
            <a:avLst>
              <a:gd name="adj1" fmla="val 1793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0648" y="251520"/>
            <a:ext cx="6336704" cy="1495177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/>
              <a:t>Муниципальное </a:t>
            </a:r>
            <a:r>
              <a:rPr lang="ru-RU" sz="1600" b="1" dirty="0"/>
              <a:t>автономное </a:t>
            </a:r>
            <a:r>
              <a:rPr lang="ru-RU" sz="1600" b="1" dirty="0" smtClean="0"/>
              <a:t>общеобразовательное </a:t>
            </a:r>
            <a:r>
              <a:rPr lang="ru-RU" sz="1600" b="1" dirty="0"/>
              <a:t>учреждение</a:t>
            </a:r>
            <a:br>
              <a:rPr lang="ru-RU" sz="1600" b="1" dirty="0"/>
            </a:br>
            <a:r>
              <a:rPr lang="ru-RU" sz="1600" b="1" dirty="0"/>
              <a:t>Тоболовская средняя общеобразовательная школа</a:t>
            </a:r>
            <a:r>
              <a:rPr lang="ru-RU" sz="1600" b="1" dirty="0" smtClean="0"/>
              <a:t>  </a:t>
            </a:r>
            <a:br>
              <a:rPr lang="ru-RU" sz="1600" b="1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200" b="1" dirty="0"/>
              <a:t> </a:t>
            </a:r>
            <a:r>
              <a:rPr lang="ru-RU" sz="3200" b="1" dirty="0" smtClean="0">
                <a:solidFill>
                  <a:srgbClr val="C00000"/>
                </a:solidFill>
              </a:rPr>
              <a:t>Проект </a:t>
            </a:r>
            <a:r>
              <a:rPr lang="ru-RU" sz="3200" b="1" dirty="0">
                <a:solidFill>
                  <a:srgbClr val="C00000"/>
                </a:solidFill>
              </a:rPr>
              <a:t>озеленения территории школы и пришкольного </a:t>
            </a:r>
            <a:r>
              <a:rPr lang="ru-RU" sz="3200" b="1" dirty="0" smtClean="0">
                <a:solidFill>
                  <a:srgbClr val="C00000"/>
                </a:solidFill>
              </a:rPr>
              <a:t>участка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500" b="1" i="1" dirty="0" smtClean="0"/>
              <a:t>«Лето –как время для самореализации»</a:t>
            </a: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/>
              <a:t/>
            </a:r>
            <a:br>
              <a:rPr lang="ru-RU" sz="3500" b="1" dirty="0"/>
            </a:b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/>
              <a:t/>
            </a:r>
            <a:br>
              <a:rPr lang="ru-RU" sz="3500" b="1" dirty="0"/>
            </a:br>
            <a:r>
              <a:rPr lang="ru-RU" sz="3500" b="1" dirty="0" smtClean="0"/>
              <a:t/>
            </a:r>
            <a:br>
              <a:rPr lang="ru-RU" sz="3500" b="1" dirty="0" smtClean="0"/>
            </a:br>
            <a:r>
              <a:rPr lang="ru-RU" sz="3500" b="1" dirty="0"/>
              <a:t/>
            </a:r>
            <a:br>
              <a:rPr lang="ru-RU" sz="3500" b="1" dirty="0"/>
            </a:br>
            <a:r>
              <a:rPr lang="ru-RU" sz="2400" b="1" dirty="0" smtClean="0"/>
              <a:t>                                                                  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050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лана\Desktop\Единая Россия конкурс\Зеленая лаборатория\IMG_6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92" y="246992"/>
            <a:ext cx="3722555" cy="279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Светлана\Desktop\Единая Россия конкурс\Зеленая лаборатория\IMG_6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20930" r="7558" b="11629"/>
          <a:stretch>
            <a:fillRect/>
          </a:stretch>
        </p:blipFill>
        <p:spPr bwMode="auto">
          <a:xfrm>
            <a:off x="431067" y="3038908"/>
            <a:ext cx="4481782" cy="281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Светлана\Desktop\Единая Россия конкурс\IMG_6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3185">
            <a:off x="2721332" y="6112900"/>
            <a:ext cx="3689066" cy="27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flipH="1">
            <a:off x="692696" y="5322916"/>
            <a:ext cx="7100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июнь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ветлана\Desktop\Единая Россия конкурс\Зеленая лаборатория\фотоучастка 28.07.17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32352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7754"/>
            <a:ext cx="4962574" cy="389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Светлана\Desktop\Единая Россия конкурс\Зеленая лаборатория\фотоучастка 28.07.17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287" y="2864771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flipH="1">
            <a:off x="5529460" y="5341188"/>
            <a:ext cx="8045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июль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83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183501"/>
            <a:ext cx="5013176" cy="375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1" y="4355976"/>
            <a:ext cx="5856651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20689" y="2843808"/>
            <a:ext cx="5760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Август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r="1701"/>
          <a:stretch/>
        </p:blipFill>
        <p:spPr>
          <a:xfrm>
            <a:off x="764704" y="539552"/>
            <a:ext cx="556590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9" y="4355976"/>
            <a:ext cx="528058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316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72" y="251520"/>
            <a:ext cx="4265712" cy="319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100">
            <a:off x="188640" y="3131840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0"/>
          <a:stretch/>
        </p:blipFill>
        <p:spPr>
          <a:xfrm rot="434110">
            <a:off x="2300829" y="6014982"/>
            <a:ext cx="4394335" cy="286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5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5"/>
          <a:stretch/>
        </p:blipFill>
        <p:spPr>
          <a:xfrm rot="436770">
            <a:off x="3157499" y="209839"/>
            <a:ext cx="3509502" cy="310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3"/>
          <a:stretch/>
        </p:blipFill>
        <p:spPr>
          <a:xfrm rot="21208342">
            <a:off x="211096" y="3226624"/>
            <a:ext cx="4365104" cy="287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621">
            <a:off x="2926415" y="6167522"/>
            <a:ext cx="3663856" cy="274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780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0728" y="179512"/>
            <a:ext cx="5737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2400" b="1" i="1" dirty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их социальная значимость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44824" y="1115616"/>
            <a:ext cx="4752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 –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значимая общественная деятельность школьников;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 комплексный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подход к воспитанию гражданственности, патриотизма, экологической культуры, трудовому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4703" y="2843809"/>
            <a:ext cx="5950859" cy="5771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Обобщены знания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декоративном оформлении и благоустройстве школьной территории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Созданы условия для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возможной организации процесса совместного времяпровождения, способствующего духовному сближению детей и взрослых, рождению общих интересов и увлечений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Приобщение к здоровому образу жизни как важной составляющей экологической культуры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гуманистической развивающей среды жизнедеятельности обучающихся, представление им дополнительных возможностей для саморазвития, самоутверждения, самовыражения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места отдыха и общения для школьников в свободное от уроков время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 эстетический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вида школьного двора,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создана благоприятная экологическая обстановка;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Повышена конкурентоспособность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школы путем создания имиджа красивого уютного дома, красота которого создается инициативой и трудом детей, педагогов и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343336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2594964"/>
            <a:ext cx="5832648" cy="600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34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6752" y="1043608"/>
            <a:ext cx="47525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+mj-lt"/>
              </a:rPr>
              <a:t>Взгляни вокруг: прекрасная природа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+mj-lt"/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Нас </a:t>
            </a:r>
            <a:r>
              <a:rPr lang="ru-RU" sz="3200" b="1" dirty="0">
                <a:solidFill>
                  <a:srgbClr val="FF0000"/>
                </a:solidFill>
                <a:latin typeface="+mj-lt"/>
              </a:rPr>
              <a:t>призывает с нею в мире жить.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+mj-lt"/>
              </a:rPr>
              <a:t> Дай руку, друг! Давай с тобой поможем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+mj-lt"/>
              </a:rPr>
              <a:t>Планете всей здоровье сохранить!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5830">
            <a:off x="603058" y="4788701"/>
            <a:ext cx="6160298" cy="41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0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" name="Picture 3" descr="D:\Картинки разные\экология\185542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128" y="6804248"/>
            <a:ext cx="2276872" cy="204007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067944"/>
            <a:ext cx="3789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n w="12700" cmpd="sng">
                <a:solidFill>
                  <a:srgbClr val="663300"/>
                </a:solidFill>
                <a:prstDash val="solid"/>
              </a:ln>
              <a:solidFill>
                <a:srgbClr val="DB2203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9552" y="338621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Проблема: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школьный двор и пришкольный участок недостаточно озеленены и благоустроены;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школьники имеют невысокий уровень природоохранной активности.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организации урочной, внеурочной, социально-значимой деятельности обучающихся в пространстве школьного двора.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6104" y="2757291"/>
            <a:ext cx="62257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спроектировать план  озеленения территории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Тоболовской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школы и пришкольного участка и приступить к  реализации  данного плана с привлечением обучающихся школы;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сформировать у подрастающего поколения активную  гражданскую позицию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воспитание экологической культуры и экологического сознания школьников, любви к природе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содействовать нравственному, эстетическому и трудовому воспитанию школьников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-сформировать чувство личной ответственности за состояние окружающей среды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развить инициативы и творчества школьников через организацию социально значимой деятельности – благоустройство пришкольной территории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формировать  экологическую  культуру учащихся на основе трудового,  духовно – нравственного развития личности через совместную деятельность учащихся, родителей, педагогического коллектива в благоустройстве территории школы и пришкольного участка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2051720"/>
            <a:ext cx="6120680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429000" y="7164288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18" name="Picture 3" descr="D:\Картинки разные\экология\185542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51520"/>
            <a:ext cx="843276" cy="755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03924" y="268432"/>
            <a:ext cx="54214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проекта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обучающиеся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Тоболовской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школы, родители, педагоги, рабочие школы. 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 реализации проекта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март – октябрь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2018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8" y="2470335"/>
            <a:ext cx="6525344" cy="489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артинки разные\экология\185542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51520"/>
            <a:ext cx="964392" cy="86409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95" y="5174169"/>
            <a:ext cx="5435687" cy="312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12775" y="232535"/>
            <a:ext cx="4643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endParaRPr lang="ru-RU" sz="2800" b="1" i="1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472" y="1211163"/>
            <a:ext cx="4218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этап – подготовительный  </a:t>
            </a:r>
            <a:endParaRPr lang="ru-RU" sz="2400" b="1" i="1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8680" y="4573827"/>
            <a:ext cx="3918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этап - Проектирование </a:t>
            </a:r>
            <a:endParaRPr lang="ru-RU" sz="2400" b="1" i="1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5" y="1686603"/>
            <a:ext cx="3970844" cy="297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0808" y="611560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800" b="1" i="1" dirty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 - </a:t>
            </a:r>
            <a:r>
              <a:rPr lang="ru-RU" sz="2800" b="1" i="1" dirty="0" smtClean="0">
                <a:ln w="12700" cmpd="sng">
                  <a:solidFill>
                    <a:srgbClr val="CC0099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Практический </a:t>
            </a:r>
            <a:endParaRPr lang="ru-RU" sz="2800" b="1" i="1" dirty="0">
              <a:ln w="12700" cmpd="sng">
                <a:solidFill>
                  <a:srgbClr val="CC0099"/>
                </a:solidFill>
                <a:prstDash val="solid"/>
              </a:ln>
              <a:solidFill>
                <a:srgbClr val="CC0099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8480" y="1331640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Уход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существующими насаждениями на территории школы (обрезка сухих и поврежденных ветвей деревьев и кустарников, прореживание  кустарников)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664" y="2808968"/>
            <a:ext cx="611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Составление плана и черновая разбивка участка по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проекту;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Очистка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территорий  от сорняков, лишних насаждений;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Срезка и подсыпка земли на различных участках по формированию клумб и бордюров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9575" r="3763" b="18180"/>
          <a:stretch/>
        </p:blipFill>
        <p:spPr>
          <a:xfrm>
            <a:off x="224644" y="4544990"/>
            <a:ext cx="3744416" cy="2173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4940" r="24401" b="7288"/>
          <a:stretch/>
        </p:blipFill>
        <p:spPr>
          <a:xfrm>
            <a:off x="2681536" y="6059520"/>
            <a:ext cx="4176464" cy="299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07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Светлана\Desktop\Единая Россия конкурс\Зеленая лаборатория\IMG_6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" y="239332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Светлана\Desktop\Единая Россия конкурс\Зеленая лаборатория\IMG_6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8300" y="3923928"/>
            <a:ext cx="3782260" cy="283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Светлана\Desktop\Единая Россия конкурс\Зеленая лаборатория\IMG_6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5522">
            <a:off x="90855" y="6260785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24744" y="611560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почвы под посадки и посевы (вспашка на тех участках, где нет насаждений, рыхление среди существующих насаждений, внесение органических и минеральных удобрений, разбивка в соответствии с проектом мест под посадку  кустарников, цветов);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6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500" y="251520"/>
            <a:ext cx="47388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устройство цветников;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Посев семян однолетних цветочных культур    и высадка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рассады;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 вазонов и посев в них семян цветов.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6" descr="C:\Users\Светлана\Desktop\Единая Россия конкурс\Зеленая лаборатория\IMG_6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44" y="1715152"/>
            <a:ext cx="3695328" cy="2771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1" y="4406727"/>
            <a:ext cx="3813217" cy="214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023" y="6550689"/>
            <a:ext cx="3426249" cy="257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508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88" y="2744525"/>
            <a:ext cx="5047926" cy="3932261"/>
          </a:xfrm>
          <a:prstGeom prst="rect">
            <a:avLst/>
          </a:prstGeom>
        </p:spPr>
      </p:pic>
      <p:pic>
        <p:nvPicPr>
          <p:cNvPr id="7" name="Picture 2" descr="C:\Users\Светлана\Desktop\Единая Россия конкурс\Зеленая лаборатория\IMG_6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9727">
            <a:off x="2705785" y="478494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301" y="5963345"/>
            <a:ext cx="3968840" cy="299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64705" y="6300192"/>
            <a:ext cx="4320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май</a:t>
            </a:r>
          </a:p>
        </p:txBody>
      </p:sp>
    </p:spTree>
    <p:extLst>
      <p:ext uri="{BB962C8B-B14F-4D97-AF65-F5344CB8AC3E}">
        <p14:creationId xmlns:p14="http://schemas.microsoft.com/office/powerpoint/2010/main" val="253780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468</Words>
  <Application>Microsoft Office PowerPoint</Application>
  <PresentationFormat>Экран (4:3)</PresentationFormat>
  <Paragraphs>45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Тема Office</vt:lpstr>
      <vt:lpstr>Муниципальное автономное общеобразовательное учреждение Тоболовская средняя общеобразовательная школа      Проект озеленения территории школы и пришкольного участка  «Лето –как время для самореализации»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Admin</cp:lastModifiedBy>
  <cp:revision>60</cp:revision>
  <cp:lastPrinted>2017-08-28T07:29:11Z</cp:lastPrinted>
  <dcterms:created xsi:type="dcterms:W3CDTF">2015-01-09T17:00:37Z</dcterms:created>
  <dcterms:modified xsi:type="dcterms:W3CDTF">2018-10-22T05:38:18Z</dcterms:modified>
</cp:coreProperties>
</file>