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5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25"/>
      <c:rotY val="20"/>
      <c:depthPercent val="100"/>
      <c:rAngAx val="1"/>
    </c:view3D>
    <c:floor>
      <c:thickness val="0"/>
      <c:spPr>
        <a:solidFill>
          <a:srgbClr val="FF99CC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CC99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CC99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2.7993779160186649E-2"/>
          <c:y val="0"/>
          <c:w val="0.97200622083981358"/>
          <c:h val="0.5793443278873526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rgbClr val="9999FF"/>
            </a:solidFill>
            <a:ln w="12710">
              <a:solidFill>
                <a:srgbClr val="000000"/>
              </a:solidFill>
              <a:prstDash val="solid"/>
            </a:ln>
          </c:spPr>
          <c:invertIfNegative val="0"/>
          <c:dPt>
            <c:idx val="3"/>
            <c:invertIfNegative val="0"/>
            <c:bubble3D val="0"/>
            <c:spPr>
              <a:solidFill>
                <a:srgbClr val="FF00FF"/>
              </a:solidFill>
              <a:ln w="12710">
                <a:solidFill>
                  <a:srgbClr val="000000"/>
                </a:solidFill>
                <a:prstDash val="solid"/>
              </a:ln>
            </c:spPr>
          </c:dPt>
          <c:dPt>
            <c:idx val="4"/>
            <c:invertIfNegative val="0"/>
            <c:bubble3D val="0"/>
            <c:spPr>
              <a:solidFill>
                <a:srgbClr val="99CC00"/>
              </a:solidFill>
              <a:ln w="1271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6.189949459079587E-3"/>
                  <c:y val="0.132430510882490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6962563026044938E-3"/>
                  <c:y val="0.121834736402035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7744229504855109E-4"/>
                  <c:y val="0.103874323667956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8822491763726578E-5"/>
                  <c:y val="0.120471672564709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368971188085974E-4"/>
                  <c:y val="0.208811723486842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20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по району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48.7</c:v>
                </c:pt>
                <c:pt idx="1">
                  <c:v>62</c:v>
                </c:pt>
                <c:pt idx="2">
                  <c:v>48.24</c:v>
                </c:pt>
                <c:pt idx="3">
                  <c:v>49.3</c:v>
                </c:pt>
                <c:pt idx="4">
                  <c:v>57.2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06946560"/>
        <c:axId val="106941320"/>
        <c:axId val="0"/>
      </c:bar3DChart>
      <c:catAx>
        <c:axId val="10694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06941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941320"/>
        <c:scaling>
          <c:orientation val="minMax"/>
        </c:scaling>
        <c:delete val="0"/>
        <c:axPos val="l"/>
        <c:majorGridlines>
          <c:spPr>
            <a:ln w="3177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06946560"/>
        <c:crosses val="autoZero"/>
        <c:crossBetween val="between"/>
      </c:valAx>
      <c:spPr>
        <a:noFill/>
        <a:ln w="2542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01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29"/>
      <c:rotY val="20"/>
      <c:depthPercent val="100"/>
      <c:rAngAx val="1"/>
    </c:view3D>
    <c:floor>
      <c:thickness val="0"/>
      <c:spPr>
        <a:solidFill>
          <a:srgbClr val="FF99CC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CC99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CC99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8154093097913332E-2"/>
          <c:y val="3.0456852791878191E-2"/>
          <c:w val="0.95184590690208748"/>
          <c:h val="0.659898477157361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rgbClr val="9999FF"/>
            </a:solidFill>
            <a:ln w="12692">
              <a:solidFill>
                <a:srgbClr val="000000"/>
              </a:solidFill>
              <a:prstDash val="solid"/>
            </a:ln>
          </c:spPr>
          <c:invertIfNegative val="0"/>
          <c:dPt>
            <c:idx val="2"/>
            <c:invertIfNegative val="0"/>
            <c:bubble3D val="0"/>
            <c:spPr>
              <a:solidFill>
                <a:srgbClr val="FF00FF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rgbClr val="0000FF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rgbClr val="0000FF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0635431884167226E-2"/>
                  <c:y val="0.131979695431472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2197437263380337E-2"/>
                  <c:y val="0.172822176254650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6969881336904812E-2"/>
                  <c:y val="0.12559232810972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8287252658523614E-2"/>
                  <c:y val="-1.9190883185305027E-2"/>
                </c:manualLayout>
              </c:layout>
              <c:spPr>
                <a:solidFill>
                  <a:srgbClr val="FFFFFF"/>
                </a:solidFill>
                <a:ln w="25383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83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Sheet1!$B$1:$K$1</c:f>
              <c:strCache>
                <c:ptCount val="9"/>
                <c:pt idx="0">
                  <c:v>2015(проф)</c:v>
                </c:pt>
                <c:pt idx="1">
                  <c:v>по району</c:v>
                </c:pt>
                <c:pt idx="2">
                  <c:v>2015(баз)</c:v>
                </c:pt>
                <c:pt idx="3">
                  <c:v>по району</c:v>
                </c:pt>
                <c:pt idx="4">
                  <c:v>2016(баз)</c:v>
                </c:pt>
                <c:pt idx="5">
                  <c:v>2016 (проф)</c:v>
                </c:pt>
                <c:pt idx="6">
                  <c:v>2017 (баз) </c:v>
                </c:pt>
                <c:pt idx="7">
                  <c:v>2017 (проф)</c:v>
                </c:pt>
                <c:pt idx="8">
                  <c:v>по району</c:v>
                </c:pt>
              </c:strCache>
            </c:strRef>
          </c:cat>
          <c:val>
            <c:numRef>
              <c:f>Sheet1!$B$2:$K$2</c:f>
              <c:numCache>
                <c:formatCode>General</c:formatCode>
                <c:ptCount val="10"/>
                <c:pt idx="0">
                  <c:v>39.1</c:v>
                </c:pt>
                <c:pt idx="1">
                  <c:v>31.6</c:v>
                </c:pt>
                <c:pt idx="2">
                  <c:v>10.3</c:v>
                </c:pt>
                <c:pt idx="3">
                  <c:v>11.7</c:v>
                </c:pt>
                <c:pt idx="4">
                  <c:v>12</c:v>
                </c:pt>
                <c:pt idx="5">
                  <c:v>24</c:v>
                </c:pt>
                <c:pt idx="6">
                  <c:v>9.5</c:v>
                </c:pt>
                <c:pt idx="7">
                  <c:v>24.3</c:v>
                </c:pt>
                <c:pt idx="8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07886832"/>
        <c:axId val="107110136"/>
        <c:axId val="0"/>
      </c:bar3DChart>
      <c:catAx>
        <c:axId val="10788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0711013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07110136"/>
        <c:scaling>
          <c:orientation val="minMax"/>
        </c:scaling>
        <c:delete val="0"/>
        <c:axPos val="l"/>
        <c:majorGridlines>
          <c:spPr>
            <a:ln w="3173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74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07886832"/>
        <c:crosses val="autoZero"/>
        <c:crossBetween val="between"/>
      </c:valAx>
      <c:spPr>
        <a:noFill/>
        <a:ln w="2538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74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31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7297297297297376E-2"/>
          <c:y val="4.9450549450549483E-2"/>
          <c:w val="0.84966216216216217"/>
          <c:h val="0.763736263736263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2015г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862364033053007E-3"/>
                  <c:y val="-4.6012385471046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8630845134763563E-3"/>
                  <c:y val="-4.5609899724072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русский язык</c:v>
                </c:pt>
                <c:pt idx="1">
                  <c:v>математика 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21.5</c:v>
                </c:pt>
                <c:pt idx="1">
                  <c:v>11.7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2016г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0361791210851854E-3"/>
                  <c:y val="-3.746153125090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726088790697763E-2"/>
                  <c:y val="-3.8894567265630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русский язык</c:v>
                </c:pt>
                <c:pt idx="1">
                  <c:v>математика 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29</c:v>
                </c:pt>
                <c:pt idx="1">
                  <c:v>12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2017г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1976779028225167E-2"/>
                  <c:y val="-2.9524825021872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3463985995135029E-2"/>
                  <c:y val="-3.56386881928219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русский язык</c:v>
                </c:pt>
                <c:pt idx="1">
                  <c:v>математика 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29.6</c:v>
                </c:pt>
                <c:pt idx="1">
                  <c:v>11.9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07063008"/>
        <c:axId val="107894976"/>
        <c:axId val="0"/>
      </c:bar3DChart>
      <c:catAx>
        <c:axId val="107063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07894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89497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07063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8665244091652651"/>
          <c:y val="0.34065934065934067"/>
          <c:w val="0.10659076673473063"/>
          <c:h val="0.31868131868131866"/>
        </c:manualLayout>
      </c:layout>
      <c:overlay val="0"/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026DB46-78BF-47C9-A5C0-5D27239AADA2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59A4B27-F294-4E83-B8EA-1178B39B23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DB46-78BF-47C9-A5C0-5D27239AADA2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4B27-F294-4E83-B8EA-1178B39B23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DB46-78BF-47C9-A5C0-5D27239AADA2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4B27-F294-4E83-B8EA-1178B39B23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26DB46-78BF-47C9-A5C0-5D27239AADA2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9A4B27-F294-4E83-B8EA-1178B39B23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026DB46-78BF-47C9-A5C0-5D27239AADA2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59A4B27-F294-4E83-B8EA-1178B39B23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DB46-78BF-47C9-A5C0-5D27239AADA2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4B27-F294-4E83-B8EA-1178B39B23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DB46-78BF-47C9-A5C0-5D27239AADA2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4B27-F294-4E83-B8EA-1178B39B23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26DB46-78BF-47C9-A5C0-5D27239AADA2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9A4B27-F294-4E83-B8EA-1178B39B23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DB46-78BF-47C9-A5C0-5D27239AADA2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4B27-F294-4E83-B8EA-1178B39B23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26DB46-78BF-47C9-A5C0-5D27239AADA2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9A4B27-F294-4E83-B8EA-1178B39B23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26DB46-78BF-47C9-A5C0-5D27239AADA2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9A4B27-F294-4E83-B8EA-1178B39B23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026DB46-78BF-47C9-A5C0-5D27239AADA2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9A4B27-F294-4E83-B8EA-1178B39B23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404664"/>
            <a:ext cx="6838528" cy="41044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ПРОГРАММА</a:t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«Повышение качества образования </a:t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через усиление предметно-методической и мотивационной составляющей образовательного процесса  на 2018-2019 учебный год» </a:t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рамках мероприятия 2.2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87395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МАОУ </a:t>
            </a:r>
            <a:r>
              <a:rPr lang="ru-RU" dirty="0" err="1" smtClean="0">
                <a:solidFill>
                  <a:schemeClr val="tx1"/>
                </a:solidFill>
              </a:rPr>
              <a:t>Тоболовская</a:t>
            </a:r>
            <a:r>
              <a:rPr lang="ru-RU" dirty="0" smtClean="0">
                <a:solidFill>
                  <a:schemeClr val="tx1"/>
                </a:solidFill>
              </a:rPr>
              <a:t> СОШ, </a:t>
            </a:r>
            <a:r>
              <a:rPr lang="en-US" dirty="0" smtClean="0">
                <a:solidFill>
                  <a:schemeClr val="tx1"/>
                </a:solidFill>
              </a:rPr>
              <a:t>22</a:t>
            </a:r>
            <a:r>
              <a:rPr lang="ru-RU" dirty="0" smtClean="0">
                <a:solidFill>
                  <a:schemeClr val="tx1"/>
                </a:solidFill>
              </a:rPr>
              <a:t>.0</a:t>
            </a:r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ru-RU" dirty="0" smtClean="0">
                <a:solidFill>
                  <a:schemeClr val="tx1"/>
                </a:solidFill>
              </a:rPr>
              <a:t>.2018г</a:t>
            </a:r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Заместитель директора </a:t>
            </a:r>
            <a:r>
              <a:rPr lang="ru-RU" dirty="0" err="1" smtClean="0">
                <a:solidFill>
                  <a:schemeClr val="tx1"/>
                </a:solidFill>
              </a:rPr>
              <a:t>Плесовских</a:t>
            </a:r>
            <a:r>
              <a:rPr lang="ru-RU" dirty="0" smtClean="0">
                <a:solidFill>
                  <a:schemeClr val="tx1"/>
                </a:solidFill>
              </a:rPr>
              <a:t> Н.И.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/>
          <a:srcRect b="16804"/>
          <a:stretch/>
        </p:blipFill>
        <p:spPr>
          <a:xfrm>
            <a:off x="251520" y="4725144"/>
            <a:ext cx="1951765" cy="17281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075240" cy="585326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/>
              <a:t>Причины, которые могут не позволить повысить качество математического и филологического  </a:t>
            </a:r>
            <a:r>
              <a:rPr lang="ru-RU" b="1" dirty="0" smtClean="0"/>
              <a:t>образования или избежать отрицательной динамики при сдаче ГИА</a:t>
            </a:r>
            <a:r>
              <a:rPr lang="ru-RU" dirty="0" smtClean="0"/>
              <a:t>:</a:t>
            </a:r>
            <a:endParaRPr lang="ru-RU" dirty="0" smtClean="0"/>
          </a:p>
          <a:p>
            <a:pPr lvl="0" algn="just"/>
            <a:r>
              <a:rPr lang="ru-RU" dirty="0" smtClean="0"/>
              <a:t>Отсутствие заинтересованности у педагогов в повышении профессионального </a:t>
            </a:r>
            <a:r>
              <a:rPr lang="ru-RU" dirty="0" smtClean="0"/>
              <a:t>уровня, мастерства;</a:t>
            </a:r>
            <a:endParaRPr lang="ru-RU" dirty="0" smtClean="0"/>
          </a:p>
          <a:p>
            <a:pPr lvl="0" algn="just"/>
            <a:r>
              <a:rPr lang="ru-RU" dirty="0" smtClean="0"/>
              <a:t>Отсутствие мотивации у учителей повышать профессиональный уровень через участие в конкурсах профессионального мастерства,  семинарах и т.д.; </a:t>
            </a:r>
          </a:p>
          <a:p>
            <a:pPr lvl="0" algn="just"/>
            <a:r>
              <a:rPr lang="ru-RU" dirty="0" smtClean="0"/>
              <a:t>Подготовка некачественного анализа АКР, МОК, РСОКО, ВПР учителями-предметниками  при выполнении заданий текущей и итоговой аттестации учащихся/ нежелание видеть и устранять «проблемные зоны</a:t>
            </a:r>
            <a:r>
              <a:rPr lang="ru-RU" dirty="0" smtClean="0"/>
              <a:t>», отсутствие рефлексии;</a:t>
            </a:r>
            <a:endParaRPr lang="ru-RU" dirty="0" smtClean="0"/>
          </a:p>
          <a:p>
            <a:pPr lvl="0" algn="just"/>
            <a:r>
              <a:rPr lang="ru-RU" dirty="0" smtClean="0"/>
              <a:t>Отсутствие мотивации у учащихся повышать уровень образования через участие в конкурсах, семинарах, курсах по выбору  и т.д.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19256" cy="54476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2200" b="1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Повышение  профессиональной  компетентности  педагогов  школы через: </a:t>
            </a:r>
          </a:p>
          <a:p>
            <a:pPr eaLnBrk="1" hangingPunct="1">
              <a:buNone/>
              <a:defRPr/>
            </a:pPr>
            <a:r>
              <a:rPr lang="ru-RU" altLang="ru-RU" sz="2200" b="1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Семинары:</a:t>
            </a:r>
          </a:p>
          <a:p>
            <a:pPr algn="just" eaLnBrk="1" hangingPunct="1">
              <a:defRPr/>
            </a:pPr>
            <a:r>
              <a:rPr lang="ru-RU" altLang="ru-RU" sz="2200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- «Формирование учебно-познавательных мотивов на основе</a:t>
            </a:r>
            <a:r>
              <a:rPr lang="en-US" altLang="ru-RU" sz="2200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200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    интеграции»;  </a:t>
            </a:r>
          </a:p>
          <a:p>
            <a:pPr algn="just" eaLnBrk="1" hangingPunct="1">
              <a:defRPr/>
            </a:pPr>
            <a:r>
              <a:rPr lang="ru-RU" altLang="ru-RU" sz="2200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-«Формирование опорных систем знаний и умений в контексте темы»; </a:t>
            </a:r>
            <a:endParaRPr lang="ru-RU" altLang="ru-RU" sz="2200" dirty="0" smtClean="0">
              <a:solidFill>
                <a:srgbClr val="1F4E7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None/>
              <a:defRPr/>
            </a:pPr>
            <a:r>
              <a:rPr lang="ru-RU" altLang="ru-RU" sz="2200" b="1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Единые методические дни (ЕМД) и дни регуляции и коррекции (ДРК): </a:t>
            </a:r>
          </a:p>
          <a:p>
            <a:pPr algn="just" eaLnBrk="1" hangingPunct="1">
              <a:defRPr/>
            </a:pPr>
            <a:r>
              <a:rPr lang="ru-RU" altLang="ru-RU" sz="2200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- «Нетрадиционные формы проведения уроков»; </a:t>
            </a:r>
          </a:p>
          <a:p>
            <a:pPr algn="just" eaLnBrk="1" hangingPunct="1">
              <a:defRPr/>
            </a:pPr>
            <a:r>
              <a:rPr lang="ru-RU" altLang="ru-RU" sz="2200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- «</a:t>
            </a:r>
            <a:r>
              <a:rPr lang="ru-RU" altLang="ru-RU" sz="2200" dirty="0" err="1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Межпредметная</a:t>
            </a:r>
            <a:r>
              <a:rPr lang="ru-RU" altLang="ru-RU" sz="2200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 интеграция   дисциплин гуманитарного цикла, математического цикла». </a:t>
            </a:r>
          </a:p>
          <a:p>
            <a:pPr algn="just" eaLnBrk="1" hangingPunct="1">
              <a:buNone/>
              <a:defRPr/>
            </a:pPr>
            <a:r>
              <a:rPr lang="ru-RU" altLang="ru-RU" sz="2200" b="1" dirty="0" err="1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altLang="ru-RU" sz="2200" b="1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, ВКС, РМО, ОМО.</a:t>
            </a:r>
          </a:p>
          <a:p>
            <a:pPr algn="just" eaLnBrk="1" hangingPunct="1">
              <a:buNone/>
              <a:defRPr/>
            </a:pPr>
            <a:endParaRPr lang="ru-RU" altLang="ru-RU" sz="2200" b="1" dirty="0" smtClean="0">
              <a:solidFill>
                <a:srgbClr val="1F4E7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363272" cy="6141296"/>
          </a:xfrm>
        </p:spPr>
        <p:txBody>
          <a:bodyPr>
            <a:normAutofit lnSpcReduction="10000"/>
          </a:bodyPr>
          <a:lstStyle/>
          <a:p>
            <a:pPr algn="ctr">
              <a:defRPr/>
            </a:pPr>
            <a:r>
              <a:rPr lang="ru-RU" altLang="ru-RU" b="1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Повышение квалификации педагогов:</a:t>
            </a:r>
          </a:p>
          <a:p>
            <a:pPr>
              <a:defRPr/>
            </a:pPr>
            <a:r>
              <a:rPr lang="ru-RU" altLang="ru-RU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alt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Прохождение  курсовой   подготовки  при ТОГИРРО.</a:t>
            </a:r>
          </a:p>
          <a:p>
            <a:pPr>
              <a:defRPr/>
            </a:pPr>
            <a:r>
              <a:rPr lang="ru-RU" altLang="ru-RU" b="1" u="sng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Учителя:</a:t>
            </a:r>
          </a:p>
          <a:p>
            <a:pPr algn="just">
              <a:defRPr/>
            </a:pPr>
            <a:r>
              <a:rPr lang="ru-RU" altLang="ru-RU" b="1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математики в марте 2018 года «Профессиональная компетентность современного учителя математики в условиях перехода школы в эффективный режим развития и улучшения образовательных результатов»;</a:t>
            </a:r>
          </a:p>
          <a:p>
            <a:pPr algn="just">
              <a:defRPr/>
            </a:pPr>
            <a:r>
              <a:rPr lang="ru-RU" altLang="ru-RU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ru-RU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русского языка и литературы в марте 2018 года «Стратегические направления формирования предметных, методических компетенций учителей русского языка и литературы в условиях перехода школы в эффективный режим развития и улучшения образовательных результатов». </a:t>
            </a:r>
          </a:p>
          <a:p>
            <a:pPr algn="just">
              <a:defRPr/>
            </a:pPr>
            <a:r>
              <a:rPr lang="ru-RU" alt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Методический </a:t>
            </a:r>
            <a:r>
              <a:rPr lang="ru-RU" alt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абонемент по теме «Технологии работы со слабоуспевающими обучающимися в условиях реализации ФГОС»</a:t>
            </a:r>
            <a:endParaRPr lang="ru-RU" alt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075240" cy="6141296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  <a:defRPr/>
            </a:pPr>
            <a:r>
              <a:rPr lang="ru-RU" altLang="ru-RU" sz="2200" b="1" dirty="0" smtClean="0">
                <a:solidFill>
                  <a:srgbClr val="1F4E79"/>
                </a:solidFill>
                <a:latin typeface="Arial" charset="0"/>
                <a:cs typeface="Times New Roman" pitchFamily="18" charset="0"/>
              </a:rPr>
              <a:t>Методическая работа в ОУ направлена </a:t>
            </a:r>
          </a:p>
          <a:p>
            <a:pPr algn="ctr">
              <a:buNone/>
              <a:defRPr/>
            </a:pPr>
            <a:r>
              <a:rPr lang="ru-RU" altLang="ru-RU" sz="2200" b="1" dirty="0" smtClean="0">
                <a:solidFill>
                  <a:srgbClr val="1F4E79"/>
                </a:solidFill>
                <a:latin typeface="Arial" charset="0"/>
                <a:cs typeface="Times New Roman" pitchFamily="18" charset="0"/>
              </a:rPr>
              <a:t>на  создание условий для:</a:t>
            </a:r>
            <a:endParaRPr lang="ru-RU" altLang="ru-RU" sz="2200" b="1" dirty="0" smtClean="0">
              <a:solidFill>
                <a:srgbClr val="1F4E79"/>
              </a:solidFill>
              <a:latin typeface="Arial" charset="0"/>
            </a:endParaRPr>
          </a:p>
          <a:p>
            <a:pPr lvl="1" algn="just">
              <a:buSzPts val="1000"/>
              <a:buFont typeface="Arial" charset="0"/>
              <a:buChar char="•"/>
              <a:defRPr/>
            </a:pPr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>личностного и профессионального роста педагогов;</a:t>
            </a:r>
          </a:p>
          <a:p>
            <a:pPr lvl="1" algn="just">
              <a:buSzPts val="1000"/>
              <a:buFont typeface="Arial" charset="0"/>
              <a:buChar char="•"/>
              <a:defRPr/>
            </a:pPr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>обмена педагогическим опытом как внутри образовательной организации, так и вне ее;</a:t>
            </a:r>
          </a:p>
          <a:p>
            <a:pPr lvl="1" algn="just">
              <a:buSzPts val="1000"/>
              <a:buFont typeface="Arial" charset="0"/>
              <a:buChar char="•"/>
              <a:defRPr/>
            </a:pPr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>коммуникации педагогов и обучающихся;</a:t>
            </a:r>
          </a:p>
          <a:p>
            <a:pPr lvl="1" algn="just">
              <a:buSzPts val="1000"/>
              <a:buFont typeface="Arial" charset="0"/>
              <a:buChar char="•"/>
              <a:defRPr/>
            </a:pPr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>анализа профессиональной деятельности;</a:t>
            </a:r>
          </a:p>
          <a:p>
            <a:pPr lvl="1" algn="just">
              <a:buSzPts val="1000"/>
              <a:buFont typeface="Arial" charset="0"/>
              <a:buChar char="•"/>
              <a:defRPr/>
            </a:pPr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>внедрения </a:t>
            </a:r>
            <a:r>
              <a:rPr lang="ru-RU" altLang="ru-RU" sz="2200" dirty="0" err="1" smtClean="0">
                <a:latin typeface="Times New Roman" pitchFamily="18" charset="0"/>
                <a:cs typeface="Times New Roman" pitchFamily="18" charset="0"/>
              </a:rPr>
              <a:t>инновационно-методических</a:t>
            </a:r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> технологий в </a:t>
            </a:r>
            <a:r>
              <a:rPr lang="en-US" altLang="ru-RU" sz="2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>образовательный процесс;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>
              <a:buSzPts val="1000"/>
              <a:buFont typeface="Arial" charset="0"/>
              <a:buChar char="•"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организации педагогического наставничества с учителями, учащиеся которых показывают низкие результаты</a:t>
            </a:r>
          </a:p>
          <a:p>
            <a:pPr lvl="1" algn="just">
              <a:buSzPts val="1000"/>
              <a:buFont typeface="Arial" charset="0"/>
              <a:buChar char="•"/>
              <a:defRPr/>
            </a:pPr>
            <a:endParaRPr lang="ru-RU" altLang="ru-RU" sz="2200" dirty="0" smtClean="0">
              <a:solidFill>
                <a:srgbClr val="1F4E79"/>
              </a:solidFill>
              <a:latin typeface="Arial" charset="0"/>
            </a:endParaRPr>
          </a:p>
          <a:p>
            <a:pPr algn="just">
              <a:lnSpc>
                <a:spcPct val="115000"/>
              </a:lnSpc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Методическая работа с коллективом школы организуется через изучение положительного опыта школы – партнера МАОУ «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Викуловская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СОШ №2», директор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Вальтерова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Светлана Ивановна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15000"/>
              </a:lnSpc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 Подписанное Соглашение о взаимном сотрудничестве определило порядок взаимодействия сторон по вопросам педагогического и методического взаимодействия; повышения квалификации и профессиональной компетентности. 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19256" cy="6141296"/>
          </a:xfrm>
        </p:spPr>
        <p:txBody>
          <a:bodyPr>
            <a:normAutofit lnSpcReduction="10000"/>
          </a:bodyPr>
          <a:lstStyle/>
          <a:p>
            <a:pPr algn="ctr">
              <a:defRPr/>
            </a:pPr>
            <a:r>
              <a:rPr lang="ru-RU" altLang="ru-RU" sz="2200" b="1" u="sng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Работа  с обучающимися :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ru-RU" altLang="ru-RU" dirty="0" smtClean="0">
                <a:solidFill>
                  <a:srgbClr val="1F4E7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консультации по психологическим аспектам подготовки к государственной итоговой аттестации;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участие  в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- тестировании; 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работа на учебных тренажерах на платформе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CERM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 Учи.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;  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организация работы  проектной деятельности;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участие  в  школьной и муниципальной   конференции «Шаг в будущее»; 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работа группы  «Сдам ЕГЭ» для учащихся, имеющих низкий уровень   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учебно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– познавательной мотивации;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работа группы «Максимальный балл»  для учащихся, имеющих высокий уровень мотивации;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брей – ринг по математике и русскому языку по окончании каждой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четверти,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квест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-игры, общешкольные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инвенты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C:\Users\Lenovo\Desktop\100CANON\IMG_038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74022">
            <a:off x="4604462" y="3712877"/>
            <a:ext cx="2880320" cy="2515479"/>
          </a:xfrm>
          <a:prstGeom prst="rect">
            <a:avLst/>
          </a:prstGeom>
          <a:noFill/>
        </p:spPr>
      </p:pic>
      <p:pic>
        <p:nvPicPr>
          <p:cNvPr id="6" name="Рисунок 5" descr="C:\Users\Lenovo\Desktop\100CANON\IMG_016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933056"/>
            <a:ext cx="3186113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print"/>
          <a:srcRect b="16804"/>
          <a:stretch/>
        </p:blipFill>
        <p:spPr>
          <a:xfrm>
            <a:off x="7467132" y="0"/>
            <a:ext cx="1676868" cy="148478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51520" y="764704"/>
            <a:ext cx="7344816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2800" b="1" dirty="0" smtClean="0">
                <a:solidFill>
                  <a:srgbClr val="1F4E79"/>
                </a:solidFill>
                <a:latin typeface="Arial" charset="0"/>
              </a:rPr>
              <a:t>Качество образования – важнейший показатель успеха школы и поэтому повышение его уровня становится приоритетным в работе всего педагогического коллектива школы.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9269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Объект 1"/>
          <p:cNvGraphicFramePr>
            <a:graphicFrameLocks noGrp="1"/>
          </p:cNvGraphicFramePr>
          <p:nvPr>
            <p:ph sz="quarter" idx="1"/>
          </p:nvPr>
        </p:nvGraphicFramePr>
        <p:xfrm>
          <a:off x="457200" y="3645024"/>
          <a:ext cx="7467600" cy="2952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5536" y="332656"/>
            <a:ext cx="79208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Сравнительные данные за 3 года, полученные выпускниками 11 класса на итоговой аттестации.</a:t>
            </a:r>
          </a:p>
          <a:p>
            <a:pPr algn="just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Русский язык (средний балл):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Средний балл ГИА-2017 по школе  составил 49,3 балла, что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выше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уровня ГИА-2016 на 1,06 балла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  ниже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районного показателя на 7,9 балла. Наибольшее количество баллов,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полученных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экзамене по русскому языку – 93 балла, от 50 баллов до 70 баллов набрали 14 выпускников. К части С приступали 20 обучающихся  11 класса школы (83 % от общего количества выпускников). Три выпускника набрали минимальное количество баллов только для получения аттестата (24-26 баллов).</a:t>
            </a:r>
          </a:p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1420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Объект 2"/>
          <p:cNvGraphicFramePr>
            <a:graphicFrameLocks noGrp="1"/>
          </p:cNvGraphicFramePr>
          <p:nvPr>
            <p:ph sz="quarter" idx="1"/>
          </p:nvPr>
        </p:nvGraphicFramePr>
        <p:xfrm>
          <a:off x="179512" y="3356992"/>
          <a:ext cx="828092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528" y="332657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Сравнительные данные за 3 года, полученные выпускниками 11 класса на итоговой аттестации.</a:t>
            </a:r>
          </a:p>
          <a:p>
            <a:pPr algn="just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 (средний балл): 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редняя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оценка меньше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районного показателя на  0,33.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Получили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незачет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 математике на базовом уровне 7 человек (до пересдачи), на профильном – 7 человек. 6 человек пересдавали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математику базового уровня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дополнительные сроки (28.06), 50 % - получили «незачет».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Получили незачет по русскому языку 2 обучающихся. Из них один выпускник получил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«незачет»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двум обязательным предметам (русскому языку и математике).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Таким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образом, получили аттестат о среднем общем образовании (после пересдачи в сентябрьские сроки) – 20 человек – 83,3 %, 4 человека – 16,7 % получили справки.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2290266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Средний балл ГИА-9 в 2017г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выше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районного показателя по </a:t>
            </a:r>
            <a:r>
              <a:rPr lang="ru-RU" sz="1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русскому языку на 3,3 балла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ниже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районного показателя – по </a:t>
            </a:r>
            <a:r>
              <a:rPr lang="ru-RU" sz="1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математике – на 0,1 балла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сравнении с 2016г отмечается </a:t>
            </a:r>
            <a:r>
              <a:rPr lang="ru-RU" sz="1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отрицательная динамика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качества знаний обучающихся (по среднему баллу) по математике на 0,1; </a:t>
            </a:r>
            <a:r>
              <a:rPr lang="ru-RU" sz="1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положительная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по русскому языку на 0,6. </a:t>
            </a:r>
            <a:b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9"/>
          <p:cNvGraphicFramePr>
            <a:graphicFrameLocks noGrp="1"/>
          </p:cNvGraphicFramePr>
          <p:nvPr>
            <p:ph sz="quarter" idx="1"/>
          </p:nvPr>
        </p:nvGraphicFramePr>
        <p:xfrm>
          <a:off x="467544" y="3084984"/>
          <a:ext cx="8352928" cy="32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097216" cy="10081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Сравнительные данные за три года ГИА-9 (по успеваемости и качеству)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4" y="980728"/>
          <a:ext cx="8568954" cy="3816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106"/>
                <a:gridCol w="952106"/>
                <a:gridCol w="952106"/>
                <a:gridCol w="952106"/>
                <a:gridCol w="952106"/>
                <a:gridCol w="952106"/>
                <a:gridCol w="952106"/>
                <a:gridCol w="952106"/>
                <a:gridCol w="952106"/>
              </a:tblGrid>
              <a:tr h="587049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Предметы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2015г.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2016г.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2017г.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Динамика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70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Вып.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Кач.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Вып.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Кач.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Вып.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Кач.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Вып.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Кач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  <a:tr h="6605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Русский язык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89,4%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36,8%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100 %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62 %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94,7%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(100 %)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89,5%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положительная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положительная</a:t>
                      </a:r>
                    </a:p>
                  </a:txBody>
                  <a:tcPr marL="68580" marR="68580" marT="0" marB="0"/>
                </a:tc>
              </a:tr>
              <a:tr h="6605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Математика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84,2%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10,5%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81 %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(100 %)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28,6 %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Times New Roman"/>
                          <a:cs typeface="Times New Roman"/>
                        </a:rPr>
                        <a:t>89,5% (100%)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36,8%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положительная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положительная</a:t>
                      </a:r>
                    </a:p>
                  </a:txBody>
                  <a:tcPr marL="68580" marR="68580" marT="0" marB="0"/>
                </a:tc>
              </a:tr>
              <a:tr h="6605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Алгебра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89,5%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10,5%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85,7 % </a:t>
                      </a:r>
                      <a:r>
                        <a:rPr lang="ru-RU" sz="1800" i="1">
                          <a:latin typeface="Times New Roman"/>
                          <a:ea typeface="Times New Roman"/>
                          <a:cs typeface="Times New Roman"/>
                        </a:rPr>
                        <a:t>(100 %)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33, 3 %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94,7% (100%)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26,3%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положительная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отрицательная</a:t>
                      </a:r>
                    </a:p>
                  </a:txBody>
                  <a:tcPr marL="68580" marR="68580" marT="0" marB="0"/>
                </a:tc>
              </a:tr>
              <a:tr h="6605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Геометрия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94,7%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21,1%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66,6 % </a:t>
                      </a:r>
                      <a:r>
                        <a:rPr lang="ru-RU" sz="1800" i="1">
                          <a:latin typeface="Times New Roman"/>
                          <a:ea typeface="Times New Roman"/>
                          <a:cs typeface="Times New Roman"/>
                        </a:rPr>
                        <a:t>(100 %)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23,8 % (24,4%)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89,5% (100%)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36,8%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отрицательная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положительная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9512" y="4967010"/>
            <a:ext cx="860444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результатам ГИА-2017 в сравнении с 2016г наблюдается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положительная динамика качества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знаний выпускников по русскому языку на 27, 5 %, математике на 8,2 %, геометрии на 12,4 %;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отрицательная динамика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по алгебре на 7%.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Наибольший показатель качественной успеваемости результатов ГИА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основным предметам – русский язык.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859216" cy="3816424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Итоги результатов ГИА-2017 выявили ряд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проблем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- не все учащиеся достигли требований обязательного стандарта образования по математике, русскому языку;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отмечается низкий уровень умений обучающихся при решении заданий повышенного и высокого уровня сложности;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- наибольшие затруднения вызвали задания на умения анализировать, доказывать, обосновывать, сопоставлять.</a:t>
            </a:r>
          </a:p>
          <a:p>
            <a:pPr algn="just"/>
            <a:r>
              <a:rPr lang="ru-RU" b="1" dirty="0" smtClean="0"/>
              <a:t> </a:t>
            </a:r>
            <a:r>
              <a:rPr lang="ru-RU" dirty="0" smtClean="0"/>
              <a:t> недостаточная профессиональная подготовленность кадров; </a:t>
            </a:r>
          </a:p>
          <a:p>
            <a:pPr algn="just"/>
            <a:r>
              <a:rPr lang="ru-RU" dirty="0" smtClean="0"/>
              <a:t>есть зависимость результатов обучения </a:t>
            </a:r>
            <a:r>
              <a:rPr lang="ru-RU" b="1" dirty="0" smtClean="0"/>
              <a:t>от квалификационной категории педагогов и педагогического стажа работы</a:t>
            </a:r>
            <a:r>
              <a:rPr lang="ru-RU" dirty="0" smtClean="0"/>
              <a:t>. Учителя с большим педагогическим опытом и высокой квалификацией дают и высокие результаты обучения;</a:t>
            </a:r>
          </a:p>
          <a:p>
            <a:pPr algn="just"/>
            <a:r>
              <a:rPr lang="ru-RU" dirty="0" smtClean="0"/>
              <a:t>отсутствие мотивации у выпускников (можно проследить по диагностике поступления в ВУЗы – 12,5%, СПО – 83,3% выпускников 2017).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F:\фото год лит-ры в Тоболово\DSC0445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861048"/>
            <a:ext cx="3477489" cy="26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F:\фото год лит-ры в Тоболово\DSC0441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30311">
            <a:off x="683568" y="4077072"/>
            <a:ext cx="324036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20742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ПРОГРАММА «Повышение качества образования </a:t>
            </a:r>
            <a:b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через усиление предметно-методической и мотивационной составляющей образовательного процесса  на 2018-2019 учебный год» </a:t>
            </a:r>
            <a:b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рамках мероприятия 2.2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/>
              <a:t>Цель Программы: </a:t>
            </a:r>
            <a:r>
              <a:rPr lang="ru-RU" dirty="0" smtClean="0"/>
              <a:t>создание условий для</a:t>
            </a:r>
            <a:r>
              <a:rPr lang="ru-RU" b="1" dirty="0" smtClean="0"/>
              <a:t> </a:t>
            </a:r>
            <a:r>
              <a:rPr lang="ru-RU" dirty="0" smtClean="0"/>
              <a:t>повышения </a:t>
            </a:r>
            <a:r>
              <a:rPr lang="ru-RU" dirty="0" smtClean="0"/>
              <a:t>или сохранения </a:t>
            </a:r>
            <a:r>
              <a:rPr lang="ru-RU" dirty="0" smtClean="0"/>
              <a:t>качества </a:t>
            </a:r>
            <a:r>
              <a:rPr lang="ru-RU" dirty="0" smtClean="0"/>
              <a:t>образования по русскому языку и математике </a:t>
            </a:r>
            <a:r>
              <a:rPr lang="ru-RU" dirty="0" smtClean="0"/>
              <a:t>(отсутствия отрицательной динамики) через </a:t>
            </a:r>
            <a:r>
              <a:rPr lang="ru-RU" dirty="0" smtClean="0"/>
              <a:t>усиление предметно – методической и мотивационной составляющей образовательного процесса.</a:t>
            </a:r>
            <a:r>
              <a:rPr lang="ru-RU" b="1" u="sng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Задачи Программы:  </a:t>
            </a:r>
            <a:endParaRPr lang="ru-RU" dirty="0" smtClean="0"/>
          </a:p>
          <a:p>
            <a:pPr lvl="0"/>
            <a:r>
              <a:rPr lang="ru-RU" dirty="0" smtClean="0"/>
              <a:t>Создать систему деятельности по мотивации всех участников образовательной деятельности  для достижения нового качества образования.</a:t>
            </a:r>
          </a:p>
          <a:p>
            <a:pPr lvl="0"/>
            <a:r>
              <a:rPr lang="ru-RU" dirty="0" smtClean="0"/>
              <a:t>Повысить качество преподавания уроков через использование современных образовательных технологий.</a:t>
            </a:r>
          </a:p>
          <a:p>
            <a:pPr lvl="0"/>
            <a:r>
              <a:rPr lang="ru-RU" dirty="0" smtClean="0"/>
              <a:t>Активизировать внеклассную  деятельность по предмету русский язык и математика. Усилить  подготовку обучающихся 9 – 11 классов  к Всероссийской олимпиаде школьников.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lvl="0"/>
            <a:r>
              <a:rPr lang="ru-RU" dirty="0" smtClean="0"/>
              <a:t>Формировать навыки осознанного смыслового чтения со  2 по 9 </a:t>
            </a:r>
            <a:r>
              <a:rPr lang="ru-RU" dirty="0" smtClean="0"/>
              <a:t>класс, анализ, интерпретация текста.</a:t>
            </a:r>
            <a:endParaRPr lang="ru-RU" dirty="0" smtClean="0"/>
          </a:p>
          <a:p>
            <a:pPr lvl="0"/>
            <a:r>
              <a:rPr lang="ru-RU" dirty="0" smtClean="0"/>
              <a:t>Организовать методические мероприятия по обмену опытом учителей русского языка и математики по подготовке к ОГЭ, ЕГЭ.</a:t>
            </a:r>
          </a:p>
          <a:p>
            <a:r>
              <a:rPr lang="ru-RU" dirty="0" smtClean="0"/>
              <a:t>Повысить педагогическое мастерство через участие в мастер-классах, </a:t>
            </a:r>
            <a:r>
              <a:rPr lang="ru-RU" dirty="0" err="1" smtClean="0"/>
              <a:t>вебинарах</a:t>
            </a:r>
            <a:r>
              <a:rPr lang="ru-RU" dirty="0" smtClean="0"/>
              <a:t>, семинарах, ВКС, методическом абонементе.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07666322"/>
              </p:ext>
            </p:extLst>
          </p:nvPr>
        </p:nvGraphicFramePr>
        <p:xfrm>
          <a:off x="251520" y="1873716"/>
          <a:ext cx="8147248" cy="4752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568"/>
                <a:gridCol w="6120680"/>
              </a:tblGrid>
              <a:tr h="9188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Основания для разработки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программы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Низкие  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результаты ГИА за 2015 – 2017 учебный год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332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Проблемы 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Недостаточный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уровень мотивации педагогов русского языка, математики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Низкий уровень профессиональных предметных компетенций учителей русского языка и математики.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Низкий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навык работы с текстом и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низкое качество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читательской грамотности обучающихся (ВШК, техника чтения, комплексные работы)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Недостаточная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работа по мотивации 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обучающихся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выпускных классов.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Низкий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охват обучающихся внеклассной деятельностью по русскому языку и математике, низкие результаты участников муниципального этапа во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Всероссийской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олимпиаде школьников обучающихся 9 – 11 классов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/>
          <a:srcRect b="16804"/>
          <a:stretch/>
        </p:blipFill>
        <p:spPr>
          <a:xfrm>
            <a:off x="7380312" y="-171400"/>
            <a:ext cx="1951765" cy="172819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83908" y="188640"/>
            <a:ext cx="7272808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defRPr/>
            </a:pPr>
            <a:r>
              <a:rPr lang="ru-RU" altLang="ru-RU" b="1" u="sng" dirty="0">
                <a:latin typeface="Times New Roman" pitchFamily="18" charset="0"/>
                <a:cs typeface="Times New Roman" pitchFamily="18" charset="0"/>
              </a:rPr>
              <a:t>Основная идея: </a:t>
            </a:r>
          </a:p>
          <a:p>
            <a:pPr algn="just">
              <a:lnSpc>
                <a:spcPct val="115000"/>
              </a:lnSpc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Качественные изменения современных уроков русского языка и математики путем использования современных образовательных технологий позволят  повысить  качество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образования или не допустить отрицательной динамики.  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109</TotalTime>
  <Words>1106</Words>
  <Application>Microsoft Office PowerPoint</Application>
  <PresentationFormat>Экран (4:3)</PresentationFormat>
  <Paragraphs>151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Arial Cyr</vt:lpstr>
      <vt:lpstr>Calibri</vt:lpstr>
      <vt:lpstr>Century Schoolbook</vt:lpstr>
      <vt:lpstr>Times New Roman</vt:lpstr>
      <vt:lpstr>Wingdings</vt:lpstr>
      <vt:lpstr>Wingdings 2</vt:lpstr>
      <vt:lpstr>Эркер</vt:lpstr>
      <vt:lpstr>ПРОГРАММА «Повышение качества образования  через усиление предметно-методической и мотивационной составляющей образовательного процесса  на 2018-2019 учебный год»  в рамках мероприятия 2.2   </vt:lpstr>
      <vt:lpstr>Презентация PowerPoint</vt:lpstr>
      <vt:lpstr>                   </vt:lpstr>
      <vt:lpstr> </vt:lpstr>
      <vt:lpstr> Средний балл ГИА-9 в 2017г выше районного показателя по русскому языку на 3,3 балла; ниже районного показателя – по математике – на 0,1 балла. В сравнении с 2016г отмечается отрицательная динамика качества знаний обучающихся (по среднему баллу) по математике на 0,1; положительная – по русскому языку на 0,6.   </vt:lpstr>
      <vt:lpstr>   Сравнительные данные за три года ГИА-9 (по успеваемости и качеству) </vt:lpstr>
      <vt:lpstr>Презентация PowerPoint</vt:lpstr>
      <vt:lpstr>ПРОГРАММА «Повышение качества образования  через усиление предметно-методической и мотивационной составляющей образовательного процесса  на 2018-2019 учебный год»  в рамках мероприятия 2.2 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«Повышение качества образования  через усиление предметно-методической и мотивационной составляющей образовательного процесса  на 2018-2019 учебный год»  в рамках мероприятия 2.2</dc:title>
  <dc:creator>Lenovo</dc:creator>
  <cp:lastModifiedBy>user</cp:lastModifiedBy>
  <cp:revision>12</cp:revision>
  <dcterms:created xsi:type="dcterms:W3CDTF">2018-02-12T13:27:50Z</dcterms:created>
  <dcterms:modified xsi:type="dcterms:W3CDTF">2018-03-22T04:41:06Z</dcterms:modified>
</cp:coreProperties>
</file>