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4053" r:id="rId2"/>
  </p:sldMasterIdLst>
  <p:notesMasterIdLst>
    <p:notesMasterId r:id="rId66"/>
  </p:notesMasterIdLst>
  <p:sldIdLst>
    <p:sldId id="337" r:id="rId3"/>
    <p:sldId id="404" r:id="rId4"/>
    <p:sldId id="503" r:id="rId5"/>
    <p:sldId id="415" r:id="rId6"/>
    <p:sldId id="504" r:id="rId7"/>
    <p:sldId id="510" r:id="rId8"/>
    <p:sldId id="505" r:id="rId9"/>
    <p:sldId id="326" r:id="rId10"/>
    <p:sldId id="506" r:id="rId11"/>
    <p:sldId id="569" r:id="rId12"/>
    <p:sldId id="507" r:id="rId13"/>
    <p:sldId id="508" r:id="rId14"/>
    <p:sldId id="509" r:id="rId15"/>
    <p:sldId id="511" r:id="rId16"/>
    <p:sldId id="338" r:id="rId17"/>
    <p:sldId id="489" r:id="rId18"/>
    <p:sldId id="491" r:id="rId19"/>
    <p:sldId id="516" r:id="rId20"/>
    <p:sldId id="523" r:id="rId21"/>
    <p:sldId id="521" r:id="rId22"/>
    <p:sldId id="343" r:id="rId23"/>
    <p:sldId id="344" r:id="rId24"/>
    <p:sldId id="554" r:id="rId25"/>
    <p:sldId id="570" r:id="rId26"/>
    <p:sldId id="571" r:id="rId27"/>
    <p:sldId id="577" r:id="rId28"/>
    <p:sldId id="578" r:id="rId29"/>
    <p:sldId id="579" r:id="rId30"/>
    <p:sldId id="580" r:id="rId31"/>
    <p:sldId id="581" r:id="rId32"/>
    <p:sldId id="582" r:id="rId33"/>
    <p:sldId id="583" r:id="rId34"/>
    <p:sldId id="572" r:id="rId35"/>
    <p:sldId id="574" r:id="rId36"/>
    <p:sldId id="575" r:id="rId37"/>
    <p:sldId id="576" r:id="rId38"/>
    <p:sldId id="586" r:id="rId39"/>
    <p:sldId id="585" r:id="rId40"/>
    <p:sldId id="543" r:id="rId41"/>
    <p:sldId id="584" r:id="rId42"/>
    <p:sldId id="544" r:id="rId43"/>
    <p:sldId id="590" r:id="rId44"/>
    <p:sldId id="591" r:id="rId45"/>
    <p:sldId id="587" r:id="rId46"/>
    <p:sldId id="557" r:id="rId47"/>
    <p:sldId id="434" r:id="rId48"/>
    <p:sldId id="558" r:id="rId49"/>
    <p:sldId id="561" r:id="rId50"/>
    <p:sldId id="562" r:id="rId51"/>
    <p:sldId id="601" r:id="rId52"/>
    <p:sldId id="563" r:id="rId53"/>
    <p:sldId id="588" r:id="rId54"/>
    <p:sldId id="589" r:id="rId55"/>
    <p:sldId id="451" r:id="rId56"/>
    <p:sldId id="566" r:id="rId57"/>
    <p:sldId id="452" r:id="rId58"/>
    <p:sldId id="595" r:id="rId59"/>
    <p:sldId id="430" r:id="rId60"/>
    <p:sldId id="431" r:id="rId61"/>
    <p:sldId id="597" r:id="rId62"/>
    <p:sldId id="598" r:id="rId63"/>
    <p:sldId id="594" r:id="rId64"/>
    <p:sldId id="600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125" autoAdjust="0"/>
  </p:normalViewPr>
  <p:slideViewPr>
    <p:cSldViewPr>
      <p:cViewPr varScale="1">
        <p:scale>
          <a:sx n="69" d="100"/>
          <a:sy n="69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8DDE8-86C0-4E0F-A6C2-0B827BE39708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03420-251A-4031-A983-E3BE682F7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4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03420-251A-4031-A983-E3BE682F7783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9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61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6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073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99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74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23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124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53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16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325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11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12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90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480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7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6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7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1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4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98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3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90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8385" y="1507245"/>
            <a:ext cx="8928992" cy="2342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927309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C00000"/>
                </a:solidFill>
                <a:latin typeface="Monotype Corsiva" panose="03010101010201010101" pitchFamily="66" charset="0"/>
              </a:rPr>
              <a:t>Итоговое сочинение </a:t>
            </a:r>
            <a:endParaRPr lang="ru-RU" sz="5400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5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как </a:t>
            </a:r>
            <a:r>
              <a:rPr lang="ru-RU" sz="5400" dirty="0">
                <a:solidFill>
                  <a:srgbClr val="C00000"/>
                </a:solidFill>
                <a:latin typeface="Monotype Corsiva" panose="03010101010201010101" pitchFamily="66" charset="0"/>
              </a:rPr>
              <a:t>допуск к ГИА -11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35696" y="521140"/>
            <a:ext cx="6840760" cy="64807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оценки качества образования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5149" y="5602260"/>
            <a:ext cx="47354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27.11.2019 г.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sochineniena5.ru/wp-content/uploads/2018/05/f_aleksandr-pushkin-za-rabotoy_shipicova_elena_1511519181-267x30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28122"/>
            <a:ext cx="254508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sochineniena5.ru/wp-content/uploads/2016/06/cbe1f2463d652f2a86396eadcaacdb72-300x21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8494"/>
            <a:ext cx="2185149" cy="1987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44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116632"/>
            <a:ext cx="9144000" cy="6741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650" t="1698" r="5456" b="11045"/>
          <a:stretch/>
        </p:blipFill>
        <p:spPr>
          <a:xfrm>
            <a:off x="3726789" y="44624"/>
            <a:ext cx="5400736" cy="6120680"/>
          </a:xfrm>
          <a:prstGeom prst="rect">
            <a:avLst/>
          </a:prstGeom>
          <a:ln w="19050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7503" y="404664"/>
            <a:ext cx="3619285" cy="61926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3839" y="749017"/>
            <a:ext cx="37444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Приложение 6. Инструкция для технического специалиста по получению комплектов тем итогового сочинения </a:t>
            </a:r>
            <a:endParaRPr lang="ru-RU" dirty="0"/>
          </a:p>
          <a:p>
            <a:r>
              <a:rPr lang="ru-RU" dirty="0"/>
              <a:t>Комплекты тем итогового сочинения </a:t>
            </a:r>
            <a:r>
              <a:rPr lang="ru-RU" b="1" dirty="0"/>
              <a:t>за 15 минут </a:t>
            </a:r>
            <a:r>
              <a:rPr lang="ru-RU" dirty="0"/>
              <a:t>до проведения итогового сочинения по местному времени размещаются </a:t>
            </a:r>
            <a:r>
              <a:rPr lang="ru-RU" b="1" dirty="0"/>
              <a:t>на официальном </a:t>
            </a:r>
            <a:r>
              <a:rPr lang="ru-RU" dirty="0"/>
              <a:t>информационном </a:t>
            </a:r>
            <a:r>
              <a:rPr lang="ru-RU" b="1" dirty="0"/>
              <a:t>портале</a:t>
            </a:r>
            <a:r>
              <a:rPr lang="ru-RU" dirty="0"/>
              <a:t> единого государственного экзамена (ЕГЭ) </a:t>
            </a:r>
            <a:r>
              <a:rPr lang="ru-RU" b="1" dirty="0"/>
              <a:t>ege.edu.ru (topic.ege.edu.ru),</a:t>
            </a:r>
            <a:r>
              <a:rPr lang="ru-RU" dirty="0"/>
              <a:t> ссылка на данный ресурс также размещается </a:t>
            </a:r>
            <a:r>
              <a:rPr lang="ru-RU" b="1" dirty="0"/>
              <a:t>на официальном сайте ФГБУ «ФЦТ» (rustest.ru). </a:t>
            </a:r>
            <a:endParaRPr lang="ru-RU" b="1" dirty="0" smtClean="0"/>
          </a:p>
          <a:p>
            <a:r>
              <a:rPr lang="ru-RU" dirty="0"/>
              <a:t>Темы  сочинения  могут  быть  распечатаны  на  каждого  участника  или</a:t>
            </a:r>
          </a:p>
          <a:p>
            <a:r>
              <a:rPr lang="ru-RU" dirty="0"/>
              <a:t>размещены  на  доске  (информационном стенде)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68131" y="1484784"/>
            <a:ext cx="173106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Тюменская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область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26789" y="33240"/>
            <a:ext cx="627571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30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404664"/>
            <a:ext cx="8784976" cy="6192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8712968" cy="4680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Результатом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сдаче единого государственного экзамена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выпускного экзамена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допустят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выпускников, получивших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получения неудовлетворительного результата («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незачет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за итоговое сочинение обучающиеся вправе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итоговое сочинение, 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двух раз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только в сроки, предусмотренные расписанием проведения итогового сочинения.</a:t>
            </a:r>
          </a:p>
        </p:txBody>
      </p:sp>
    </p:spTree>
    <p:extLst>
      <p:ext uri="{BB962C8B-B14F-4D97-AF65-F5344CB8AC3E}">
        <p14:creationId xmlns:p14="http://schemas.microsoft.com/office/powerpoint/2010/main" val="3097673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84976" cy="6192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7976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Повторный 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написанию итогового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написанию итогового сочинения в дополнительные сроки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текущем учебном году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первую среду февраля и первую рабочую среду мая) допускаются: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XI (XII) классов, экстерны, получившие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(изложению)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XI (XII) классов, экстерны,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(изложения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 нарушение требований, установленных пунктом 27 Порядка проведения ГИА-11;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XI (XII) классов, экстерны и лица, перечисленные в п. 1.4.2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явившие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(изложение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 уважительным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XI (XII) классов, экстерны и лица, перечисленные в п. 1.4.2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(изложения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 уважительным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XI (XII) классов, экстерны, получившие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(изложению) неудовлетворительный результат («незачет»),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повторно допущен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 к участию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(изложении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текущем учебном году, 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двух раз и только в дополнительные сроки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установленные Порядком проведения ГИА-11 </a:t>
            </a:r>
          </a:p>
        </p:txBody>
      </p:sp>
    </p:spTree>
    <p:extLst>
      <p:ext uri="{BB962C8B-B14F-4D97-AF65-F5344CB8AC3E}">
        <p14:creationId xmlns:p14="http://schemas.microsoft.com/office/powerpoint/2010/main" val="1235148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332656"/>
            <a:ext cx="8784976" cy="6192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92696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В целях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предотвращения конфликта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интересов и обеспечения объективного оценивания итогового сочинения (изложения) обучающимся при получении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повторного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неудовлетворительного результата («незачет») за итоговое сочинение (изложение) предоставляется право подать в письменной форме заявление на проверку сданного ими итогового сочинения (изложения) комиссией другой образовательной организации или комиссией, сформированной ОИВ на региональном или муниципальном уровне.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85547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332656"/>
            <a:ext cx="8784976" cy="6192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3040" y="612844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результатами итогового сочинения </a:t>
            </a:r>
            <a:b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срок действия итогового сочинения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итогового сочинения (изложения) участники могут ознакомиться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ege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Итоговое сочинение в случае представления его при приеме на обучение по программам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действительно в течение четырех лет, следующих за годом написания такого сочинения. Итоговое сочинение (изложение) как допуск к ГИА – бессрочно.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При приеме на обучение по программам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поступающему может быть начислено за индивидуальные достижения не более 10 баллов суммарно.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53536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48680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Приложение 1 к письму</a:t>
            </a:r>
          </a:p>
          <a:p>
            <a:pPr algn="r"/>
            <a:r>
              <a:rPr lang="ru-RU" dirty="0" err="1"/>
              <a:t>Рособрнадзора</a:t>
            </a:r>
            <a:r>
              <a:rPr lang="ru-RU" dirty="0"/>
              <a:t> от 24.09.2019 №  10-888</a:t>
            </a:r>
          </a:p>
          <a:p>
            <a:r>
              <a:rPr lang="ru-RU" dirty="0"/>
              <a:t> </a:t>
            </a:r>
          </a:p>
          <a:p>
            <a:r>
              <a:rPr lang="ru-RU" sz="2800" b="1" dirty="0"/>
              <a:t>Рекомендации по организации и проведению итогового сочинения (изложения) для органов исполнительной власти субъектов Российской Федерации, осуществляющих государственное управление в сфере образования, в 2019/2020 учебном году</a:t>
            </a:r>
            <a:endParaRPr lang="ru-RU" sz="2800" dirty="0"/>
          </a:p>
          <a:p>
            <a:endParaRPr lang="ru-RU" dirty="0"/>
          </a:p>
          <a:p>
            <a:r>
              <a:rPr lang="ru-RU" dirty="0"/>
              <a:t> </a:t>
            </a:r>
          </a:p>
          <a:p>
            <a:pPr algn="ctr"/>
            <a:r>
              <a:rPr lang="ru-RU" b="1" dirty="0"/>
              <a:t>Москва, 2019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4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332656"/>
            <a:ext cx="8784976" cy="6192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48680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Приложение </a:t>
            </a:r>
            <a:r>
              <a:rPr lang="ru-RU" dirty="0" smtClean="0"/>
              <a:t>6 </a:t>
            </a:r>
            <a:r>
              <a:rPr lang="ru-RU" dirty="0"/>
              <a:t>к письму</a:t>
            </a:r>
          </a:p>
          <a:p>
            <a:pPr algn="r"/>
            <a:r>
              <a:rPr lang="ru-RU" dirty="0" err="1"/>
              <a:t>Рособрнадзора</a:t>
            </a:r>
            <a:r>
              <a:rPr lang="ru-RU" dirty="0"/>
              <a:t> от 24.09.2019 №  10-888</a:t>
            </a:r>
          </a:p>
          <a:p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r>
              <a:rPr lang="ru-RU" sz="2800" b="1" dirty="0"/>
              <a:t>Методические рекомендации по подготовке</a:t>
            </a:r>
            <a:endParaRPr lang="ru-RU" sz="2800" dirty="0"/>
          </a:p>
          <a:p>
            <a:r>
              <a:rPr lang="ru-RU" sz="2800" b="1" dirty="0"/>
              <a:t>и проведению итогового сочинения (изложения) </a:t>
            </a:r>
            <a:r>
              <a:rPr lang="ru-RU" sz="2800" b="1" dirty="0">
                <a:solidFill>
                  <a:srgbClr val="FF0000"/>
                </a:solidFill>
              </a:rPr>
              <a:t>для образовательных организаций</a:t>
            </a:r>
            <a:r>
              <a:rPr lang="ru-RU" sz="2800" b="1" dirty="0"/>
              <a:t>, реализующих образовательные программы среднего общего образования, в 2019/2020 учебном году</a:t>
            </a:r>
            <a:endParaRPr lang="ru-RU" sz="2800" dirty="0"/>
          </a:p>
          <a:p>
            <a:r>
              <a:rPr lang="ru-RU" sz="2800" dirty="0"/>
              <a:t> </a:t>
            </a:r>
          </a:p>
          <a:p>
            <a:endParaRPr lang="ru-RU" dirty="0"/>
          </a:p>
          <a:p>
            <a:pPr algn="ctr"/>
            <a:r>
              <a:rPr lang="ru-RU" b="1" dirty="0"/>
              <a:t>Москва, 2019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871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9856" y="260648"/>
            <a:ext cx="8784976" cy="6192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-48875"/>
            <a:ext cx="864096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spcAft>
                <a:spcPts val="0"/>
              </a:spcAft>
            </a:pPr>
            <a:endParaRPr lang="ru-RU" sz="2000" b="1" kern="0" dirty="0" smtClean="0">
              <a:solidFill>
                <a:srgbClr val="365F9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400"/>
              </a:spcBef>
              <a:spcAft>
                <a:spcPts val="0"/>
              </a:spcAft>
            </a:pPr>
            <a:r>
              <a:rPr lang="ru-RU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Организация проведения итогового сочинения (изложения)</a:t>
            </a:r>
          </a:p>
          <a:p>
            <a:pPr>
              <a:spcBef>
                <a:spcPts val="24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4.4. ОО обеспечивает отбор и подготовку специалистов привлекаемых к проведению и проверке ИС;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подпись информируют специалистов о порядке проведения и проверки ИС;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подпись информируют участников ИС и их родителей о местах и сроках проведения ИС, о времени и месте ознакомления с результатами ИС, а также о результатах ИС, об основаниях для удаления с ИС, об организации перепроверки отдельных сочинений,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две недели до проведения ИС  формируют комиссии ОО.</a:t>
            </a:r>
          </a:p>
          <a:p>
            <a:pPr>
              <a:spcBef>
                <a:spcPts val="24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формирования комиссий ОО, а также функции указанных комиссий изложены в Методических рекомендациях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привлекаем учителей, обучающих  участников сочинения</a:t>
            </a:r>
          </a:p>
          <a:p>
            <a:pPr>
              <a:spcBef>
                <a:spcPts val="2400"/>
              </a:spcBef>
            </a:pPr>
            <a:endParaRPr lang="ru-RU" kern="0" dirty="0">
              <a:solidFill>
                <a:srgbClr val="365F9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53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696200"/>
            <a:ext cx="8568952" cy="5901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10" y="29720"/>
            <a:ext cx="5926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 позднее чем за день до проведения ИС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09872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проверку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ОО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проведению ИС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необходимое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учебных кабинетов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ОО для проведения ИС;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часо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в, находящихся в поле зрения участников, в каждом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кабинете;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наличие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для хранения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личных вещей участников;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листы бумаги для черновиков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в необходимом количестве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для участников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зачитываемые членом комиссии по проведению ИС в учебном кабинете перед началом проведения ИС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инструкция на один учебный кабинет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для участников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 (на каждого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 работоспособности технических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обеспечение участников ИС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орфографическими словарями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участников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изложения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орфографическими и толковыми      словарями.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Напечатать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для проведения ИС вместе с отчетными формами для проведения ИС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(изложения)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5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344088"/>
            <a:ext cx="8784976" cy="6192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76672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ОБРАЩАЕМ ВАШЕ ВНИМАНИЕ</a:t>
            </a:r>
            <a:endParaRPr lang="ru-RU" sz="2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1988840"/>
            <a:ext cx="8229600" cy="280831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Копирование бланков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итогового сочинения (изложения) в местах проведения итогового сочинения (изложения) 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запрещено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так как все бланки имеют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уникальный код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работы и распечатываются посредством специализированного программного обеспечения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7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332656"/>
            <a:ext cx="8316924" cy="60486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39552" y="980728"/>
            <a:ext cx="7884876" cy="475252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800" b="1" dirty="0">
                <a:solidFill>
                  <a:srgbClr val="C00000"/>
                </a:solidFill>
              </a:rPr>
              <a:t>Нормативная база проведения итогового </a:t>
            </a:r>
            <a:r>
              <a:rPr lang="ru-RU" sz="2800" b="1" dirty="0" smtClean="0">
                <a:solidFill>
                  <a:srgbClr val="C00000"/>
                </a:solidFill>
              </a:rPr>
              <a:t>сочинения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РФ №190/1512 от 07.11.2018 года «Об утверждении Порядка проведения государственной итоговой аттестации по образовательным программам среднего общего образования»;</a:t>
            </a: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24.09.2019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10-888 с уточненными редакциями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документов, рекомендуемых  к использованию  при  организации  и проведении  итогового  сочинения (изложения) в 2019/20 учебном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проведению итогового сочинения (изложения)  201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учебного года;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00" dirty="0" smtClean="0"/>
          </a:p>
          <a:p>
            <a:pPr>
              <a:lnSpc>
                <a:spcPct val="10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1615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548680"/>
            <a:ext cx="8784976" cy="6192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46100" y="764704"/>
            <a:ext cx="6365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Сроки проверки сочинения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90" b="20599"/>
          <a:stretch/>
        </p:blipFill>
        <p:spPr>
          <a:xfrm>
            <a:off x="313779" y="2420888"/>
            <a:ext cx="8516442" cy="1814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4667558"/>
            <a:ext cx="5070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05-12 </a:t>
            </a:r>
            <a:r>
              <a:rPr lang="ru-RU" sz="3200" b="1" dirty="0">
                <a:solidFill>
                  <a:srgbClr val="C00000"/>
                </a:solidFill>
              </a:rPr>
              <a:t>декабря 2019 года</a:t>
            </a:r>
          </a:p>
        </p:txBody>
      </p:sp>
    </p:spTree>
    <p:extLst>
      <p:ext uri="{BB962C8B-B14F-4D97-AF65-F5344CB8AC3E}">
        <p14:creationId xmlns:p14="http://schemas.microsoft.com/office/powerpoint/2010/main" val="2393278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683568" y="376234"/>
            <a:ext cx="7884876" cy="494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altLang="ru-RU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техническому обеспечению организации и проведения итогового сочинения (изложения)</a:t>
            </a:r>
          </a:p>
          <a:p>
            <a:pPr eaLnBrk="1" hangingPunct="1"/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материальному оснащению </a:t>
            </a:r>
          </a:p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региональном, муниципальном уровнях и уровне образовательных организаций должно быть подготовлено </a:t>
            </a: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 количество бумаги формата А4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участника содержит бланк регистрации и  два односторонних бланка записи при односторонней печати!!!</a:t>
            </a:r>
            <a:endParaRPr lang="ru-RU" alt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необходимо предусмотреть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резервное количество листов на случай порчи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осуществления проверки и оценивании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комиссии ОО обеспечиваются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необходимыми техническими средствами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(ксерокс, принтер, компьютер с возможностью выхода в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endParaRPr lang="ru-RU" altLang="ru-RU" sz="750" dirty="0"/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endParaRPr lang="ru-RU" altLang="ru-RU" sz="7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9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260648"/>
            <a:ext cx="8640960" cy="6480720"/>
          </a:xfrm>
          <a:prstGeom prst="roundRect">
            <a:avLst>
              <a:gd name="adj" fmla="val 2799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ru-RU" sz="2400" b="1" kern="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ru-RU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ИС</a:t>
            </a:r>
          </a:p>
          <a:p>
            <a:pPr lvl="1"/>
            <a:endParaRPr lang="ru-RU" sz="500" b="1" kern="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кабинете члены комиссии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 участников.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 состоит из двух частей.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часть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10.00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проведения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 удаления с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времени и месте ознакомления с результатами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записи на черновиках не обрабатываются и не проверяются. </a:t>
            </a:r>
          </a:p>
          <a:p>
            <a:pPr lvl="1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часть инструктажа начинается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10.00.</a:t>
            </a:r>
          </a:p>
          <a:p>
            <a:pPr lvl="1"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знакомят с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темами итогового сочинения (текстами изложения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49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989538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5556" y="1430976"/>
            <a:ext cx="8100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Дежурные-</a:t>
            </a:r>
            <a:r>
              <a:rPr lang="ru-RU" dirty="0"/>
              <a:t> контролируют соблюдение порядка проведения ИС, сопровождают участников при выходе из аудитории.</a:t>
            </a:r>
          </a:p>
          <a:p>
            <a:r>
              <a:rPr lang="ru-RU" b="1" u="sng" dirty="0">
                <a:solidFill>
                  <a:srgbClr val="C00000"/>
                </a:solidFill>
              </a:rPr>
              <a:t>Медицинский работник </a:t>
            </a:r>
            <a:r>
              <a:rPr lang="ru-RU" dirty="0"/>
              <a:t>при необходимости оказывает помощь участникам;</a:t>
            </a:r>
          </a:p>
          <a:p>
            <a:r>
              <a:rPr lang="ru-RU" b="1" u="sng" dirty="0">
                <a:solidFill>
                  <a:srgbClr val="C00000"/>
                </a:solidFill>
              </a:rPr>
              <a:t> Ассистенты</a:t>
            </a:r>
            <a:r>
              <a:rPr lang="ru-RU" dirty="0"/>
              <a:t> оказывают необходимую помощь участникам с ОВЗ, в том числе непосредственно при проведении ИС);</a:t>
            </a:r>
          </a:p>
          <a:p>
            <a:r>
              <a:rPr lang="ru-RU" b="1" dirty="0"/>
              <a:t>Особые условия </a:t>
            </a:r>
            <a:r>
              <a:rPr lang="ru-RU" dirty="0"/>
              <a:t>проведения изложения создаются </a:t>
            </a:r>
            <a:r>
              <a:rPr lang="ru-RU" b="1" dirty="0"/>
              <a:t>для глухих и слабослышащих </a:t>
            </a:r>
            <a:r>
              <a:rPr lang="ru-RU" dirty="0"/>
              <a:t>выпускников, а также обучающихся </a:t>
            </a:r>
            <a:r>
              <a:rPr lang="ru-RU" b="1" dirty="0"/>
              <a:t>с тяжелыми нарушениями речи</a:t>
            </a:r>
            <a:r>
              <a:rPr lang="ru-RU" dirty="0"/>
              <a:t>. Эти обучающиеся </a:t>
            </a:r>
            <a:r>
              <a:rPr lang="ru-RU" b="1" dirty="0">
                <a:solidFill>
                  <a:srgbClr val="C00000"/>
                </a:solidFill>
              </a:rPr>
              <a:t>обязательно должны видеть текст</a:t>
            </a:r>
            <a:r>
              <a:rPr lang="ru-RU" dirty="0"/>
              <a:t>, должны его читать сами </a:t>
            </a:r>
            <a:r>
              <a:rPr lang="ru-RU" b="1" dirty="0"/>
              <a:t>не менее 40 минут</a:t>
            </a:r>
            <a:r>
              <a:rPr lang="ru-RU" dirty="0"/>
              <a:t>, иметь возможность делать пометы в тексте для изложения. На данном этапе допустимо «комментированное» чтение текста сурдопедагогом. Возможно привлечение ассистента (</a:t>
            </a:r>
            <a:r>
              <a:rPr lang="ru-RU" dirty="0" err="1"/>
              <a:t>сурдопереводчика</a:t>
            </a:r>
            <a:r>
              <a:rPr lang="ru-RU" dirty="0"/>
              <a:t>). </a:t>
            </a:r>
          </a:p>
          <a:p>
            <a:r>
              <a:rPr lang="ru-RU" b="1" dirty="0"/>
              <a:t>Для процедуры оценки изложения </a:t>
            </a:r>
            <a:r>
              <a:rPr lang="ru-RU" dirty="0"/>
              <a:t>должен привлекаться сурдопедагог с опытом работы в качестве учителя русского языка.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7744" y="91787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ДРУГИЕ СПЕЦИАЛИСТЫ ОО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6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476672"/>
            <a:ext cx="8280920" cy="58326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790107"/>
            <a:ext cx="9937104" cy="11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2598420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32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еде</a:t>
            </a:r>
            <a:r>
              <a:rPr lang="ru-RU" sz="32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32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3200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ru-RU" sz="32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b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32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b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(и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</a:t>
            </a:r>
            <a:r>
              <a:rPr lang="ru-RU" sz="3200" b="1" spc="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32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sochineniena5.ru/wp-content/uploads/2016/06/cbe1f2463d652f2a86396eadcaacdb72-300x2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03995"/>
            <a:ext cx="2857500" cy="201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06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3" y="260648"/>
            <a:ext cx="8961890" cy="6336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7" y="44624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итогового сочинения (изложения)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на аудиторию)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часть инструктажа (начало проведения до 10.00 по местному времени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«Уважаемые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участники, сегодня вы участвуете в написании итогового сочинения (изложения). Прослушайте инструкцию о порядке проведения итогового сочинения (изложения).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Напоминаем, что во время проведения итогового сочинения (изложения) вам необходимо соблюдать порядок проведения итогового сочинения (изложения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)…» </a:t>
            </a:r>
            <a:endParaRPr lang="ru-RU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83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741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-15524"/>
            <a:ext cx="910850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Приложение 7. Инструкция для участника итогового сочинения к комплекту тем итогового сочинения (изложения)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(на каждого участника)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Выберите только ОДНУ из предложенных тем итогового сочинения, в бланке записи итогового сочинения перепишите название выбранной темы сочинения. Напишите сочинение-рассуждение на эту тему. Рекомендуемый объём − от 350 слов. Если в сочинении менее 250 слов (в подсчёт включаются все слова, в том числе и служебные), то за такую работу ставится «незачёт».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Итоговое сочинение выполняется самостоятельно. Не допускается списывание сочинения (фрагментов сочинения) из какого-либо источника или воспроизведение по памяти чужого текста (работа другого участника, текст, опубликованный в бумажном и (или) электронном виде, и др.).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Приложение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8. Инструкция для участника итогового изложения к тексту для итогового изложения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(на каждого участника)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Прослушайте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(прочитайте) текст. В бланке записи итогового изложения перепишите название текста для изложения. Напишите подробное изложение. Рекомендуемый объём – 200 слов. Если в изложении менее 150 слов (в подсчёт включаются все слова, в том числе и служебные), то за такую работу ставится «незачёт».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Итоговое изложение выполняется самостоятельно. Не допускается списывание изложения из какого-либо источника (работа другого участника, исходный текст и др.).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Если изложение признано несамостоятельным, то выставляется «незачет» за работу в целом (такое изложение не проверяется по критериям оценивания).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Старайтесь точно и полно передать содержание исходного текста, сохраняйте элементы его стиля (изложение можно писать от 1-го или 3-го лица).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39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75994"/>
            <a:ext cx="7704856" cy="550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r"/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5 к письму </a:t>
            </a:r>
          </a:p>
          <a:p>
            <a:pPr algn="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24.09.2019 № 10-888 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/>
          </a:p>
          <a:p>
            <a:pPr algn="ctr"/>
            <a:r>
              <a:rPr lang="ru-RU" sz="1400" dirty="0"/>
              <a:t> </a:t>
            </a:r>
            <a:r>
              <a:rPr lang="ru-RU" sz="3200" b="1" dirty="0"/>
              <a:t>Правила заполнения бланков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итогового </a:t>
            </a:r>
            <a:r>
              <a:rPr lang="ru-RU" sz="3200" b="1" dirty="0"/>
              <a:t>сочинения (изложения)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в </a:t>
            </a:r>
            <a:r>
              <a:rPr lang="ru-RU" sz="3200" b="1" dirty="0"/>
              <a:t>2019/2020 учебном </a:t>
            </a:r>
            <a:r>
              <a:rPr lang="ru-RU" sz="3200" b="1" dirty="0" smtClean="0"/>
              <a:t>году</a:t>
            </a:r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  <a:p>
            <a:pPr algn="ctr"/>
            <a:r>
              <a:rPr lang="ru-RU" sz="2000" b="1" dirty="0"/>
              <a:t>Москва, 2019</a:t>
            </a:r>
            <a:endParaRPr lang="ru-RU" sz="2000" dirty="0"/>
          </a:p>
          <a:p>
            <a:pPr algn="ctr"/>
            <a:r>
              <a:rPr lang="ru-RU" sz="3200" b="1" dirty="0" smtClean="0"/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sochineniena5.ru/wp-content/uploads/2016/06/cbe1f2463d652f2a86396eadcaacdb72-300x2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2" y="4846320"/>
            <a:ext cx="2857500" cy="201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99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381" y="5301208"/>
            <a:ext cx="3033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КОМПЛЕКТ состоит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из 1 бланка регистрации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</a:rPr>
              <a:t>2-х </a:t>
            </a:r>
            <a:r>
              <a:rPr lang="ru-RU" sz="2000" b="1" dirty="0">
                <a:solidFill>
                  <a:srgbClr val="002060"/>
                </a:solidFill>
              </a:rPr>
              <a:t>бланков записи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68" y="1677591"/>
            <a:ext cx="2418569" cy="3430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20888"/>
            <a:ext cx="2460313" cy="34899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9628" y="12692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0229" y="198615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5574" y="23306"/>
            <a:ext cx="9028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указанию членов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заполняют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регистрационные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бланков, указывают номер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ИС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74" y="980728"/>
            <a:ext cx="27115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39949" y="854303"/>
            <a:ext cx="2376264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Индивидуальный комплект участника итогового сочинения (изложения)</a:t>
            </a:r>
            <a:endParaRPr lang="ru-RU" sz="10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9628" y="6165304"/>
            <a:ext cx="4326585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ТОЛЬКО ОДНОСТОРОННЯЯ ПЕЧАТЬ!!!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2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26064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ЗАПОЛНЕНИЯ БЛАНКА РЕГИСТРАЦИИ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7775" b="4256"/>
          <a:stretch/>
        </p:blipFill>
        <p:spPr>
          <a:xfrm>
            <a:off x="176007" y="980728"/>
            <a:ext cx="896799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84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332656"/>
            <a:ext cx="8784976" cy="6192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4345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                  ГИА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2019-2020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 Итоговое сочинение (изложение)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как условие допуска к  государственной итоговой аттестации по образовательным программам среднего общего образования (далее – ГИА) проводится для обучающихся XI (XII) классов с целью выявления у обучающихся умения мыслить, анализировать и доказывать свою позицию с опорой на самостоятельно выбранные произведения отечественной и мировой литературы.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участвовать в итоговом сочинении?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 (XII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классов.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освоившие образовательные программы среднего общего образования в форме семейного образования или самообразования.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432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1560" y="476672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48680"/>
            <a:ext cx="7481482" cy="117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средней части бланка регистрации (рис. 3) расположены поля для записи сведений об участнике.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791" y="1268760"/>
            <a:ext cx="875442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4053927" y="4221088"/>
            <a:ext cx="4650895" cy="84572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Прямоугольник 3"/>
          <p:cNvSpPr/>
          <p:nvPr/>
        </p:nvSpPr>
        <p:spPr>
          <a:xfrm>
            <a:off x="1863266" y="5316448"/>
            <a:ext cx="6957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Вносится информация из документа, удостоверяющего личность участника, в соответствии с законодательством Российской Федерации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27223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0"/>
            <a:ext cx="2592288" cy="4157718"/>
            <a:chOff x="794957" y="404664"/>
            <a:chExt cx="2144349" cy="3456384"/>
          </a:xfrm>
        </p:grpSpPr>
        <p:pic>
          <p:nvPicPr>
            <p:cNvPr id="3" name="Рисунок 2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4957" y="404664"/>
              <a:ext cx="2144349" cy="3456384"/>
            </a:xfrm>
            <a:prstGeom prst="rect">
              <a:avLst/>
            </a:prstGeom>
            <a:noFill/>
            <a:ln w="9525">
              <a:solidFill>
                <a:sysClr val="window" lastClr="FFFFFF">
                  <a:lumMod val="75000"/>
                </a:sysClr>
              </a:solidFill>
              <a:miter lim="800000"/>
              <a:headEnd/>
              <a:tailEnd/>
            </a:ln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353" y="974790"/>
              <a:ext cx="484253" cy="78721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940152" y="980728"/>
            <a:ext cx="3024336" cy="138499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Обращаем Ваше внимание, В бланке записи участники итогового сочинения (изложения) </a:t>
            </a:r>
            <a:r>
              <a:rPr kumimoji="0" lang="ru-RU" sz="1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переписывают номер и название выбранной ими темы сочинения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(текста изложения)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4149080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Комплект участника содержит </a:t>
            </a:r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1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бланка </a:t>
            </a:r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записи </a:t>
            </a:r>
            <a:endParaRPr lang="ru-RU" sz="14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Заполнение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бланка записи:</a:t>
            </a:r>
          </a:p>
          <a:p>
            <a:pPr indent="180975" algn="just"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поле «Лист №» заполняется членом комиссии в случае выдачи участнику дополнительного бланка записи;</a:t>
            </a:r>
          </a:p>
          <a:p>
            <a:pPr indent="180975" algn="just"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поле «код вида работы» формируется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автоматизированно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при печати бланков.</a:t>
            </a:r>
          </a:p>
          <a:p>
            <a:pPr indent="180975" algn="just"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информация для заполнения полей о коде региона, коде и названии работы, а также номере темы должна быть продублирована с бланка регистрации. «ФИО» участника заполняется прописью. В поле «ФИО участника» при нехватке места участник может внести только фамилию и инициалы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527" y="0"/>
            <a:ext cx="2966735" cy="41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02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72050"/>
          <a:stretch/>
        </p:blipFill>
        <p:spPr>
          <a:xfrm>
            <a:off x="35316" y="0"/>
            <a:ext cx="9120642" cy="309930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986144" y="2798448"/>
            <a:ext cx="2808312" cy="9144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51552" y="2740505"/>
            <a:ext cx="2946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поле «Лист №» </a:t>
            </a:r>
            <a:r>
              <a:rPr lang="ru-RU" dirty="0" smtClean="0"/>
              <a:t>заполняется</a:t>
            </a:r>
          </a:p>
          <a:p>
            <a:r>
              <a:rPr lang="ru-RU" dirty="0" smtClean="0"/>
              <a:t> </a:t>
            </a:r>
            <a:r>
              <a:rPr lang="ru-RU" dirty="0"/>
              <a:t>членом комиссии </a:t>
            </a:r>
            <a:r>
              <a:rPr lang="ru-RU" dirty="0" smtClean="0"/>
              <a:t>по</a:t>
            </a:r>
          </a:p>
          <a:p>
            <a:r>
              <a:rPr lang="ru-RU" dirty="0" smtClean="0"/>
              <a:t> </a:t>
            </a:r>
            <a:r>
              <a:rPr lang="ru-RU" dirty="0"/>
              <a:t>проведению </a:t>
            </a:r>
            <a:r>
              <a:rPr lang="ru-RU" dirty="0" smtClean="0"/>
              <a:t>ИС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088" y="692696"/>
            <a:ext cx="1080120" cy="72008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8191301">
            <a:off x="4242486" y="1973286"/>
            <a:ext cx="1500844" cy="19146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43171" y="966500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7 2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8025" y="98550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2 0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43012" y="899405"/>
            <a:ext cx="1845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 о ч и н е н и е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427048" y="8895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152680" y="1300131"/>
            <a:ext cx="296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Иванов Николай Федорович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757364" y="1170167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155</a:t>
            </a:r>
            <a:endParaRPr lang="ru-RU" sz="2800" dirty="0"/>
          </a:p>
        </p:txBody>
      </p:sp>
      <p:sp>
        <p:nvSpPr>
          <p:cNvPr id="13" name="Овал 12"/>
          <p:cNvSpPr/>
          <p:nvPr/>
        </p:nvSpPr>
        <p:spPr>
          <a:xfrm>
            <a:off x="7664264" y="1170167"/>
            <a:ext cx="919092" cy="59081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70980" y="5517232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60232" y="2798448"/>
            <a:ext cx="2160240" cy="86538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7697805" y="2162653"/>
            <a:ext cx="852009" cy="16552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651721" y="2809941"/>
            <a:ext cx="2162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Заполняется на всех</a:t>
            </a:r>
          </a:p>
          <a:p>
            <a:r>
              <a:rPr lang="ru-RU" dirty="0" smtClean="0"/>
              <a:t> листах записи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7544" y="5301208"/>
            <a:ext cx="8280920" cy="14401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При недостатке места для оформления </a:t>
            </a:r>
            <a:r>
              <a:rPr lang="ru-RU" b="1" dirty="0" smtClean="0">
                <a:solidFill>
                  <a:schemeClr val="tx1"/>
                </a:solidFill>
              </a:rPr>
              <a:t>ИС (изложения</a:t>
            </a:r>
            <a:r>
              <a:rPr lang="ru-RU" b="1" dirty="0">
                <a:solidFill>
                  <a:schemeClr val="tx1"/>
                </a:solidFill>
              </a:rPr>
              <a:t>) на основном бланке записи участник может продолжить записи на дополнительном бланке записи, выдаваемом членом комиссии по проведению </a:t>
            </a:r>
            <a:r>
              <a:rPr lang="ru-RU" b="1" dirty="0" smtClean="0">
                <a:solidFill>
                  <a:schemeClr val="tx1"/>
                </a:solidFill>
              </a:rPr>
              <a:t>ИС (изложения</a:t>
            </a:r>
            <a:r>
              <a:rPr lang="ru-RU" b="1" dirty="0">
                <a:solidFill>
                  <a:schemeClr val="tx1"/>
                </a:solidFill>
              </a:rPr>
              <a:t>) по запросу участника в случае, когда на основном бланке записи </a:t>
            </a:r>
            <a:r>
              <a:rPr lang="ru-RU" b="1" dirty="0" smtClean="0">
                <a:solidFill>
                  <a:schemeClr val="tx1"/>
                </a:solidFill>
              </a:rPr>
              <a:t>не </a:t>
            </a:r>
            <a:r>
              <a:rPr lang="ru-RU" b="1" dirty="0">
                <a:solidFill>
                  <a:schemeClr val="tx1"/>
                </a:solidFill>
              </a:rPr>
              <a:t>осталось места.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07904" y="3729837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Z</a:t>
            </a:r>
            <a:endParaRPr lang="ru-RU" sz="88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82161" y="4112712"/>
            <a:ext cx="2842483" cy="624138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Ставит член </a:t>
            </a:r>
            <a:r>
              <a:rPr lang="ru-RU" dirty="0">
                <a:solidFill>
                  <a:schemeClr val="tx1"/>
                </a:solidFill>
              </a:rPr>
              <a:t>комиссии по</a:t>
            </a:r>
          </a:p>
          <a:p>
            <a:r>
              <a:rPr lang="ru-RU" dirty="0">
                <a:solidFill>
                  <a:schemeClr val="tx1"/>
                </a:solidFill>
              </a:rPr>
              <a:t> проведению </a:t>
            </a:r>
            <a:r>
              <a:rPr lang="ru-RU" dirty="0" smtClean="0">
                <a:solidFill>
                  <a:schemeClr val="tx1"/>
                </a:solidFill>
              </a:rPr>
              <a:t>ИС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3451525" y="3953959"/>
            <a:ext cx="1152128" cy="1008112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4723403" y="4351100"/>
            <a:ext cx="539009" cy="273628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841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476672"/>
            <a:ext cx="8280920" cy="58326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 комиссии  по  проведению 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(изложения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проверяют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 заполнения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участниками итогового сочинения (изложения) регистрационных полей бланков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Члены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по проведению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(изложения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проверяют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 и бланки записи каждого участника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(изложения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корректность вписанного участником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(изложения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кода работы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(код работы должен совпадать с кодом работы на бланке регистрации),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темы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(текста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итогового изложения).</a:t>
            </a:r>
          </a:p>
          <a:p>
            <a:pPr lvl="1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второй части инструктажа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</a:t>
            </a:r>
          </a:p>
          <a:p>
            <a:pPr lvl="1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объявляют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начало, продолжительность и время окончания написания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фиксируют их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доске.</a:t>
            </a:r>
          </a:p>
          <a:p>
            <a:pPr lvl="1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продолжительность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включается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выделенное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полей и др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58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9824" y="0"/>
            <a:ext cx="8702656" cy="4365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-40663"/>
            <a:ext cx="85689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337661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время проведения итогового сочинения на рабочем столе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участников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помимо бланка регистрации и бланков записи (дополнительного бланка записи), находятся:</a:t>
            </a:r>
          </a:p>
          <a:p>
            <a:pPr marL="600075" indent="-257175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ru-RU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0075" indent="-257175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ручка  (гелевая или капиллярная с чернилами чёрного цвета);</a:t>
            </a:r>
          </a:p>
          <a:p>
            <a:pPr marL="600075" indent="-257175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документ, удостоверяющий личность;</a:t>
            </a:r>
          </a:p>
          <a:p>
            <a:pPr marL="600075" indent="-257175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лекарства и питание (при необходимости);</a:t>
            </a:r>
          </a:p>
          <a:p>
            <a:pPr marL="600075" indent="-257175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орфографический словарь для участников итогового сочинения выдаваемый членами комиссии образовательной организации по проведению итогового сочинения (изложения);</a:t>
            </a:r>
          </a:p>
          <a:p>
            <a:pPr marL="257175" indent="-257175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инструкция для участника итогового сочинения (изложения);</a:t>
            </a:r>
          </a:p>
          <a:p>
            <a:pPr marL="257175" indent="-257175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черновики.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4098" y="4725144"/>
            <a:ext cx="8574108" cy="20162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Если участник итогового сочинения опоздал, он допускается к написанию итогового сочинения, </a:t>
            </a:r>
          </a:p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этом время окончания написания итогового сочинения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продлевается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Повторный общий инструктаж для опоздавших участников не проводится.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6191593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093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332656"/>
            <a:ext cx="8784976" cy="6192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539552" y="360104"/>
            <a:ext cx="8136904" cy="3429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/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себе:</a:t>
            </a:r>
          </a:p>
          <a:p>
            <a:pPr marL="257175" indent="-25717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связи, </a:t>
            </a:r>
          </a:p>
          <a:p>
            <a:pPr marL="257175" indent="-25717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фото, </a:t>
            </a:r>
          </a:p>
          <a:p>
            <a:pPr marL="257175" indent="-25717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 и видеоаппаратуру, </a:t>
            </a:r>
          </a:p>
          <a:p>
            <a:pPr marL="257175" indent="-25717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материалы, </a:t>
            </a:r>
          </a:p>
          <a:p>
            <a:pPr marL="257175" indent="-25717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заметки и иные средства хранения и передачи информации, </a:t>
            </a:r>
          </a:p>
          <a:p>
            <a:pPr marL="257175" indent="-25717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орфографические и (или) толковые словари.</a:t>
            </a:r>
          </a:p>
          <a:p>
            <a:pPr marL="257175" indent="-257175"/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текстами литературного материала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(художественные произведения, дневники,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мемуары, публицистика,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литературные источники). </a:t>
            </a:r>
          </a:p>
          <a:p>
            <a:pPr marL="257175" indent="-257175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25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85335"/>
            <a:ext cx="8784976" cy="6192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84969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УДАЛЕНИЕ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итогового сочинения, нарушившие установленные требования, удаляются с итогового сочинения руководителем ОО или членом комиссии ОО  по проведению итогового сочинения.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902316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Досрочное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завершение по уважительной причине  </a:t>
            </a:r>
          </a:p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В случае если участник итогового сочинения по состоянию здоровья или другим объективным причинам не может завершить написание итогового сочинения, он может покинуть место проведения итогового сочинения.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Члены комиссии ОО по проведению итогового сочинения  составляют «Акт о досрочном завершении написания итогового сочинения по уважительным причинам»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04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163" t="13933" r="13775" b="3833"/>
          <a:stretch/>
        </p:blipFill>
        <p:spPr>
          <a:xfrm>
            <a:off x="395536" y="404664"/>
            <a:ext cx="8201332" cy="62330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004048" y="2132856"/>
            <a:ext cx="3384376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УДАЛЕН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19672" y="5445224"/>
            <a:ext cx="360040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87824" y="5462336"/>
            <a:ext cx="1152128" cy="4320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5445224"/>
            <a:ext cx="1080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Удален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30512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013" t="13931" r="13775" b="3833"/>
          <a:stretch/>
        </p:blipFill>
        <p:spPr>
          <a:xfrm>
            <a:off x="-776470" y="0"/>
            <a:ext cx="9511222" cy="6862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4048" y="2132856"/>
            <a:ext cx="3384376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НЕ ЗАКОНЧИЛ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15616" y="5661248"/>
            <a:ext cx="360040" cy="4320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43808" y="5501200"/>
            <a:ext cx="1044116" cy="4869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025" y="5723383"/>
            <a:ext cx="1154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Не закончил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13084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332656"/>
            <a:ext cx="8712968" cy="61206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340" y="260648"/>
            <a:ext cx="835292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just"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Завершение проведения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7661" algn="just">
              <a:lnSpc>
                <a:spcPct val="150000"/>
              </a:lnSpc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Члены комиссии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 и за 5 минут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окончания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скором завершении выполнения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необходимости перенести написанные сочинения (изложения) из черновиков в бланки записи</a:t>
            </a:r>
            <a:r>
              <a:rPr lang="ru-RU" sz="2200" dirty="0"/>
              <a:t>.</a:t>
            </a:r>
          </a:p>
          <a:p>
            <a:endParaRPr lang="ru-RU" sz="500" dirty="0"/>
          </a:p>
          <a:p>
            <a:pPr indent="337661"/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истечении времени выполнения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члены комиссии объявляют об окончании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выполнения ИС;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собирают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КОМПЛЕКТЫ  РАБОТ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бланк регистрации + бланки записи + дополнительные бланки записи (если были) одного участника, за ним следующий комплект и т.д.; 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отдельную стопку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черновики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участников.</a:t>
            </a:r>
          </a:p>
          <a:p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Члены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комиссии проверяют бланк регистрации и бланки записи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каждого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участника ИС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корректность вписанного участником кода работы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код работы должен совпадать с кодом работы на бланке регистрации),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 затем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ставят «Z» на полях бланков записи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      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51544" y="404664"/>
            <a:ext cx="7992888" cy="62646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3114" y="692696"/>
            <a:ext cx="78413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Пишут изложение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ОВЗ, дети-инвалиды и инвалиды;</a:t>
            </a:r>
          </a:p>
          <a:p>
            <a:pPr marL="109728" indent="0">
              <a:buNone/>
            </a:pP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по образовательным программам среднего общего образования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специальных учебно-воспитательных учреждениях закрытого типа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 учреждениях, исполняющих наказание в виде лишения свободы;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на дому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образовательных организациях, в том числе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санаторно-курортных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проводятся необходимые лечебные, реабилитационные и оздоровительные мероприятия для нуждающихся в длительном лечении на основании заключения медицинской организации.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271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ПОЛЯ «КОЛИЧЕСТВО БЛАНКОВ ЗАПИСИ»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0035" b="4443"/>
          <a:stretch/>
        </p:blipFill>
        <p:spPr>
          <a:xfrm>
            <a:off x="108131" y="1196752"/>
            <a:ext cx="901066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44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188640"/>
            <a:ext cx="8640960" cy="58326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22937"/>
            <a:ext cx="8496944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	.  Члены комиссии по проведению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 (изложения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) заполняют</a:t>
            </a:r>
          </a:p>
          <a:p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отчетные формы, использованные во время проведения сочинения (изложения), а также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форму ИС-05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«Ведомость проведения итогового сочинения (изложения) в учебном кабинете ОО (месте проведения)». В свою очередь,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участник проверяет данные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, внесенные в ведомость,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подтверждая их личной подписью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71755" marR="26670" indent="449580" algn="just">
              <a:lnSpc>
                <a:spcPct val="115000"/>
              </a:lnSpc>
              <a:spcBef>
                <a:spcPts val="15"/>
              </a:spcBef>
            </a:pPr>
            <a:endParaRPr lang="ru-RU" sz="2400" dirty="0"/>
          </a:p>
          <a:p>
            <a:pPr marL="447675" lvl="1"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Собранные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бланки регистрации, бланки записи (дополнительные бланки записи), черновики, а также отчетные формы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члены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комиссии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передают все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руководителю ОО. 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423720"/>
            <a:ext cx="6048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just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Завершение проведения ИС</a:t>
            </a:r>
          </a:p>
        </p:txBody>
      </p:sp>
    </p:spTree>
    <p:extLst>
      <p:ext uri="{BB962C8B-B14F-4D97-AF65-F5344CB8AC3E}">
        <p14:creationId xmlns:p14="http://schemas.microsoft.com/office/powerpoint/2010/main" val="3394624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416195"/>
              </p:ext>
            </p:extLst>
          </p:nvPr>
        </p:nvGraphicFramePr>
        <p:xfrm>
          <a:off x="-1" y="404666"/>
          <a:ext cx="9144000" cy="6174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1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4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30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23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2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35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922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395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4012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2654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2654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9815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728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7185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8308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6543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6444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9049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71853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71853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529878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66769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4064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</a:tblGrid>
              <a:tr h="232653">
                <a:tc gridSpan="29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282">
                <a:tc gridSpan="2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(регион)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(код МСУ)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(код ОО(места проведения)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(вид работы)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(дата пров.: число-месяц-год)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653">
                <a:tc gridSpan="29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653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Ведомость проведения итогового сочинения (изложения) в учебном кабинете ОО (месте проведения)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277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ИС -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05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664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(код формы)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423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(наименование отчета)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653">
                <a:tc gridSpan="29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626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№ п/п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1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Участники в учебном кабинете ОО (месте проведения)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Удален с итогового сочинения (изложения)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Не закончил написание итогового сочинения (изложения)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Материалы, полученные от участника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Номер темы (текста) итогового сочинения (изложения)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Подпись участника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Бланк регистрации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Количество бланков записи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1633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Фамилия Имя Отчество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Документ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Класс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Сдавал в устной форме (ОВЗ)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084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Серия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Номер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1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2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3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4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5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6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7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8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9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10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11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12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277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1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Иванов Сергей Иванович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7102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205205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155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Mistral" panose="03090702030407020403" pitchFamily="66" charset="0"/>
                        </a:rPr>
                        <a:t>Иванов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Mistral" panose="03090702030407020403" pitchFamily="66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Mistral" panose="03090702030407020403" pitchFamily="66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277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2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Петров Иван Иванович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7321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201201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231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Mistral" panose="03090702030407020403" pitchFamily="66" charset="0"/>
                          <a:ea typeface="+mn-ea"/>
                          <a:cs typeface="+mn-cs"/>
                        </a:rPr>
                        <a:t>Петров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Mistral" panose="030907020304070204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5277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3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Сидоров Семен  Петрович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7201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203203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354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Mistral" panose="03090702030407020403" pitchFamily="66" charset="0"/>
                          <a:ea typeface="+mn-ea"/>
                          <a:cs typeface="+mn-cs"/>
                        </a:rPr>
                        <a:t>Сидоров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Mistral" panose="030907020304070204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5277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4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Семенов Иван Петрович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7401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205205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423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Mistral" panose="03090702030407020403" pitchFamily="66" charset="0"/>
                          <a:ea typeface="+mn-ea"/>
                          <a:cs typeface="+mn-cs"/>
                        </a:rPr>
                        <a:t>Семенов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5277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5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5277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6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218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620"/>
            <a:ext cx="3888432" cy="252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29" y="476672"/>
            <a:ext cx="1286831" cy="1647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Оригиналы БЛАНКОВ ИС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1681" y="588876"/>
            <a:ext cx="1133047" cy="164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Отчетные формы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6430" y="678886"/>
            <a:ext cx="1256070" cy="16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Черновики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16632"/>
            <a:ext cx="3024336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 КАЖДОЙ аудитории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952590" y="1064657"/>
            <a:ext cx="568412" cy="3462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37189" y="237252"/>
            <a:ext cx="446732" cy="5277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572000" y="765012"/>
            <a:ext cx="789864" cy="1250254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6849" y="2124472"/>
            <a:ext cx="1911295" cy="2964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Руководитель ОО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6969219" y="1060560"/>
            <a:ext cx="504056" cy="3522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7631006" y="678886"/>
            <a:ext cx="789864" cy="1250254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839910" y="92726"/>
            <a:ext cx="446732" cy="5277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70398" y="1975667"/>
            <a:ext cx="2163831" cy="5136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Технический специалист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41524" y="296652"/>
            <a:ext cx="1292940" cy="1647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Оригиналы БЛАНКОВ ИС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7813793" y="2710353"/>
            <a:ext cx="504056" cy="3571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473275" y="3140968"/>
            <a:ext cx="1292940" cy="16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КОПИИ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БЛАНКОВ ИС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28307" y="3120984"/>
            <a:ext cx="1292940" cy="1647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Оригиналы БЛАНКОВ ИС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7486418" y="4850774"/>
            <a:ext cx="420129" cy="3261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4631413">
            <a:off x="5690227" y="2546555"/>
            <a:ext cx="615088" cy="335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8230329" y="5216578"/>
            <a:ext cx="789864" cy="1250254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7585168" y="5189561"/>
            <a:ext cx="789864" cy="1250254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6933201" y="5146785"/>
            <a:ext cx="789864" cy="1250254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461484" y="4946405"/>
            <a:ext cx="446732" cy="5277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802572" y="4993449"/>
            <a:ext cx="446732" cy="5277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114398" y="4961677"/>
            <a:ext cx="446732" cy="5277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751552" y="6317072"/>
            <a:ext cx="2337171" cy="4958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ЭКСПЕРТЫ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 rot="5556236">
            <a:off x="4803580" y="5384938"/>
            <a:ext cx="333971" cy="74790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22241" y="5145436"/>
            <a:ext cx="1292940" cy="16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ПРОВЕРЕННЫЕ КОПИИ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БЛАНКОВ ИС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4" name="Равнобедренный треугольник 33"/>
          <p:cNvSpPr/>
          <p:nvPr/>
        </p:nvSpPr>
        <p:spPr>
          <a:xfrm rot="10800000">
            <a:off x="3807527" y="5153197"/>
            <a:ext cx="789864" cy="1250254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952590" y="4608879"/>
            <a:ext cx="446732" cy="5277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491880" y="6317072"/>
            <a:ext cx="1587229" cy="476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36469" y="4607942"/>
            <a:ext cx="1445328" cy="16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ПРОВЕРЕН-НЫЕ КОПИИ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БЛАНКОВ ИС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0" name="Стрелка вниз 39"/>
          <p:cNvSpPr/>
          <p:nvPr/>
        </p:nvSpPr>
        <p:spPr>
          <a:xfrm rot="5400000">
            <a:off x="1646433" y="5177948"/>
            <a:ext cx="329315" cy="4654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189880" y="6288859"/>
            <a:ext cx="2163831" cy="5136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Технический специалист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79712" y="3120983"/>
            <a:ext cx="3757703" cy="14115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2060"/>
                </a:solidFill>
              </a:rPr>
              <a:t>переносит результаты  проверки  по  требованиям  и  критериям  оценивания  («зачет»/«незачет») из копий бланков регистрации в оригиналы бланков регистрации участников </a:t>
            </a:r>
            <a:r>
              <a:rPr lang="ru-RU" sz="1600" dirty="0" smtClean="0">
                <a:solidFill>
                  <a:srgbClr val="002060"/>
                </a:solidFill>
              </a:rPr>
              <a:t>ИС (изложения</a:t>
            </a:r>
            <a:r>
              <a:rPr lang="ru-RU" sz="1600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3591" y="2704391"/>
            <a:ext cx="789958" cy="10369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ЦОКО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5" name="Стрелка вправо 44"/>
          <p:cNvSpPr/>
          <p:nvPr/>
        </p:nvSpPr>
        <p:spPr>
          <a:xfrm rot="16200000">
            <a:off x="221818" y="3640109"/>
            <a:ext cx="452294" cy="2811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3591" y="3937191"/>
            <a:ext cx="1133047" cy="164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Отчетные формы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4617" y="5168193"/>
            <a:ext cx="1292940" cy="1647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Оригиналы БЛАНКОВ ИС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832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16632"/>
            <a:ext cx="8784976" cy="66247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938289"/>
            <a:ext cx="8496944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884555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</a:t>
            </a:r>
            <a:r>
              <a:rPr lang="ru-RU" sz="3600" b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lang="ru-RU" sz="3600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и</a:t>
            </a:r>
            <a:r>
              <a:rPr lang="ru-RU" sz="3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</a:t>
            </a:r>
            <a:r>
              <a:rPr lang="ru-RU" sz="3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ru-RU" sz="3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</a:t>
            </a:r>
            <a:r>
              <a:rPr lang="ru-RU" sz="3600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6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36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3600" b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</a:t>
            </a:r>
            <a:r>
              <a:rPr lang="ru-RU" sz="3600" b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36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я)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sochineniena5.ru/wp-content/uploads/2016/06/cbe1f2463d652f2a86396eadcaacdb72-300x2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50209"/>
            <a:ext cx="2857500" cy="201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5414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000" y="332656"/>
            <a:ext cx="8784976" cy="6192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000" y="476672"/>
            <a:ext cx="8784976" cy="574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505" marR="25400" indent="-285750" algn="just">
              <a:lnSpc>
                <a:spcPct val="115000"/>
              </a:lnSpc>
              <a:spcBef>
                <a:spcPts val="33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ях</a:t>
            </a:r>
            <a:r>
              <a:rPr lang="ru-RU" spc="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ществлен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ове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ия</a:t>
            </a:r>
            <a:r>
              <a:rPr lang="ru-RU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(и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я) 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pc="5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 (</a:t>
            </a:r>
            <a:r>
              <a:rPr lang="ru-RU" spc="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обес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ечи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ется необход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хн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с,</a:t>
            </a:r>
            <a:r>
              <a:rPr lang="ru-RU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анер,</a:t>
            </a:r>
            <a:r>
              <a:rPr lang="ru-RU" spc="5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пьютер</a:t>
            </a:r>
            <a:r>
              <a:rPr lang="ru-RU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8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 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хода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pc="-8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входящий в состав комиссии по проверке итого ИС (изложения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 копирование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бланков регистрации и бланков записи (дополнительных бланков записи) ИС (изложения). </a:t>
            </a:r>
          </a:p>
          <a:p>
            <a:endParaRPr lang="ru-RU" sz="1400" dirty="0"/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 бланках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отметка «Х»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поле «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закончил» («Удален»)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подтвержденная подписью членом комиссии ,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КОПИРОВАНИЕ не производится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ПРОВЕРКА таких сочинений (изложений) не осуществляется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Такие ИС вместе с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формой ИС-08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«Акт о досрочном завершении написания итогового сочинения (изложения) по уважительным причинам» или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формой ИС-09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«Акт об удалении участника итогового сочинения (изложения)»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передаются руководителю образовательной организации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учета, а также для последующего допуска указанных участников к повторной сдаче итогового сочинения (изложения) в дополнительные сроки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Бланки таких ИС передаются в РЦОИ.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755" marR="25400" indent="449580" algn="just">
              <a:lnSpc>
                <a:spcPct val="115000"/>
              </a:lnSpc>
              <a:spcBef>
                <a:spcPts val="335"/>
              </a:spcBef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02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764704"/>
            <a:ext cx="7200800" cy="23042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endParaRPr lang="ru-RU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Проверка итогового сочинения</a:t>
            </a:r>
          </a:p>
          <a:p>
            <a:pPr lvl="0" algn="ctr"/>
            <a:endParaRPr lang="ru-RU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Заполнение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поля 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Результаты оценивания сочинения (изложения)»</a:t>
            </a:r>
            <a:endParaRPr lang="ru-RU" sz="40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3" name="Рисунок 2" descr="http://sochineniena5.ru/wp-content/uploads/2016/06/cbe1f2463d652f2a86396eadcaacdb72-300x2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97152"/>
            <a:ext cx="2857500" cy="201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1948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8432" y="6856"/>
            <a:ext cx="8784976" cy="6192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4436" y="548680"/>
            <a:ext cx="8712968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505" marR="28575" indent="-285750" algn="just">
              <a:lnSpc>
                <a:spcPct val="115000"/>
              </a:lnSpc>
              <a:spcBef>
                <a:spcPts val="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spc="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ает</a:t>
            </a:r>
            <a:r>
              <a:rPr lang="ru-RU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pc="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  <a:r>
              <a:rPr lang="ru-RU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pc="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и</a:t>
            </a:r>
            <a:r>
              <a:rPr lang="ru-RU" spc="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бла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рац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lang="ru-RU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прове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спертам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pc="15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505" marR="28575" indent="-285750">
              <a:lnSpc>
                <a:spcPct val="115000"/>
              </a:lnSpc>
              <a:spcBef>
                <a:spcPts val="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pc="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сперты</a:t>
            </a:r>
            <a:r>
              <a:rPr lang="ru-RU" spc="2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о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ием пр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я)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pc="8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ритери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я, ра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работан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pc="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обрнад</a:t>
            </a:r>
            <a:r>
              <a:rPr lang="ru-RU" spc="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ru-RU" spc="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пров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spc="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астн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ами </a:t>
            </a:r>
            <a:r>
              <a:rPr lang="ru-RU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сочине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ия (и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pc="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я)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</a:t>
            </a:r>
            <a:r>
              <a:rPr lang="ru-RU" b="1" spc="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 «Объем     </a:t>
            </a:r>
            <a:r>
              <a:rPr lang="ru-RU" b="1" spc="28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  <a:r>
              <a:rPr lang="ru-RU" b="1" spc="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b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    </a:t>
            </a:r>
            <a:r>
              <a:rPr lang="ru-RU" b="1" spc="26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</a:t>
            </a:r>
            <a:r>
              <a:rPr lang="ru-RU" b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b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b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spc="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)» и </a:t>
            </a:r>
            <a:r>
              <a:rPr lang="ru-RU" b="1" spc="-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Самостоятельность написания итогового сочинения (изложения)».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505" marR="28575" indent="-285750">
              <a:lnSpc>
                <a:spcPct val="115000"/>
              </a:lnSpc>
              <a:spcBef>
                <a:spcPts val="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проверки установленных требований эксперты приступают к проверке сочинения (изложения)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критериям оценивания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или, не приступая к проверке итогового сочинения (изложения) по критериям оценивания, выставляют «незачет» по всей работе в целом в случае несоблюдения хотя бы одного из установленных требований.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Каждое сочинение (изложение) участников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(изложения)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проверяется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одним экспертом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 раз.</a:t>
            </a:r>
          </a:p>
          <a:p>
            <a:pPr marL="71755">
              <a:lnSpc>
                <a:spcPts val="15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296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176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Требование № 1. «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Объем итогового сочинения (изложения)»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Если в сочинении менее 250 слов, а в изложении менее 150 слов (в подсчёт включаются все слова, в том числе и служебные), то выставляется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«незачет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» за невыполнение требования № 1 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«незачет» за всю работу в целом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(такие итоговые сочинения (изложения)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 проверяются по требованию № 2 «Самостоятельность написания итогового сочинения (изложения)» и критериям оценивания).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клетки по всем требованиям (№ 1 и № 2) и критериям оценивания выставляется «незачет». В поле «Результат проверки сочинения (изложения)» ставится «незачет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" y="2317500"/>
            <a:ext cx="9144000" cy="466059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Овал 3"/>
          <p:cNvSpPr/>
          <p:nvPr/>
        </p:nvSpPr>
        <p:spPr>
          <a:xfrm>
            <a:off x="2771800" y="3856464"/>
            <a:ext cx="360040" cy="43663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084168" y="3861048"/>
            <a:ext cx="2088232" cy="43204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14184" y="4869160"/>
            <a:ext cx="2088232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85592" y="3897052"/>
            <a:ext cx="306288" cy="32403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49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-83571"/>
            <a:ext cx="88742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Требование № 2.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«Самостоятельность написания 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ИС (изложения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)» </a:t>
            </a:r>
            <a:endParaRPr lang="ru-RU" sz="15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(изложение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выполняется самостоятельно. </a:t>
            </a:r>
          </a:p>
          <a:p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ИС: </a:t>
            </a:r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списывание сочинения (фрагментов сочинения) из какого-либо источника или воспроизведение по памяти чужого текста (работа другого участника, чужой текст, опубликованный в бумажном и (или) электронном виде, и др.). </a:t>
            </a:r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прямое или косвенное цитирование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обязательной ссылкой на источник (ссылка дается в свободной форме). </a:t>
            </a:r>
            <a:r>
              <a:rPr lang="ru-RU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цитирования не должен превышать объем собственного текста участника. </a:t>
            </a:r>
          </a:p>
          <a:p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изложение: не допускается списывание изложения из какого-либо источника (работа другого участника, исходный текст и др.). </a:t>
            </a:r>
          </a:p>
          <a:p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признано несамостоятельным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выставляется «незачет» за невыполнение требования № 2 и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 за всю работу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(такие итоговые сочинения (изложения) не проверяются по критериям оценивания).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 «незачет» за невыполнение требования № 2. В клетки по всем критериям оценивания выставляется «незачет». В поле «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проверки сочинения (изложения)» ставится «незачет»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8221"/>
          <a:stretch/>
        </p:blipFill>
        <p:spPr>
          <a:xfrm>
            <a:off x="26368" y="3489247"/>
            <a:ext cx="9036496" cy="347990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Овал 3"/>
          <p:cNvSpPr/>
          <p:nvPr/>
        </p:nvSpPr>
        <p:spPr>
          <a:xfrm>
            <a:off x="2720392" y="4815987"/>
            <a:ext cx="360040" cy="36004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059832" y="5136802"/>
            <a:ext cx="432048" cy="3600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13896" y="5176027"/>
            <a:ext cx="1914488" cy="32081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39304" y="6237312"/>
            <a:ext cx="1872208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95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3508" y="665312"/>
            <a:ext cx="8784976" cy="6192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Место проведения</a:t>
            </a: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проводится в образовательных организациях, реализующих образовательные программы среднего общего образования, по месту обучения участников.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лиц, имеющих медицинские показания для обучения на дому и соответствующие рекомендации областной (городской) психолого-медико-педагогической комиссии итоговое сочинение (изложение) организуется на дому.</a:t>
            </a:r>
          </a:p>
        </p:txBody>
      </p:sp>
    </p:spTree>
    <p:extLst>
      <p:ext uri="{BB962C8B-B14F-4D97-AF65-F5344CB8AC3E}">
        <p14:creationId xmlns:p14="http://schemas.microsoft.com/office/powerpoint/2010/main" val="682212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8432" y="6856"/>
            <a:ext cx="8784976" cy="6192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оценивается по пяти критериям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теме» 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№2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«Аргументация, привлечение литературного материала»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№3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«Композиция и логика рассуждения»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№4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«Качество письменной речи»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№5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«Грамотность»</a:t>
            </a:r>
          </a:p>
        </p:txBody>
      </p:sp>
    </p:spTree>
    <p:extLst>
      <p:ext uri="{BB962C8B-B14F-4D97-AF65-F5344CB8AC3E}">
        <p14:creationId xmlns:p14="http://schemas.microsoft.com/office/powerpoint/2010/main" val="381107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54868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Если итоговое сочинение (изложение) соответствует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требованию № 1 и требованию № 2,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то выставляется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«зачет»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за выполнение требования № 1 и требования № 2. Указанные сочинения (изложения) далее оцениваются по критериям.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b="1" dirty="0"/>
              <a:t>Заполнение поля «Результаты оценивания сочинения (изложения)» </a:t>
            </a:r>
            <a:endParaRPr lang="ru-RU" b="1" dirty="0" smtClean="0"/>
          </a:p>
          <a:p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каждого критерия должно быть помечено </a:t>
            </a:r>
            <a:r>
              <a:rPr lang="ru-RU" b="1" dirty="0">
                <a:solidFill>
                  <a:srgbClr val="FF0000"/>
                </a:solidFill>
              </a:rPr>
              <a:t>только одно поле: либо «зачет», либо «незачет»</a:t>
            </a:r>
            <a:r>
              <a:rPr lang="ru-RU" dirty="0"/>
              <a:t> (за исключением заполнения поля «Результаты оценивания сочинения (изложения)» </a:t>
            </a:r>
            <a:r>
              <a:rPr lang="ru-RU" dirty="0" smtClean="0"/>
              <a:t>участника</a:t>
            </a:r>
            <a:r>
              <a:rPr lang="ru-RU" dirty="0"/>
              <a:t>, сдававшего итоговое сочинение (изложение) в устной форме).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Если за итоговое сочинение (изложение) по </a:t>
            </a:r>
            <a:r>
              <a:rPr lang="ru-RU" b="1" dirty="0">
                <a:solidFill>
                  <a:srgbClr val="FF0000"/>
                </a:solidFill>
              </a:rPr>
              <a:t>критерию № 1 выставлен «незачет», </a:t>
            </a:r>
            <a:r>
              <a:rPr lang="ru-RU" dirty="0"/>
              <a:t>то итоговое сочинение (изложение) по критериям </a:t>
            </a:r>
            <a:r>
              <a:rPr lang="ru-RU" b="1" dirty="0"/>
              <a:t>№№ 2–5 не проверяется</a:t>
            </a:r>
            <a:r>
              <a:rPr lang="ru-RU" dirty="0"/>
              <a:t>. В клетки по всем критериям оценивания </a:t>
            </a:r>
            <a:r>
              <a:rPr lang="ru-RU" b="1" dirty="0">
                <a:solidFill>
                  <a:srgbClr val="FF0000"/>
                </a:solidFill>
              </a:rPr>
              <a:t>выставляется «незачет».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Если за итоговое сочинение (изложение) </a:t>
            </a:r>
            <a:r>
              <a:rPr lang="ru-RU" b="1" dirty="0"/>
              <a:t>по критерию № 1 выставлен «зачет», </a:t>
            </a:r>
            <a:r>
              <a:rPr lang="ru-RU" dirty="0"/>
              <a:t>а по </a:t>
            </a:r>
            <a:r>
              <a:rPr lang="ru-RU" b="1" dirty="0">
                <a:solidFill>
                  <a:srgbClr val="FF0000"/>
                </a:solidFill>
              </a:rPr>
              <a:t>критерию № 2 выставлен «незачет», </a:t>
            </a:r>
            <a:r>
              <a:rPr lang="ru-RU" dirty="0"/>
              <a:t>то итоговое сочинение по критериям </a:t>
            </a:r>
            <a:r>
              <a:rPr lang="ru-RU" b="1" dirty="0"/>
              <a:t>№№ 3–5 не проверяется</a:t>
            </a:r>
            <a:r>
              <a:rPr lang="ru-RU" dirty="0"/>
              <a:t>. В клетки по критериям оценивания №№ 3–5 </a:t>
            </a:r>
            <a:r>
              <a:rPr lang="ru-RU" b="1" dirty="0">
                <a:solidFill>
                  <a:srgbClr val="FF0000"/>
                </a:solidFill>
              </a:rPr>
              <a:t>выставляется «незачет</a:t>
            </a:r>
            <a:r>
              <a:rPr lang="ru-RU" b="1" dirty="0" smtClean="0">
                <a:solidFill>
                  <a:srgbClr val="FF0000"/>
                </a:solidFill>
              </a:rPr>
              <a:t>».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Во всех остальных случаях </a:t>
            </a:r>
            <a:r>
              <a:rPr lang="ru-RU" dirty="0" smtClean="0"/>
              <a:t>ИС (изложение</a:t>
            </a:r>
            <a:r>
              <a:rPr lang="ru-RU" dirty="0"/>
              <a:t>) </a:t>
            </a:r>
            <a:r>
              <a:rPr lang="ru-RU" b="1" dirty="0"/>
              <a:t>проверяется по всем пяти критериям и оценивается по системе «зачет»/«незачет» (</a:t>
            </a:r>
            <a:r>
              <a:rPr lang="ru-RU" dirty="0"/>
              <a:t>например, нельзя не проверять работу по критериям К4 и К5, если участник получил зачет на основании зачетов по критериям К1, К2, К3).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4285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962" t="23503" r="14901" b="15328"/>
          <a:stretch/>
        </p:blipFill>
        <p:spPr>
          <a:xfrm>
            <a:off x="0" y="915926"/>
            <a:ext cx="9144000" cy="62209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И ОЦЕНИВАНИЕ ИТОГОВОГО СОЧИНЕНИЯ (ИЗЛОЖЕНИЯ)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864" y="3284984"/>
            <a:ext cx="382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Критерий № 1 «Соответствие теме»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986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738" t="23074" r="13775" b="14468"/>
          <a:stretch/>
        </p:blipFill>
        <p:spPr>
          <a:xfrm>
            <a:off x="10760" y="470575"/>
            <a:ext cx="9133240" cy="5992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116632"/>
            <a:ext cx="9004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И ОЦЕНИВАНИЕ ИТОГОВОГО СОЧИНЕНИЯ (ИЗЛОЖЕНИЯ)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3629" y="2492896"/>
            <a:ext cx="752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Критерий № 2 «Аргументация. Привлечение литературного материала»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888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738" t="27803" r="13775" b="14555"/>
          <a:stretch/>
        </p:blipFill>
        <p:spPr>
          <a:xfrm>
            <a:off x="179512" y="620688"/>
            <a:ext cx="9144000" cy="63994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И ОЦЕНИВАНИЕ ИТОГОВОГО СОЧИНЕНИЯ (ИЗЛОЖЕНИЯ)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4361475"/>
            <a:ext cx="5040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504" y="603406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После окончания заполнения бланка регистрации ответственное лицо </a:t>
            </a:r>
            <a:endParaRPr lang="ru-RU" b="1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ставит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свою подпись в специально отведенном для этого поле. </a:t>
            </a:r>
            <a:endParaRPr lang="ru-RU" b="1" i="1" dirty="0"/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364088" y="5373216"/>
            <a:ext cx="1584176" cy="5040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24128" y="544057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istral" panose="03090702030407020403" pitchFamily="66" charset="0"/>
              </a:rPr>
              <a:t>ИВАНОВ В</a:t>
            </a:r>
            <a:endParaRPr lang="ru-RU" b="1" dirty="0">
              <a:latin typeface="Mistral" panose="03090702030407020403" pitchFamily="66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2238377">
            <a:off x="6923561" y="5824672"/>
            <a:ext cx="720080" cy="19463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05620" y="2365429"/>
            <a:ext cx="5471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Критерий № 3 «Композиция и логика рассуждения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b="1" dirty="0">
                <a:solidFill>
                  <a:srgbClr val="C00000"/>
                </a:solidFill>
              </a:rPr>
              <a:t>Критерий № 4 «Качество письменной речи»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Критерий № 5 «Грамотность» 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540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8996" t="22995" r="13774" b="14296"/>
          <a:stretch/>
        </p:blipFill>
        <p:spPr>
          <a:xfrm>
            <a:off x="-29270" y="1656096"/>
            <a:ext cx="9008345" cy="4931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7504" y="332656"/>
            <a:ext cx="9036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И ОЦЕНИВАНИЕ ИТОГОВОГО СОЧИНЕНИЯ (ИЗЛОЖЕНИЯ) в устной форме</a:t>
            </a:r>
          </a:p>
          <a:p>
            <a:pPr algn="ctr"/>
            <a:r>
              <a:rPr lang="ru-RU" sz="2000" dirty="0" smtClean="0"/>
              <a:t>Такое </a:t>
            </a:r>
            <a:r>
              <a:rPr lang="ru-RU" sz="2000" dirty="0"/>
              <a:t>итоговое сочинение (изложение) </a:t>
            </a:r>
            <a:r>
              <a:rPr lang="ru-RU" sz="2000" dirty="0" smtClean="0"/>
              <a:t>по </a:t>
            </a:r>
            <a:r>
              <a:rPr lang="ru-RU" sz="2000" dirty="0"/>
              <a:t>критерию № 5 не проверяется </a:t>
            </a:r>
            <a:endParaRPr lang="ru-RU" sz="2000" dirty="0" smtClean="0"/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отметки в соответствующее </a:t>
            </a:r>
            <a:r>
              <a:rPr lang="ru-RU" sz="2000" dirty="0" smtClean="0"/>
              <a:t>поле </a:t>
            </a:r>
            <a:r>
              <a:rPr lang="ru-RU" sz="2000" dirty="0"/>
              <a:t>«Критерий 5» не вносятся (остаются пустыми</a:t>
            </a:r>
            <a:r>
              <a:rPr lang="ru-RU" sz="2000" dirty="0" smtClean="0"/>
              <a:t>)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225719" y="5399055"/>
            <a:ext cx="1512168" cy="50405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90644" y="549719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 устной форме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22738" y="2590179"/>
            <a:ext cx="333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Критерий № 5 «Грамотность</a:t>
            </a:r>
            <a:r>
              <a:rPr lang="ru-RU" b="1" dirty="0" smtClean="0">
                <a:solidFill>
                  <a:srgbClr val="C00000"/>
                </a:solidFill>
              </a:rPr>
              <a:t>»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310724">
            <a:off x="7204812" y="2964619"/>
            <a:ext cx="193452" cy="10292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12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375" t="22443" r="12988" b="14944"/>
          <a:stretch/>
        </p:blipFill>
        <p:spPr>
          <a:xfrm>
            <a:off x="-324544" y="0"/>
            <a:ext cx="9470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088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620868"/>
              </p:ext>
            </p:extLst>
          </p:nvPr>
        </p:nvGraphicFramePr>
        <p:xfrm>
          <a:off x="0" y="-3472"/>
          <a:ext cx="9176308" cy="6542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0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1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185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8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3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3403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600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483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17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4883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8321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219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5077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5077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68208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7949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7949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7949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6278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8432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35619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614789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1068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36736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</a:tblGrid>
              <a:tr h="121928">
                <a:tc gridSpan="31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0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(регион)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(код МСУ)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(код ОО(места проведения</a:t>
                      </a:r>
                      <a:r>
                        <a:rPr lang="ru-RU" sz="1100" u="none" strike="noStrike" dirty="0" smtClean="0">
                          <a:effectLst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вид работы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(дата </a:t>
                      </a:r>
                      <a:r>
                        <a:rPr lang="ru-RU" sz="1100" u="none" strike="noStrike" dirty="0" err="1">
                          <a:effectLst/>
                        </a:rPr>
                        <a:t>пров</a:t>
                      </a:r>
                      <a:r>
                        <a:rPr lang="ru-RU" sz="1100" u="none" strike="noStrike" dirty="0">
                          <a:effectLst/>
                        </a:rPr>
                        <a:t>.: число-месяц-год)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0">
                  <a:txBody>
                    <a:bodyPr/>
                    <a:lstStyle/>
                    <a:p>
                      <a:endParaRPr lang="ru-RU" dirty="0"/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8">
                <a:tc gridSpan="31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86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4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Протокол проверки итогового сочинения (изложения)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ИС -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956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(код формы)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124">
                <a:tc rowSpan="2"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(наименование формы)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49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624">
                <a:tc gridSpan="31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3892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№ п/п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ФИО участника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Серия документа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Номер документа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Класс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Сдавал в устной форме *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Требования</a:t>
                      </a:r>
                      <a:r>
                        <a:rPr lang="ru-RU" sz="1100" u="none" strike="noStrike" dirty="0">
                          <a:effectLst/>
                        </a:rPr>
                        <a:t> к сочинению (изложению)**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Результаты оценивания***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Результаты проверки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086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351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Сергеев Петр Петрович</a:t>
                      </a:r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7102</a:t>
                      </a:r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201201</a:t>
                      </a:r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11</a:t>
                      </a:r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Критерии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Зачет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Незачет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351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Зачет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Зачет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 </a:t>
                      </a:r>
                      <a:r>
                        <a:rPr lang="ru-RU" sz="1800" b="1" u="none" strike="noStrike" dirty="0" smtClean="0">
                          <a:effectLst/>
                        </a:rPr>
                        <a:t>Х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4926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Незачет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Незачет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351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Сидорова Мария Ивановна</a:t>
                      </a:r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7103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202202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Х</a:t>
                      </a:r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Критерии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Зачет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Незачет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351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Зачет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Зачет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effectLst/>
                        </a:rPr>
                        <a:t> Х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4926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Незачет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Незачет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2351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Петров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Иван Семенович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7104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203203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Критерии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Зачет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Незачет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2351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Зачет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Зачет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</a:rPr>
                        <a:t> Х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4926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Незачет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Незачет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2351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Семенов Петр Петрович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7105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204204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Критерии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Зачет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Незачет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2351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Зачет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Зачет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Х</a:t>
                      </a: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effectLst/>
                        </a:rPr>
                        <a:t> </a:t>
                      </a:r>
                      <a:r>
                        <a:rPr lang="ru-RU" sz="1800" b="1" u="none" strike="noStrike" dirty="0" smtClean="0">
                          <a:effectLst/>
                        </a:rPr>
                        <a:t> Х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0564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Незачет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Незачет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2351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Иванов Сергей Петрович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7106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205205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Критерии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Зачет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Незачет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2351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Зачет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Зачет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</a:rPr>
                        <a:t>Х</a:t>
                      </a:r>
                      <a:r>
                        <a:rPr lang="ru-RU" sz="1800" b="1" u="none" strike="noStrike" dirty="0"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94926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Незачет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Незачет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Х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8" marR="5668" marT="56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6300192" y="3356992"/>
            <a:ext cx="216024" cy="2880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884368" y="3789040"/>
            <a:ext cx="216024" cy="2880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164288" y="4797152"/>
            <a:ext cx="171408" cy="2880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35696" y="5517232"/>
            <a:ext cx="188632" cy="29637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955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" y="859775"/>
            <a:ext cx="1076792" cy="15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3" y="1098670"/>
            <a:ext cx="1076792" cy="15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83" y="1381249"/>
            <a:ext cx="1076792" cy="15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73" y="1642745"/>
            <a:ext cx="1076792" cy="15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60" y="1993125"/>
            <a:ext cx="1127069" cy="15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3528018"/>
            <a:ext cx="1883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КОМПЛЕКТ 1 УЧАСТНИКА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79" y="857250"/>
            <a:ext cx="1076792" cy="15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79" y="1025290"/>
            <a:ext cx="1076792" cy="15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776" y="1322116"/>
            <a:ext cx="1076792" cy="15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159" y="1569364"/>
            <a:ext cx="1076792" cy="15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71" y="1813785"/>
            <a:ext cx="1127069" cy="15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58892" y="3539440"/>
            <a:ext cx="18834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КОМПЛЕКТ 2 УЧАСТНИКА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302" y="4754386"/>
            <a:ext cx="3359642" cy="6608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ЛИСТЫ ЗАПИСИ только заполненные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1657041" y="3808236"/>
            <a:ext cx="268676" cy="1887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Стрелка вниз 18"/>
          <p:cNvSpPr/>
          <p:nvPr/>
        </p:nvSpPr>
        <p:spPr>
          <a:xfrm>
            <a:off x="1643093" y="4470325"/>
            <a:ext cx="372150" cy="2788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Прямоугольник 19"/>
          <p:cNvSpPr/>
          <p:nvPr/>
        </p:nvSpPr>
        <p:spPr>
          <a:xfrm>
            <a:off x="70302" y="4006365"/>
            <a:ext cx="3389015" cy="4654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rgbClr val="002060"/>
                </a:solidFill>
              </a:rPr>
              <a:t>НУМЕРУЮТСЯ только ЛИСТЫ ЗАПИСИ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9023" y="-5184"/>
            <a:ext cx="39658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C00000"/>
                </a:solidFill>
              </a:rPr>
              <a:t>ДОСТАВЛЯЕМ В </a:t>
            </a:r>
            <a:r>
              <a:rPr lang="ru-RU" sz="3000" b="1" dirty="0" smtClean="0">
                <a:solidFill>
                  <a:srgbClr val="C00000"/>
                </a:solidFill>
              </a:rPr>
              <a:t>ЦОКО: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944" y="5738838"/>
            <a:ext cx="3399256" cy="9542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Если НЕ ПИСАЛ </a:t>
            </a:r>
            <a:r>
              <a:rPr lang="ru-RU" sz="1600" b="1" dirty="0">
                <a:solidFill>
                  <a:srgbClr val="002060"/>
                </a:solidFill>
              </a:rPr>
              <a:t>СОЧИНЕНИЕ/изложение,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берем 1 лист записи (чистый)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1582898" y="5467009"/>
            <a:ext cx="389066" cy="2718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TextBox 23"/>
          <p:cNvSpPr txBox="1"/>
          <p:nvPr/>
        </p:nvSpPr>
        <p:spPr>
          <a:xfrm>
            <a:off x="2691824" y="1593181"/>
            <a:ext cx="3969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86788" y="1307478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25668" y="1060798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37077" y="818508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63863" y="1686216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8109" y="1381427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40841" y="1128546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4631" y="840724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14549" y="470837"/>
            <a:ext cx="568816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 </a:t>
            </a:r>
            <a:r>
              <a:rPr lang="ru-RU" b="1" dirty="0" smtClean="0">
                <a:solidFill>
                  <a:srgbClr val="002060"/>
                </a:solidFill>
              </a:rPr>
              <a:t>ПАКЕТ(ы) </a:t>
            </a:r>
            <a:r>
              <a:rPr lang="ru-RU" b="1" dirty="0">
                <a:solidFill>
                  <a:srgbClr val="002060"/>
                </a:solidFill>
              </a:rPr>
              <a:t>с КОМПЛЕКТАМИ участников 1 аудитории </a:t>
            </a:r>
          </a:p>
          <a:p>
            <a:endParaRPr lang="ru-RU" sz="1350" dirty="0"/>
          </a:p>
        </p:txBody>
      </p:sp>
      <p:sp>
        <p:nvSpPr>
          <p:cNvPr id="40" name="TextBox 39"/>
          <p:cNvSpPr txBox="1"/>
          <p:nvPr/>
        </p:nvSpPr>
        <p:spPr>
          <a:xfrm>
            <a:off x="4705290" y="4470325"/>
            <a:ext cx="2382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</a:t>
            </a:r>
            <a:r>
              <a:rPr lang="ru-RU" sz="2000" b="1" dirty="0">
                <a:solidFill>
                  <a:srgbClr val="002060"/>
                </a:solidFill>
              </a:rPr>
              <a:t>. Файл с </a:t>
            </a:r>
            <a:r>
              <a:rPr lang="ru-RU" sz="2000" b="1" dirty="0" smtClean="0">
                <a:solidFill>
                  <a:srgbClr val="002060"/>
                </a:solidFill>
              </a:rPr>
              <a:t>формами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21887" y="4861956"/>
            <a:ext cx="1549190" cy="18310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>
                <a:solidFill>
                  <a:srgbClr val="002060"/>
                </a:solidFill>
              </a:rPr>
              <a:t>ИС-1</a:t>
            </a:r>
          </a:p>
          <a:p>
            <a:r>
              <a:rPr lang="ru-RU" sz="1500" b="1" dirty="0">
                <a:solidFill>
                  <a:srgbClr val="002060"/>
                </a:solidFill>
              </a:rPr>
              <a:t>ИС-2</a:t>
            </a:r>
          </a:p>
          <a:p>
            <a:r>
              <a:rPr lang="ru-RU" sz="1500" b="1" dirty="0">
                <a:solidFill>
                  <a:srgbClr val="002060"/>
                </a:solidFill>
              </a:rPr>
              <a:t>ИС-4</a:t>
            </a:r>
          </a:p>
          <a:p>
            <a:r>
              <a:rPr lang="ru-RU" sz="1500" b="1" dirty="0">
                <a:solidFill>
                  <a:srgbClr val="002060"/>
                </a:solidFill>
              </a:rPr>
              <a:t>ИС-5 </a:t>
            </a:r>
          </a:p>
          <a:p>
            <a:r>
              <a:rPr lang="ru-RU" sz="1500" b="1" dirty="0">
                <a:solidFill>
                  <a:srgbClr val="002060"/>
                </a:solidFill>
              </a:rPr>
              <a:t>ИС-6</a:t>
            </a:r>
          </a:p>
          <a:p>
            <a:r>
              <a:rPr lang="ru-RU" sz="1500" b="1" dirty="0">
                <a:solidFill>
                  <a:srgbClr val="002060"/>
                </a:solidFill>
              </a:rPr>
              <a:t>ИС-7 по факту</a:t>
            </a:r>
          </a:p>
          <a:p>
            <a:r>
              <a:rPr lang="ru-RU" sz="1500" b="1" dirty="0">
                <a:solidFill>
                  <a:srgbClr val="002060"/>
                </a:solidFill>
              </a:rPr>
              <a:t>ИС-8  по </a:t>
            </a:r>
            <a:r>
              <a:rPr lang="ru-RU" sz="1500" b="1" dirty="0" smtClean="0">
                <a:solidFill>
                  <a:srgbClr val="002060"/>
                </a:solidFill>
              </a:rPr>
              <a:t>факту</a:t>
            </a:r>
          </a:p>
          <a:p>
            <a:r>
              <a:rPr lang="ru-RU" sz="1500" b="1" dirty="0" smtClean="0">
                <a:solidFill>
                  <a:srgbClr val="002060"/>
                </a:solidFill>
              </a:rPr>
              <a:t>ИС-9  по факту</a:t>
            </a:r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679240" y="908294"/>
            <a:ext cx="3796287" cy="200466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Дата </a:t>
            </a:r>
            <a:r>
              <a:rPr lang="ru-RU" sz="2100" b="1" dirty="0" smtClean="0">
                <a:solidFill>
                  <a:srgbClr val="0070C0"/>
                </a:solidFill>
              </a:rPr>
              <a:t> 04.12.2019г.</a:t>
            </a:r>
          </a:p>
          <a:p>
            <a:r>
              <a:rPr lang="ru-RU" sz="2100" b="1" dirty="0" smtClean="0">
                <a:solidFill>
                  <a:srgbClr val="0070C0"/>
                </a:solidFill>
              </a:rPr>
              <a:t>СОЧИНЕНИ4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/изложение</a:t>
            </a:r>
            <a:endParaRPr lang="ru-RU" sz="21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КОД ОО               </a:t>
            </a:r>
            <a:r>
              <a:rPr lang="ru-RU" sz="2100" b="1" dirty="0" smtClean="0">
                <a:solidFill>
                  <a:srgbClr val="0070C0"/>
                </a:solidFill>
              </a:rPr>
              <a:t>201093</a:t>
            </a:r>
          </a:p>
          <a:p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Аудитория  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302</a:t>
            </a: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КОЛИЧЕСТВО 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работ 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</a:p>
          <a:p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Ответственный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Иванова НП</a:t>
            </a:r>
            <a:endParaRPr lang="ru-RU" sz="13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46344" y="249054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 Р И Г И Н А Л Ы Б Л А Н К О В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173729" y="1284882"/>
            <a:ext cx="3796287" cy="200466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Дата </a:t>
            </a:r>
            <a:r>
              <a:rPr lang="ru-RU" sz="2100" b="1" dirty="0" smtClean="0">
                <a:solidFill>
                  <a:srgbClr val="0070C0"/>
                </a:solidFill>
              </a:rPr>
              <a:t> 04.12.2019г.</a:t>
            </a:r>
          </a:p>
          <a:p>
            <a:r>
              <a:rPr lang="ru-RU" sz="2100" b="1" dirty="0" smtClean="0">
                <a:solidFill>
                  <a:srgbClr val="0070C0"/>
                </a:solidFill>
              </a:rPr>
              <a:t>СОЧИНЕНИЕ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/изложение</a:t>
            </a:r>
            <a:endParaRPr lang="ru-RU" sz="21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КОД ОО               </a:t>
            </a:r>
            <a:r>
              <a:rPr lang="ru-RU" sz="2100" b="1" dirty="0" smtClean="0">
                <a:solidFill>
                  <a:srgbClr val="0070C0"/>
                </a:solidFill>
              </a:rPr>
              <a:t>201093</a:t>
            </a:r>
          </a:p>
          <a:p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Аудитория  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302</a:t>
            </a: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КОЛИЧЕСТВО 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работ 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</a:p>
          <a:p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Ответственный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Иванова НП</a:t>
            </a:r>
            <a:endParaRPr lang="ru-RU" sz="13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616857" y="1715989"/>
            <a:ext cx="3796287" cy="200466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Дата </a:t>
            </a:r>
            <a:r>
              <a:rPr lang="ru-RU" sz="2100" b="1" dirty="0" smtClean="0">
                <a:solidFill>
                  <a:srgbClr val="0070C0"/>
                </a:solidFill>
              </a:rPr>
              <a:t> 04.12.2019г.</a:t>
            </a:r>
          </a:p>
          <a:p>
            <a:r>
              <a:rPr lang="ru-RU" sz="2100" b="1" dirty="0" smtClean="0">
                <a:solidFill>
                  <a:srgbClr val="0070C0"/>
                </a:solidFill>
              </a:rPr>
              <a:t>СОЧИНЕНИЕ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/изложение</a:t>
            </a:r>
            <a:endParaRPr lang="ru-RU" sz="21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КОД ОО               </a:t>
            </a:r>
            <a:r>
              <a:rPr lang="ru-RU" sz="2100" b="1" dirty="0" smtClean="0">
                <a:solidFill>
                  <a:srgbClr val="0070C0"/>
                </a:solidFill>
              </a:rPr>
              <a:t>201093</a:t>
            </a:r>
          </a:p>
          <a:p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Аудитория  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302</a:t>
            </a: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КОЛИЧЕСТВО 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работ 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</a:p>
          <a:p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Ответственный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Иванова НП</a:t>
            </a:r>
            <a:endParaRPr lang="ru-RU" sz="13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015763" y="2167823"/>
            <a:ext cx="3796287" cy="200466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Дата </a:t>
            </a:r>
            <a:r>
              <a:rPr lang="ru-RU" sz="2100" b="1" dirty="0" smtClean="0">
                <a:solidFill>
                  <a:srgbClr val="0070C0"/>
                </a:solidFill>
              </a:rPr>
              <a:t> 04.12.2019г.</a:t>
            </a:r>
          </a:p>
          <a:p>
            <a:r>
              <a:rPr lang="ru-RU" sz="2100" b="1" dirty="0" smtClean="0">
                <a:solidFill>
                  <a:srgbClr val="0070C0"/>
                </a:solidFill>
              </a:rPr>
              <a:t>СОЧИНЕНИЕ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/изложение</a:t>
            </a:r>
            <a:endParaRPr lang="ru-RU" sz="21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КОД ОО      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100" b="1" dirty="0" smtClean="0">
                <a:solidFill>
                  <a:srgbClr val="0070C0"/>
                </a:solidFill>
              </a:rPr>
              <a:t>201093</a:t>
            </a:r>
          </a:p>
          <a:p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Аудитория  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302</a:t>
            </a: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КОЛИЧЕСТВО 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работ 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15</a:t>
            </a:r>
          </a:p>
          <a:p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Ответственный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Иванова НП</a:t>
            </a:r>
            <a:endParaRPr lang="ru-RU" sz="13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61850" y="4861955"/>
            <a:ext cx="1416332" cy="18310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Файл с незаполненными листами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358561" y="2016478"/>
            <a:ext cx="275170" cy="3165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790319" y="448571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99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372200" y="226739"/>
            <a:ext cx="2771800" cy="9373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В </a:t>
            </a:r>
            <a:r>
              <a:rPr lang="ru-RU" sz="3600" dirty="0" smtClean="0">
                <a:solidFill>
                  <a:srgbClr val="FF0000"/>
                </a:solidFill>
              </a:rPr>
              <a:t>ЦОКО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ул. Малыгина, 73, </a:t>
            </a:r>
            <a:r>
              <a:rPr lang="ru-RU" sz="2000" b="1" dirty="0" err="1" smtClean="0">
                <a:solidFill>
                  <a:srgbClr val="C00000"/>
                </a:solidFill>
              </a:rPr>
              <a:t>каб</a:t>
            </a:r>
            <a:r>
              <a:rPr lang="ru-RU" sz="2000" b="1" dirty="0" smtClean="0">
                <a:solidFill>
                  <a:srgbClr val="C00000"/>
                </a:solidFill>
              </a:rPr>
              <a:t> 01.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685843"/>
            <a:ext cx="8441870" cy="16561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</a:rPr>
              <a:t>Все </a:t>
            </a:r>
            <a:r>
              <a:rPr lang="ru-RU" sz="1800" b="1" i="1" dirty="0">
                <a:solidFill>
                  <a:schemeClr val="accent5">
                    <a:lumMod val="50000"/>
                  </a:schemeClr>
                </a:solidFill>
              </a:rPr>
              <a:t>материалы упаковываются </a:t>
            </a:r>
            <a:r>
              <a:rPr lang="ru-RU" sz="1800" b="1" i="1" dirty="0" err="1">
                <a:solidFill>
                  <a:schemeClr val="accent5">
                    <a:lumMod val="50000"/>
                  </a:schemeClr>
                </a:solidFill>
              </a:rPr>
              <a:t>поаудиторно</a:t>
            </a:r>
            <a:r>
              <a:rPr lang="ru-RU" sz="1800" b="1" i="1" dirty="0">
                <a:solidFill>
                  <a:schemeClr val="accent5">
                    <a:lumMod val="50000"/>
                  </a:schemeClr>
                </a:solidFill>
              </a:rPr>
              <a:t> и доставляются в ЦОКО по адресу: 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800" b="1" i="1" dirty="0">
                <a:solidFill>
                  <a:schemeClr val="accent5">
                    <a:lumMod val="50000"/>
                  </a:schemeClr>
                </a:solidFill>
              </a:rPr>
              <a:t>г. Тюмень, ул. Малыгина, 73, кабинет 01 с 8-30 до </a:t>
            </a: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</a:rPr>
              <a:t>17-00.</a:t>
            </a:r>
            <a:endParaRPr lang="ru-RU" sz="1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323213"/>
            <a:ext cx="1567157" cy="6248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ВСЕ СОЧИНЕНИЯ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3635896" y="166773"/>
            <a:ext cx="2952328" cy="781247"/>
          </a:xfrm>
          <a:prstGeom prst="curvedDownArrow">
            <a:avLst>
              <a:gd name="adj1" fmla="val 25000"/>
              <a:gd name="adj2" fmla="val 95687"/>
              <a:gd name="adj3" fmla="val 666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942557"/>
              </p:ext>
            </p:extLst>
          </p:nvPr>
        </p:nvGraphicFramePr>
        <p:xfrm>
          <a:off x="107504" y="2616187"/>
          <a:ext cx="8873919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7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109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Территория</a:t>
                      </a:r>
                      <a:endParaRPr lang="ru-RU" sz="18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Доставка в ТКП</a:t>
                      </a:r>
                      <a:endParaRPr lang="ru-RU" sz="18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Доставка в ЦОКО</a:t>
                      </a:r>
                      <a:endParaRPr lang="ru-RU" sz="18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94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Тюменская зона, г. Тюмень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06,09,11,12 декабря 2019г.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10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ТКП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 09.12.2019г.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10.12.2019г.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19872" y="1986691"/>
            <a:ext cx="243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График доставки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3508" y="404664"/>
            <a:ext cx="8784976" cy="6192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764704"/>
            <a:ext cx="7920880" cy="5003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написания  итогового сочинения (изложения) -   3 часа 55 минут (235 минут).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продолжительность написания  итогового сочинения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включается время, выделенное на подготовительные мероприятия (инструктаж участников итогового сочинения, заполнение ими регистрационных полей и др.).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участников с ОВЗ детей-инвалидов и инвалидов продолжительность выполнения итогового сочинения (изложения) увеличивается на 1,5 часа.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начинается в 10.00 по местному времени.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547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8" y="1772816"/>
            <a:ext cx="9098799" cy="5118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9644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000000"/>
                </a:solidFill>
                <a:latin typeface="Arial" panose="020B0604020202020204" pitchFamily="34" charset="0"/>
              </a:rPr>
              <a:t>Размещены видеоролики по итоговому сочинению и изложению</a:t>
            </a:r>
          </a:p>
          <a:p>
            <a:r>
              <a:rPr lang="ru-RU" sz="1600" dirty="0" smtClean="0">
                <a:solidFill>
                  <a:srgbClr val="3B3B3B"/>
                </a:solidFill>
                <a:latin typeface="arial" panose="020B0604020202020204" pitchFamily="34" charset="0"/>
              </a:rPr>
              <a:t>для </a:t>
            </a:r>
            <a:r>
              <a:rPr lang="ru-RU" sz="1600" dirty="0">
                <a:solidFill>
                  <a:srgbClr val="3B3B3B"/>
                </a:solidFill>
                <a:latin typeface="arial" panose="020B0604020202020204" pitchFamily="34" charset="0"/>
              </a:rPr>
              <a:t>участников итогового изложения, участников итогового сочинения </a:t>
            </a:r>
            <a:r>
              <a:rPr lang="ru-RU" sz="1600" dirty="0" smtClean="0">
                <a:solidFill>
                  <a:srgbClr val="3B3B3B"/>
                </a:solidFill>
                <a:latin typeface="arial" panose="020B0604020202020204" pitchFamily="34" charset="0"/>
              </a:rPr>
              <a:t> и </a:t>
            </a:r>
            <a:r>
              <a:rPr lang="ru-RU" sz="1600" dirty="0">
                <a:solidFill>
                  <a:srgbClr val="3B3B3B"/>
                </a:solidFill>
                <a:latin typeface="arial" panose="020B0604020202020204" pitchFamily="34" charset="0"/>
              </a:rPr>
              <a:t>для учителей</a:t>
            </a:r>
            <a:r>
              <a:rPr lang="ru-RU" sz="1600" dirty="0" smtClean="0">
                <a:solidFill>
                  <a:srgbClr val="3B3B3B"/>
                </a:solidFill>
                <a:latin typeface="arial" panose="020B0604020202020204" pitchFamily="34" charset="0"/>
              </a:rPr>
              <a:t>:</a:t>
            </a:r>
            <a:r>
              <a:rPr lang="en-US" sz="1600" dirty="0" smtClean="0">
                <a:solidFill>
                  <a:srgbClr val="3B3B3B"/>
                </a:solidFill>
                <a:latin typeface="arial" panose="020B0604020202020204" pitchFamily="34" charset="0"/>
              </a:rPr>
              <a:t> </a:t>
            </a:r>
            <a:endParaRPr lang="ru-RU" sz="1600" dirty="0" smtClean="0">
              <a:solidFill>
                <a:srgbClr val="3B3B3B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3B3B3B"/>
                </a:solidFill>
                <a:latin typeface="arial" panose="020B0604020202020204" pitchFamily="34" charset="0"/>
              </a:rPr>
              <a:t>на </a:t>
            </a:r>
            <a:r>
              <a:rPr lang="ru-RU" dirty="0">
                <a:solidFill>
                  <a:srgbClr val="3B3B3B"/>
                </a:solidFill>
                <a:latin typeface="arial" panose="020B0604020202020204" pitchFamily="34" charset="0"/>
              </a:rPr>
              <a:t>официальном </a:t>
            </a:r>
            <a:r>
              <a:rPr lang="ru-RU" dirty="0" err="1">
                <a:solidFill>
                  <a:srgbClr val="3B3B3B"/>
                </a:solidFill>
                <a:latin typeface="arial" panose="020B0604020202020204" pitchFamily="34" charset="0"/>
              </a:rPr>
              <a:t>Youtube</a:t>
            </a:r>
            <a:r>
              <a:rPr lang="ru-RU" dirty="0">
                <a:solidFill>
                  <a:srgbClr val="3B3B3B"/>
                </a:solidFill>
                <a:latin typeface="arial" panose="020B0604020202020204" pitchFamily="34" charset="0"/>
              </a:rPr>
              <a:t>-канале </a:t>
            </a:r>
            <a:r>
              <a:rPr lang="ru-RU" dirty="0" err="1">
                <a:solidFill>
                  <a:srgbClr val="3B3B3B"/>
                </a:solidFill>
                <a:latin typeface="arial" panose="020B0604020202020204" pitchFamily="34" charset="0"/>
              </a:rPr>
              <a:t>Рособрнадзора</a:t>
            </a:r>
            <a:r>
              <a:rPr lang="ru-RU" dirty="0">
                <a:solidFill>
                  <a:srgbClr val="3B3B3B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3B3B3B"/>
                </a:solidFill>
                <a:latin typeface="arial" panose="020B0604020202020204" pitchFamily="34" charset="0"/>
              </a:rPr>
              <a:t>-</a:t>
            </a:r>
            <a:r>
              <a:rPr lang="ru-RU" dirty="0" smtClean="0">
                <a:solidFill>
                  <a:srgbClr val="0071B3"/>
                </a:solidFill>
                <a:latin typeface="arial" panose="020B0604020202020204" pitchFamily="34" charset="0"/>
                <a:hlinkClick r:id="rId3"/>
              </a:rPr>
              <a:t>https</a:t>
            </a:r>
            <a:r>
              <a:rPr lang="ru-RU" dirty="0">
                <a:solidFill>
                  <a:srgbClr val="0071B3"/>
                </a:solidFill>
                <a:latin typeface="arial" panose="020B0604020202020204" pitchFamily="34" charset="0"/>
                <a:hlinkClick r:id="rId3"/>
              </a:rPr>
              <a:t>://</a:t>
            </a:r>
            <a:r>
              <a:rPr lang="ru-RU" dirty="0" smtClean="0">
                <a:solidFill>
                  <a:srgbClr val="0071B3"/>
                </a:solidFill>
                <a:latin typeface="arial" panose="020B0604020202020204" pitchFamily="34" charset="0"/>
                <a:hlinkClick r:id="rId3"/>
              </a:rPr>
              <a:t>www.youtube.com/playlist</a:t>
            </a:r>
            <a:endParaRPr lang="ru-RU" dirty="0" smtClean="0">
              <a:solidFill>
                <a:srgbClr val="0071B3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</a:rPr>
              <a:t>н</a:t>
            </a:r>
            <a:r>
              <a:rPr lang="ru-RU" dirty="0" smtClean="0">
                <a:solidFill>
                  <a:srgbClr val="3B3B3B"/>
                </a:solidFill>
                <a:latin typeface="arial" panose="020B0604020202020204" pitchFamily="34" charset="0"/>
              </a:rPr>
              <a:t>а </a:t>
            </a:r>
            <a:r>
              <a:rPr lang="ru-RU" dirty="0">
                <a:solidFill>
                  <a:srgbClr val="3B3B3B"/>
                </a:solidFill>
                <a:latin typeface="arial" panose="020B0604020202020204" pitchFamily="34" charset="0"/>
              </a:rPr>
              <a:t>портале ЕГЭ - </a:t>
            </a:r>
            <a:r>
              <a:rPr lang="ru-RU" dirty="0">
                <a:solidFill>
                  <a:srgbClr val="0071B3"/>
                </a:solidFill>
                <a:latin typeface="arial" panose="020B0604020202020204" pitchFamily="34" charset="0"/>
              </a:rPr>
              <a:t>http</a:t>
            </a:r>
            <a:r>
              <a:rPr lang="ru-RU" dirty="0" smtClean="0">
                <a:solidFill>
                  <a:srgbClr val="0071B3"/>
                </a:solidFill>
                <a:latin typeface="arial" panose="020B0604020202020204" pitchFamily="34" charset="0"/>
              </a:rPr>
              <a:t>://ege.edu.ru </a:t>
            </a:r>
          </a:p>
          <a:p>
            <a:r>
              <a:rPr lang="ru-RU" dirty="0" smtClean="0">
                <a:solidFill>
                  <a:srgbClr val="3B3B3B"/>
                </a:solidFill>
                <a:latin typeface="arial" panose="020B0604020202020204" pitchFamily="34" charset="0"/>
              </a:rPr>
              <a:t>на </a:t>
            </a:r>
            <a:r>
              <a:rPr lang="ru-RU" dirty="0">
                <a:solidFill>
                  <a:srgbClr val="3B3B3B"/>
                </a:solidFill>
                <a:latin typeface="arial" panose="020B0604020202020204" pitchFamily="34" charset="0"/>
              </a:rPr>
              <a:t>сайте </a:t>
            </a:r>
            <a:r>
              <a:rPr lang="ru-RU" dirty="0" err="1">
                <a:solidFill>
                  <a:srgbClr val="3B3B3B"/>
                </a:solidFill>
                <a:latin typeface="arial" panose="020B0604020202020204" pitchFamily="34" charset="0"/>
              </a:rPr>
              <a:t>Рособрнадзора</a:t>
            </a:r>
            <a:r>
              <a:rPr lang="ru-RU" dirty="0">
                <a:solidFill>
                  <a:srgbClr val="3B3B3B"/>
                </a:solidFill>
                <a:latin typeface="arial" panose="020B0604020202020204" pitchFamily="34" charset="0"/>
              </a:rPr>
              <a:t> - </a:t>
            </a:r>
            <a:r>
              <a:rPr lang="ru-RU" dirty="0">
                <a:solidFill>
                  <a:srgbClr val="0071B3"/>
                </a:solidFill>
                <a:latin typeface="arial" panose="020B0604020202020204" pitchFamily="34" charset="0"/>
              </a:rPr>
              <a:t>http://</a:t>
            </a:r>
            <a:r>
              <a:rPr lang="ru-RU" dirty="0" smtClean="0">
                <a:solidFill>
                  <a:srgbClr val="0071B3"/>
                </a:solidFill>
                <a:latin typeface="arial" panose="020B0604020202020204" pitchFamily="34" charset="0"/>
              </a:rPr>
              <a:t>obrnadzor.gov.ru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9014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668094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1600" y="260648"/>
            <a:ext cx="3673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https://4ege.ru/sochinenie/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4293096"/>
            <a:ext cx="180020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0041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68248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http://sochineniena5.ru/wp-content/uploads/2016/06/cbe1f2463d652f2a86396eadcaacdb72-300x2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536072"/>
            <a:ext cx="8280920" cy="63481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 rot="927156">
            <a:off x="2135962" y="1680049"/>
            <a:ext cx="43031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ГОРЯЧАЯ </a:t>
            </a:r>
            <a:r>
              <a:rPr lang="ru-RU" b="1" u="sng" dirty="0" smtClean="0">
                <a:solidFill>
                  <a:srgbClr val="C00000"/>
                </a:solidFill>
              </a:rPr>
              <a:t>ЛИНИЯ:</a:t>
            </a:r>
          </a:p>
          <a:p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8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(3452) 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56-93-30</a:t>
            </a:r>
          </a:p>
          <a:p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8-912-389-80-94        Поварова И.Н</a:t>
            </a:r>
          </a:p>
          <a:p>
            <a:r>
              <a:rPr lang="ru-RU" altLang="ru-RU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8 </a:t>
            </a:r>
            <a:r>
              <a:rPr lang="ru-RU" altLang="ru-RU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(3452) </a:t>
            </a:r>
            <a:r>
              <a:rPr lang="ru-RU" altLang="ru-RU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56-93-49</a:t>
            </a:r>
          </a:p>
          <a:p>
            <a:r>
              <a:rPr lang="ru-RU" altLang="ru-RU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8-912-389-80-94         Хамова Ю.А.</a:t>
            </a:r>
          </a:p>
          <a:p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8 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(3452) 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39-02-89</a:t>
            </a:r>
          </a:p>
          <a:p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8-922-476-44-06         Лунев 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С.Ю.</a:t>
            </a:r>
          </a:p>
          <a:p>
            <a:endParaRPr lang="ru-RU" altLang="ru-RU" dirty="0" smtClean="0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ru-RU" altLang="ru-RU" dirty="0">
              <a:solidFill>
                <a:schemeClr val="accent2">
                  <a:lumMod val="50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63888" y="5570227"/>
            <a:ext cx="5472608" cy="54636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rgbClr val="C00000"/>
                </a:solidFill>
              </a:rPr>
              <a:t>ПОЛУЧИТЬ КОНСУЛЬТАЦИЮ ПО ПРОВЕРКЕ РАБОТ: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кафедра </a:t>
            </a:r>
            <a:r>
              <a:rPr lang="ru-RU" dirty="0">
                <a:solidFill>
                  <a:srgbClr val="C00000"/>
                </a:solidFill>
              </a:rPr>
              <a:t>59-83-83;     58-20-35</a:t>
            </a:r>
            <a:r>
              <a:rPr lang="ru-RU" dirty="0" smtClean="0">
                <a:solidFill>
                  <a:srgbClr val="C00000"/>
                </a:solidFill>
              </a:rPr>
              <a:t>;   моб. 8-922-485-31-85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0324" y="33136"/>
            <a:ext cx="86409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Порядок технической поддержки участников сочинения</a:t>
            </a:r>
            <a:endParaRPr lang="ru-RU" u="sng" dirty="0">
              <a:solidFill>
                <a:srgbClr val="C00000"/>
              </a:solidFill>
            </a:endParaRPr>
          </a:p>
          <a:p>
            <a:r>
              <a:rPr lang="ru-RU" dirty="0"/>
              <a:t>С  26</a:t>
            </a:r>
            <a:r>
              <a:rPr lang="en-US" dirty="0"/>
              <a:t> </a:t>
            </a:r>
            <a:r>
              <a:rPr lang="ru-RU" dirty="0"/>
              <a:t>ноября 2019 года работает горячая линия технической поддержки подготовки и организации проведения итогового сочинения в выпускных классах образовательных организаций среднего общего </a:t>
            </a:r>
            <a:r>
              <a:rPr lang="ru-RU" dirty="0" smtClean="0"/>
              <a:t>образования: </a:t>
            </a:r>
            <a:r>
              <a:rPr lang="ru-RU" b="1" dirty="0" smtClean="0">
                <a:solidFill>
                  <a:srgbClr val="C00000"/>
                </a:solidFill>
              </a:rPr>
              <a:t>8-3452-39-02-99</a:t>
            </a:r>
            <a:r>
              <a:rPr lang="ru-RU" dirty="0"/>
              <a:t>;  </a:t>
            </a:r>
            <a:r>
              <a:rPr lang="ru-RU" b="1" dirty="0">
                <a:solidFill>
                  <a:srgbClr val="C00000"/>
                </a:solidFill>
              </a:rPr>
              <a:t>8-3452-39-02-05;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8270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555" y="2810473"/>
            <a:ext cx="3673511" cy="24445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076" y="2810474"/>
            <a:ext cx="3720441" cy="2444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5383" y="1248989"/>
            <a:ext cx="5559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rgbClr val="C00000"/>
                </a:solidFill>
              </a:rPr>
              <a:t>Удачи! Все получится!</a:t>
            </a:r>
          </a:p>
        </p:txBody>
      </p:sp>
    </p:spTree>
    <p:extLst>
      <p:ext uri="{BB962C8B-B14F-4D97-AF65-F5344CB8AC3E}">
        <p14:creationId xmlns:p14="http://schemas.microsoft.com/office/powerpoint/2010/main" val="118783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332656"/>
            <a:ext cx="8784976" cy="6192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ДАТЫ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среду декабря   - 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декабря 2019 года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среду февраля  -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февраля 2020 года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рабочую среду мая -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мая 2020 года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 descr="http://sochineniena5.ru/wp-content/uploads/2016/06/cbe1f2463d652f2a86396eadcaacdb72-300x2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" y="4941168"/>
            <a:ext cx="2475323" cy="1846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55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4448" y="0"/>
            <a:ext cx="8928992" cy="64533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04664"/>
            <a:ext cx="817563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итогового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</a:p>
          <a:p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/>
              <a:t>Итоговое сочинение (изложение) как допуск к ГИА – </a:t>
            </a:r>
            <a:r>
              <a:rPr lang="ru-RU" sz="2400" b="1" dirty="0">
                <a:solidFill>
                  <a:srgbClr val="C00000"/>
                </a:solidFill>
              </a:rPr>
              <a:t>бессрочно</a:t>
            </a:r>
            <a:r>
              <a:rPr lang="ru-RU" sz="2400" dirty="0">
                <a:solidFill>
                  <a:srgbClr val="C00000"/>
                </a:solidFill>
              </a:rPr>
              <a:t>.</a:t>
            </a:r>
          </a:p>
          <a:p>
            <a:endParaRPr lang="ru-RU" sz="2400" dirty="0"/>
          </a:p>
          <a:p>
            <a:r>
              <a:rPr lang="ru-RU" sz="2400" dirty="0"/>
              <a:t>Итоговое сочинение в случае представления его при приеме на обучение по программам </a:t>
            </a:r>
            <a:r>
              <a:rPr lang="ru-RU" sz="2400" dirty="0" err="1"/>
              <a:t>бакалавриата</a:t>
            </a:r>
            <a:r>
              <a:rPr lang="ru-RU" sz="2400" dirty="0"/>
              <a:t> и программам </a:t>
            </a:r>
            <a:r>
              <a:rPr lang="ru-RU" sz="2400" dirty="0" err="1"/>
              <a:t>специалитета</a:t>
            </a:r>
            <a:r>
              <a:rPr lang="ru-RU" sz="2400" dirty="0"/>
              <a:t> </a:t>
            </a:r>
            <a:r>
              <a:rPr lang="ru-RU" sz="2400" b="1" dirty="0"/>
              <a:t>действительно в течение </a:t>
            </a:r>
            <a:r>
              <a:rPr lang="ru-RU" sz="2400" b="1" dirty="0">
                <a:solidFill>
                  <a:srgbClr val="C00000"/>
                </a:solidFill>
              </a:rPr>
              <a:t>четырех лет</a:t>
            </a:r>
            <a:r>
              <a:rPr lang="ru-RU" sz="2400" b="1" dirty="0"/>
              <a:t>, следующих за годом написания такого сочинения</a:t>
            </a:r>
            <a:r>
              <a:rPr lang="ru-RU" sz="2400" dirty="0"/>
              <a:t>. </a:t>
            </a:r>
          </a:p>
          <a:p>
            <a:endParaRPr lang="ru-RU" sz="3200" dirty="0"/>
          </a:p>
          <a:p>
            <a:r>
              <a:rPr lang="ru-RU" sz="3200" u="sng" dirty="0"/>
              <a:t>Изложение в ВУЗах не принимается.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72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84976" cy="65253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9352" y="365840"/>
            <a:ext cx="84969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узнаем темы сочинений?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Комплекты тем итогового сочинения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15 минут до проведения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по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местному времени размещаются на официальном информационном портале единого государственного экзамена (ЕГЭ)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ege.edu.ru (topic.ege.edu.ru)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ссылка на данный ресурс также размещается на официальном сайте ФГБУ «ФЦТ»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(rustest.ru).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84984"/>
            <a:ext cx="813690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5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направлений тем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итогового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на 2019/20 учебный год: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«Война и мир – к 150-летию великой книги»,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«Надежда и отчаяние»,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«Добро и зло»,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«Гордость и смирение»,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«Он и она».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3942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3772</TotalTime>
  <Words>4037</Words>
  <Application>Microsoft Office PowerPoint</Application>
  <PresentationFormat>Экран (4:3)</PresentationFormat>
  <Paragraphs>818</Paragraphs>
  <Slides>63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63</vt:i4>
      </vt:variant>
    </vt:vector>
  </HeadingPairs>
  <TitlesOfParts>
    <vt:vector size="76" baseType="lpstr">
      <vt:lpstr>Microsoft YaHei</vt:lpstr>
      <vt:lpstr>arial</vt:lpstr>
      <vt:lpstr>arial</vt:lpstr>
      <vt:lpstr>Calibri</vt:lpstr>
      <vt:lpstr>Calibri Light</vt:lpstr>
      <vt:lpstr>Cambria Math</vt:lpstr>
      <vt:lpstr>Mistral</vt:lpstr>
      <vt:lpstr>Monotype Corsiva</vt:lpstr>
      <vt:lpstr>Times New Roman</vt:lpstr>
      <vt:lpstr>Wingdings</vt:lpstr>
      <vt:lpstr>Wingdings 2</vt:lpstr>
      <vt:lpstr>HDOfficeLightV0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ЦОКО ул. Малыгина, 73, каб 01.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по литературе.</dc:title>
  <dc:creator>Маргарита</dc:creator>
  <cp:lastModifiedBy>Админ</cp:lastModifiedBy>
  <cp:revision>225</cp:revision>
  <dcterms:created xsi:type="dcterms:W3CDTF">2014-10-26T19:36:11Z</dcterms:created>
  <dcterms:modified xsi:type="dcterms:W3CDTF">2019-11-27T11:04:21Z</dcterms:modified>
</cp:coreProperties>
</file>