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6" r:id="rId3"/>
    <p:sldId id="272" r:id="rId4"/>
    <p:sldId id="257" r:id="rId5"/>
    <p:sldId id="258" r:id="rId6"/>
    <p:sldId id="259" r:id="rId7"/>
    <p:sldId id="260" r:id="rId8"/>
    <p:sldId id="261" r:id="rId9"/>
    <p:sldId id="270" r:id="rId10"/>
    <p:sldId id="271" r:id="rId11"/>
    <p:sldId id="263" r:id="rId12"/>
    <p:sldId id="269" r:id="rId13"/>
    <p:sldId id="275" r:id="rId14"/>
    <p:sldId id="276" r:id="rId15"/>
    <p:sldId id="273" r:id="rId16"/>
    <p:sldId id="274" r:id="rId17"/>
    <p:sldId id="277" r:id="rId18"/>
    <p:sldId id="265" r:id="rId19"/>
    <p:sldId id="278" r:id="rId20"/>
    <p:sldId id="279" r:id="rId21"/>
    <p:sldId id="280" r:id="rId22"/>
    <p:sldId id="267" r:id="rId23"/>
    <p:sldId id="281" r:id="rId24"/>
    <p:sldId id="282" r:id="rId25"/>
    <p:sldId id="283" r:id="rId26"/>
    <p:sldId id="268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849" autoAdjust="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5823B-FA72-4FCF-B9B1-645CD0A2A016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B3418-517D-4C54-979E-84413AE60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A2794-4093-4D7E-8579-3D1955FBFFD1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7FABD-DD4A-4907-8C36-C1E685026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39A02-74E9-43B3-98F7-28CF97F8E3DA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4E006-09F7-4D2E-B382-1C8355A32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2A934-9265-4E56-A63D-52E860A22E09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AF2A4-71C3-428B-B268-FAF0E5035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BA94D-33AB-41C1-83E8-E7DBBE0BBFCB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139F5-48AC-4C7F-9AD6-9FD681B31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A3BA2-05DE-4BDC-8837-0BAB55839BFF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F5EC8-5C0F-4845-8C8E-3A4453120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793B3-DE2C-4E1A-8793-66263D64C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E71D3-402A-4120-813F-989DA5B778EA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900E2-7293-4C82-9320-5668D805DC20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11F16-2B9F-4DDB-B640-9F545A06E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B5E1E-3DA0-4A9A-8D20-C456B4DCEC46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58363-01AC-4181-92B6-3595AD93D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DED8F-E4D9-4524-AB13-84F24AA748E3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69055-8DC7-4A23-8A49-A32FD13D9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2666B-CB0E-44D6-A713-C877FF7E735D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C480F-24DF-4F39-9462-C2A8278B8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F34893-90D5-42DB-BD24-1285C44D95AD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C924F5-0E15-438C-B56D-2FE81E2D7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22" r:id="rId5"/>
    <p:sldLayoutId id="2147483717" r:id="rId6"/>
    <p:sldLayoutId id="2147483716" r:id="rId7"/>
    <p:sldLayoutId id="2147483723" r:id="rId8"/>
    <p:sldLayoutId id="2147483724" r:id="rId9"/>
    <p:sldLayoutId id="2147483715" r:id="rId10"/>
    <p:sldLayoutId id="214748371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140968"/>
            <a:ext cx="8305800" cy="295232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«МОЯ </a:t>
            </a: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СЕМЬЯ  И СЕМЕЙНЫЕ </a:t>
            </a: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ЦЕННОСТИ»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Руководитель: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Бухарова О.В.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305800" cy="216024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Arial Black" pitchFamily="34" charset="0"/>
              </a:rPr>
              <a:t>Совместный творческий проект  5 класса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0405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Зачем мы изучаем родословную семьи?</a:t>
            </a:r>
            <a:endParaRPr lang="ru-RU" sz="3600" b="1" dirty="0"/>
          </a:p>
        </p:txBody>
      </p:sp>
      <p:sp>
        <p:nvSpPr>
          <p:cNvPr id="21506" name="Содержимое 7"/>
          <p:cNvSpPr>
            <a:spLocks noGrp="1"/>
          </p:cNvSpPr>
          <p:nvPr>
            <p:ph idx="1"/>
          </p:nvPr>
        </p:nvSpPr>
        <p:spPr>
          <a:xfrm>
            <a:off x="468313" y="1052737"/>
            <a:ext cx="8229600" cy="5400452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 2" pitchFamily="18" charset="2"/>
              <a:buNone/>
            </a:pPr>
            <a:r>
              <a:rPr lang="ru-RU" sz="1800" dirty="0" smtClean="0"/>
              <a:t>Изучением генеалогии своей семьи в прошлые века занимались не из праздного любопытства, а из жизненной необходимости: родословной семьи занимались только знатные люди, которым  нужны были доказательства своей принадлежности к знатному, благородному семейству. Сейчас же большинство людей начинает составлять свою родословную книгу, чтобы оставить для потомков сведения о себе и своих предках.</a:t>
            </a:r>
          </a:p>
          <a:p>
            <a:pPr algn="just">
              <a:spcBef>
                <a:spcPts val="0"/>
              </a:spcBef>
              <a:buFont typeface="Wingdings 2" pitchFamily="18" charset="2"/>
              <a:buNone/>
            </a:pPr>
            <a:r>
              <a:rPr lang="ru-RU" sz="1800" dirty="0" smtClean="0"/>
              <a:t>В обществе начинают изучать генеалогию в ответ на ту или иную историческую потребность. Раньше это была потребность в разделении людей на имущих и неимущих, знать и низы, сегодня это потребность в сохранении нации, русского народа и России в целом. Если число россиян, занимающихся изучением своей генеалогии, станет весомым в масштабах страны, то это приведет к существенным изменениям в нашей жизни: мы узнаем, где и как живут и жили наши родственники, ближе познакомимся с историей и географией нашей страны, научимся любить свою Родину сыновней любовью. Наконец, ощутим себя важным звеном в истории рода и постараемся передать потомкам всё самое важное из нашего настоящего в их настоящее.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F:\P10006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8375" y="1524000"/>
            <a:ext cx="720725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Родословное древо Шилинг 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3553" name="Содержимое 1"/>
          <p:cNvSpPr>
            <a:spLocks noGrp="1"/>
          </p:cNvSpPr>
          <p:nvPr>
            <p:ph idx="4294967295"/>
          </p:nvPr>
        </p:nvSpPr>
        <p:spPr>
          <a:xfrm>
            <a:off x="395536" y="476672"/>
            <a:ext cx="7834064" cy="5619328"/>
          </a:xfrm>
        </p:spPr>
        <p:txBody>
          <a:bodyPr/>
          <a:lstStyle/>
          <a:p>
            <a:r>
              <a:rPr lang="ru-RU" sz="2800" b="1" dirty="0" smtClean="0"/>
              <a:t>Анализ </a:t>
            </a:r>
            <a:r>
              <a:rPr lang="ru-RU" sz="2800" b="1" dirty="0" smtClean="0"/>
              <a:t>фамилии Шиллинг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Эта фамилия латышского происхождения, которая подверглась влиянию немецкого языка. Она, как и большинство фамилий латышского происхождения, произошла от имени существительного</a:t>
            </a:r>
            <a:r>
              <a:rPr lang="ru-RU" sz="2800" dirty="0" smtClean="0"/>
              <a:t>.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Анализ имени:</a:t>
            </a:r>
            <a:r>
              <a:rPr lang="ru-RU" sz="2800" dirty="0" smtClean="0"/>
              <a:t> Имя Вячеслав произошло от древнерусских слов «</a:t>
            </a:r>
            <a:r>
              <a:rPr lang="ru-RU" sz="2800" dirty="0" err="1" smtClean="0"/>
              <a:t>вяче</a:t>
            </a:r>
            <a:r>
              <a:rPr lang="ru-RU" sz="2800" dirty="0" smtClean="0"/>
              <a:t>», означающее «больше», и «слав», то есть «слава». Это имя славянское и переводится, как «более славный», «самый славный».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В нашей семье семейными ценностями считаются медали моего отца и прадедушки., а так же взаимоотношения,  помощь друг другу.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Семейные ценности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F:\P10006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196975"/>
            <a:ext cx="6911975" cy="49291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Родословное древо </a:t>
            </a:r>
            <a:r>
              <a:rPr lang="ru-RU" err="1" smtClean="0"/>
              <a:t>Хабибулиной</a:t>
            </a:r>
            <a:r>
              <a:rPr lang="ru-RU" smtClean="0"/>
              <a:t> 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Происхождение фамилии Хабибуллина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28800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+mn-lt"/>
              </a:rPr>
              <a:t>Фамилия </a:t>
            </a:r>
            <a:r>
              <a:rPr lang="ru-RU" sz="3200" dirty="0" smtClean="0">
                <a:latin typeface="+mn-lt"/>
              </a:rPr>
              <a:t>Хабибуллина </a:t>
            </a:r>
            <a:r>
              <a:rPr lang="ru-RU" sz="3200" dirty="0" smtClean="0">
                <a:latin typeface="+mn-lt"/>
              </a:rPr>
              <a:t>имеет тюркское происхождение и образована от арабского «</a:t>
            </a:r>
            <a:r>
              <a:rPr lang="ru-RU" sz="3200" dirty="0" err="1" smtClean="0">
                <a:latin typeface="+mn-lt"/>
              </a:rPr>
              <a:t>habibi</a:t>
            </a:r>
            <a:r>
              <a:rPr lang="ru-RU" sz="3200" dirty="0" smtClean="0">
                <a:latin typeface="+mn-lt"/>
              </a:rPr>
              <a:t>», т.е. «любимый». </a:t>
            </a:r>
            <a:r>
              <a:rPr lang="ru-RU" sz="3200" dirty="0" err="1" smtClean="0">
                <a:latin typeface="+mn-lt"/>
              </a:rPr>
              <a:t>Компонетн</a:t>
            </a:r>
            <a:r>
              <a:rPr lang="ru-RU" sz="3200" dirty="0" smtClean="0">
                <a:latin typeface="+mn-lt"/>
              </a:rPr>
              <a:t> –</a:t>
            </a:r>
            <a:r>
              <a:rPr lang="ru-RU" sz="3200" dirty="0" err="1" smtClean="0">
                <a:latin typeface="+mn-lt"/>
              </a:rPr>
              <a:t>уллин</a:t>
            </a:r>
            <a:r>
              <a:rPr lang="ru-RU" sz="3200" dirty="0" smtClean="0">
                <a:latin typeface="+mn-lt"/>
              </a:rPr>
              <a:t> восходит к </a:t>
            </a:r>
            <a:r>
              <a:rPr lang="ru-RU" sz="3200" dirty="0" err="1" smtClean="0">
                <a:latin typeface="+mn-lt"/>
              </a:rPr>
              <a:t>Allāh</a:t>
            </a:r>
            <a:r>
              <a:rPr lang="ru-RU" sz="3200" dirty="0" smtClean="0">
                <a:latin typeface="+mn-lt"/>
              </a:rPr>
              <a:t> (в переводе с арабского «бог») с </a:t>
            </a:r>
            <a:r>
              <a:rPr lang="ru-RU" sz="3200" dirty="0" err="1" smtClean="0">
                <a:latin typeface="+mn-lt"/>
              </a:rPr>
              <a:t>генитивным</a:t>
            </a:r>
            <a:r>
              <a:rPr lang="ru-RU" sz="3200" dirty="0" smtClean="0">
                <a:latin typeface="+mn-lt"/>
              </a:rPr>
              <a:t> значением «от бога». Поэтому фамилия </a:t>
            </a:r>
            <a:r>
              <a:rPr lang="ru-RU" sz="3200" dirty="0" smtClean="0">
                <a:latin typeface="+mn-lt"/>
              </a:rPr>
              <a:t>Хабибуллина </a:t>
            </a:r>
            <a:r>
              <a:rPr lang="ru-RU" sz="3200" dirty="0" smtClean="0">
                <a:latin typeface="+mn-lt"/>
              </a:rPr>
              <a:t>означает «</a:t>
            </a:r>
            <a:r>
              <a:rPr lang="ru-RU" sz="3200" dirty="0" smtClean="0">
                <a:latin typeface="+mn-lt"/>
              </a:rPr>
              <a:t>любимая  </a:t>
            </a:r>
            <a:r>
              <a:rPr lang="ru-RU" sz="3200" dirty="0" smtClean="0">
                <a:latin typeface="+mn-lt"/>
              </a:rPr>
              <a:t>богом». </a:t>
            </a:r>
            <a:endParaRPr lang="ru-RU" sz="3200" dirty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римской мифологии издавна известна богиня победы Виктория. Происхождение имени связывают именно с ней. Культ божества возник задолго до появления в греческой мифологии богини Ники, также символа победы. В дальнейшем римскую богиню стали идентифицировать со своей «родственницей» из Греции. А потому и имя Виктория встало в один ряд с именем Ника. Греческая богиня изображалась как крылатая женщина с венком в руке из лавровой ветви, которым она награждала победителей. 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Происхождение имени Виктория</a:t>
            </a:r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помощь друг другу;</a:t>
            </a:r>
          </a:p>
          <a:p>
            <a:r>
              <a:rPr lang="ru-RU" sz="3600" dirty="0" smtClean="0"/>
              <a:t>забота о младших;</a:t>
            </a:r>
          </a:p>
          <a:p>
            <a:r>
              <a:rPr lang="ru-RU" sz="3600" dirty="0" smtClean="0"/>
              <a:t>д</a:t>
            </a:r>
            <a:r>
              <a:rPr lang="ru-RU" sz="3600" dirty="0" smtClean="0"/>
              <a:t>ружба;</a:t>
            </a:r>
          </a:p>
          <a:p>
            <a:r>
              <a:rPr lang="ru-RU" sz="3600" dirty="0" smtClean="0"/>
              <a:t>с</a:t>
            </a:r>
            <a:r>
              <a:rPr lang="ru-RU" sz="3600" dirty="0" smtClean="0"/>
              <a:t>емейные секреты;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Семейные ценности: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F:\P10006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600200"/>
            <a:ext cx="8351838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Родословное древо </a:t>
            </a:r>
            <a:r>
              <a:rPr lang="ru-RU" err="1" smtClean="0"/>
              <a:t>Чарковой</a:t>
            </a:r>
            <a:r>
              <a:rPr lang="ru-RU" smtClean="0"/>
              <a:t> 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sz="1800" dirty="0" smtClean="0"/>
              <a:t>Фамилия Чарков образована от прозвища Чарок. По одной из версий, оно ведет свое начало от нарицательного «чара» - «кубок, стакан, рюмка». Вероятно, прозвище относится к числу «профессиональных» именований, содержащих указание на деятельность основателя фамилии: он мог заниматься изготовлением или продажей посуды.</a:t>
            </a:r>
            <a:br>
              <a:rPr lang="ru-RU" sz="1800" dirty="0" smtClean="0"/>
            </a:br>
            <a:r>
              <a:rPr lang="ru-RU" sz="1800" dirty="0" smtClean="0"/>
              <a:t>Возможно </a:t>
            </a:r>
            <a:r>
              <a:rPr lang="ru-RU" sz="1800" dirty="0" smtClean="0"/>
              <a:t>также, что основой для прозвища послужило слово «чары» - «волшебство, колдовство». В таком случае прозвище Чарок могло быть дано либо человеку обладающему чарующим обаянием и красотой, либо знахарю. </a:t>
            </a:r>
            <a:br>
              <a:rPr lang="ru-RU" sz="1800" dirty="0" smtClean="0"/>
            </a:br>
            <a:r>
              <a:rPr lang="ru-RU" sz="1800" dirty="0" smtClean="0"/>
              <a:t>Кроме </a:t>
            </a:r>
            <a:r>
              <a:rPr lang="ru-RU" sz="1800" dirty="0" smtClean="0"/>
              <a:t>того, в прошлом была широко распространена сибирская обувь чары. Поэтому прозвище Чарок мог носить тот, кто шил или продавал обувь подобного рода.</a:t>
            </a:r>
            <a:br>
              <a:rPr lang="ru-RU" sz="1800" dirty="0" smtClean="0"/>
            </a:br>
            <a:r>
              <a:rPr lang="ru-RU" sz="1800" dirty="0" smtClean="0"/>
              <a:t>Согласно </a:t>
            </a:r>
            <a:r>
              <a:rPr lang="ru-RU" sz="1800" dirty="0" smtClean="0"/>
              <a:t>еще одной гипотезе, фамилия Чарков происходит от названия реки Чара, протекающей в Восточной Сибири. Не исключено, что предок родился или жил на одном из берегов этой реки. Чарок, со временем получил фамилию Чарков.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Происхождение фамилии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Знаем ли мы, </a:t>
            </a:r>
            <a:r>
              <a:rPr lang="ru-RU" sz="3600" dirty="0" smtClean="0"/>
              <a:t>современные </a:t>
            </a:r>
            <a:r>
              <a:rPr lang="ru-RU" sz="3600" dirty="0" smtClean="0"/>
              <a:t>дети, </a:t>
            </a:r>
            <a:r>
              <a:rPr lang="ru-RU" sz="3600" dirty="0" smtClean="0"/>
              <a:t>свои корни, своих бабушек и дедушек, историю и традиции своей семьи? Каковы взаимоотношения в </a:t>
            </a:r>
            <a:r>
              <a:rPr lang="ru-RU" sz="3600" dirty="0" smtClean="0"/>
              <a:t> наших семьях</a:t>
            </a:r>
            <a:r>
              <a:rPr lang="ru-RU" sz="3600" dirty="0" smtClean="0"/>
              <a:t>? Ответы на эти вопросы были получены в ходе реализации творческого проекта «Моя семья».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smtClean="0"/>
              <a:t>Постановка проблемы:</a:t>
            </a:r>
            <a:endParaRPr lang="ru-RU" sz="5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Оно по созвучью похоже на имя Елена. Но, в отличие от него, имеющего древнегреческие корни, имя Алёна впервые появилось в Древней Руси, причём во времена язычества. Считается, что так славянский народ интерпретировал греческое имя. Означает оно «огненная», «алая», «сияющая». Именно так переводится греческое слово «</a:t>
            </a:r>
            <a:r>
              <a:rPr lang="ru-RU" dirty="0" err="1" smtClean="0"/>
              <a:t>хеленос</a:t>
            </a:r>
            <a:r>
              <a:rPr lang="ru-RU" dirty="0" smtClean="0"/>
              <a:t>», от которого произошло «Елена», а затем и «Алёна». Происхождение имени, его тайну поможет раскрыть богиня Селена. Именно в честь неё стали так называть девочек в Древней Греции. 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Происхождение имени АЛЕНА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Оберегать друг друга;</a:t>
            </a:r>
          </a:p>
          <a:p>
            <a:r>
              <a:rPr lang="ru-RU" sz="4000" dirty="0" smtClean="0"/>
              <a:t>Взаимопонимание;</a:t>
            </a:r>
          </a:p>
          <a:p>
            <a:r>
              <a:rPr lang="ru-RU" sz="4000" dirty="0" smtClean="0"/>
              <a:t>Забота о младших;</a:t>
            </a:r>
          </a:p>
          <a:p>
            <a:r>
              <a:rPr lang="ru-RU" sz="4000" dirty="0" smtClean="0"/>
              <a:t>Отмечать праздники в кругу семьи.</a:t>
            </a:r>
          </a:p>
          <a:p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Семейные ценности</a:t>
            </a:r>
            <a:endParaRPr lang="ru-RU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F:\P10006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7238" y="1546225"/>
            <a:ext cx="7629525" cy="45275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Родословное древо </a:t>
            </a:r>
            <a:r>
              <a:rPr lang="ru-RU" err="1" smtClean="0"/>
              <a:t>Сильченко</a:t>
            </a:r>
            <a:r>
              <a:rPr lang="ru-RU" smtClean="0"/>
              <a:t> П.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Фамилия </a:t>
            </a:r>
            <a:r>
              <a:rPr lang="ru-RU" dirty="0" err="1" smtClean="0"/>
              <a:t>Сильченко</a:t>
            </a:r>
            <a:r>
              <a:rPr lang="ru-RU" dirty="0" smtClean="0"/>
              <a:t> относится к распространенному типу украинских фамилий и образована от крестильного имени Сила </a:t>
            </a:r>
            <a:br>
              <a:rPr lang="ru-RU" dirty="0" smtClean="0"/>
            </a:br>
            <a:r>
              <a:rPr lang="ru-RU" dirty="0" smtClean="0"/>
              <a:t>Фамилия образовалась </a:t>
            </a:r>
            <a:r>
              <a:rPr lang="ru-RU" dirty="0" smtClean="0"/>
              <a:t>при помощи суффикса -</a:t>
            </a:r>
            <a:r>
              <a:rPr lang="ru-RU" dirty="0" err="1" smtClean="0"/>
              <a:t>енко</a:t>
            </a:r>
            <a:r>
              <a:rPr lang="ru-RU" dirty="0" smtClean="0"/>
              <a:t>. Первоначально он имел следующие значения: «маленький», «молодой человек», «сын». Поэтому </a:t>
            </a:r>
            <a:r>
              <a:rPr lang="ru-RU" dirty="0" err="1" smtClean="0"/>
              <a:t>Сильченко</a:t>
            </a:r>
            <a:r>
              <a:rPr lang="ru-RU" dirty="0" smtClean="0"/>
              <a:t> буквально понималось как «сын Сила». Позднее древний суффикс -</a:t>
            </a:r>
            <a:r>
              <a:rPr lang="ru-RU" dirty="0" err="1" smtClean="0"/>
              <a:t>енко</a:t>
            </a:r>
            <a:r>
              <a:rPr lang="ru-RU" dirty="0" smtClean="0"/>
              <a:t> утратил свое прямое значение и сохранился лишь в качестве фамильного.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Происхождение фамилии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/>
              <a:t>Происхождение имени Полина окутано неразгаданной тайной. Выдвигаются две </a:t>
            </a:r>
            <a:r>
              <a:rPr lang="ru-RU" sz="2400" dirty="0" smtClean="0"/>
              <a:t>версии: 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b="1" dirty="0" smtClean="0"/>
              <a:t>● </a:t>
            </a:r>
            <a:r>
              <a:rPr lang="ru-RU" sz="2400" dirty="0" smtClean="0"/>
              <a:t>«Греческий» вариант гласит, что имя Полина образовано из краткой формы мужского </a:t>
            </a:r>
            <a:r>
              <a:rPr lang="ru-RU" sz="2400" dirty="0" err="1" smtClean="0"/>
              <a:t>Аполлинарий</a:t>
            </a:r>
            <a:r>
              <a:rPr lang="ru-RU" sz="2400" dirty="0" smtClean="0"/>
              <a:t>. </a:t>
            </a:r>
            <a:r>
              <a:rPr lang="ru-RU" sz="2400" dirty="0" err="1" smtClean="0"/>
              <a:t>Аполлинарий</a:t>
            </a:r>
            <a:r>
              <a:rPr lang="ru-RU" sz="2400" dirty="0" smtClean="0"/>
              <a:t> – имя родом из мифологии Древней Греции, в переводе обозначает «солнечный». В итоге одно из предполагаемых значений имени Полина звучит как «солнечная».</a:t>
            </a:r>
          </a:p>
          <a:p>
            <a:pPr>
              <a:spcBef>
                <a:spcPts val="0"/>
              </a:spcBef>
            </a:pPr>
            <a:r>
              <a:rPr lang="ru-RU" sz="2400" b="1" dirty="0" smtClean="0"/>
              <a:t>● </a:t>
            </a:r>
            <a:r>
              <a:rPr lang="ru-RU" sz="2400" dirty="0" smtClean="0"/>
              <a:t>«Французская» версия предлагает другое толкование имени Полина. Если ее придерживаться, стоит расшифровывать имя Полина как «малышка», «маленькая девочка». Оно происходит от мужского Поль, на латинском означающего «маленький».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Происхождение имени Полина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Семейные праздники;</a:t>
            </a:r>
          </a:p>
          <a:p>
            <a:r>
              <a:rPr lang="ru-RU" sz="4000" dirty="0" smtClean="0"/>
              <a:t>Семейные секреты;</a:t>
            </a:r>
          </a:p>
          <a:p>
            <a:r>
              <a:rPr lang="ru-RU" sz="4000" dirty="0" smtClean="0"/>
              <a:t>Семейные реликвии –медали прадеда;</a:t>
            </a:r>
          </a:p>
          <a:p>
            <a:r>
              <a:rPr lang="ru-RU" sz="4000" dirty="0" smtClean="0"/>
              <a:t> </a:t>
            </a:r>
            <a:r>
              <a:rPr lang="ru-RU" sz="4000" dirty="0" smtClean="0"/>
              <a:t>Совместный отдых, досуг </a:t>
            </a:r>
          </a:p>
          <a:p>
            <a:r>
              <a:rPr lang="ru-RU" sz="4000" dirty="0" smtClean="0"/>
              <a:t>Помощь друг другу.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Семейные ценности:</a:t>
            </a:r>
            <a:endParaRPr lang="ru-RU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F:\P10006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98613"/>
            <a:ext cx="8229600" cy="44227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Родословное древо </a:t>
            </a:r>
            <a:r>
              <a:rPr lang="ru-RU" err="1" smtClean="0"/>
              <a:t>Рысовой</a:t>
            </a:r>
            <a:r>
              <a:rPr lang="ru-RU" smtClean="0"/>
              <a:t> П.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Фамилия Рысова происходит от имени </a:t>
            </a:r>
            <a:r>
              <a:rPr lang="ru-RU" dirty="0" err="1" smtClean="0"/>
              <a:t>Рыс</a:t>
            </a:r>
            <a:r>
              <a:rPr lang="ru-RU" dirty="0" smtClean="0"/>
              <a:t>, восходящего к аналогичному прилагательному, которое переводится с древнетюркского как «счастливый».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Можно предположить, что имя </a:t>
            </a:r>
            <a:r>
              <a:rPr lang="ru-RU" dirty="0" err="1" smtClean="0"/>
              <a:t>Рыс</a:t>
            </a:r>
            <a:r>
              <a:rPr lang="ru-RU" dirty="0" smtClean="0"/>
              <a:t> давалось родителями как пожелание сыну быть удачливым, жить в благополучии и достатке. </a:t>
            </a:r>
            <a:r>
              <a:rPr lang="ru-RU" dirty="0" err="1" smtClean="0"/>
              <a:t>Рыс</a:t>
            </a:r>
            <a:r>
              <a:rPr lang="ru-RU" dirty="0" smtClean="0"/>
              <a:t>, со временем получил фамилию </a:t>
            </a:r>
            <a:r>
              <a:rPr lang="ru-RU" dirty="0" err="1" smtClean="0"/>
              <a:t>Рысов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Происхождение фамилии: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Помощь старшим;</a:t>
            </a:r>
          </a:p>
          <a:p>
            <a:r>
              <a:rPr lang="ru-RU" sz="4000" dirty="0" smtClean="0"/>
              <a:t>Забота о младших;</a:t>
            </a:r>
          </a:p>
          <a:p>
            <a:r>
              <a:rPr lang="ru-RU" sz="4000" dirty="0" smtClean="0"/>
              <a:t>Семейные секреты;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389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Семейные ценности: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27240"/>
          </a:xfrm>
        </p:spPr>
        <p:txBody>
          <a:bodyPr/>
          <a:lstStyle/>
          <a:p>
            <a:r>
              <a:rPr lang="ru-RU" dirty="0" smtClean="0"/>
              <a:t> Изучение родословной – это настоящее исследование. Изучая историю своего рода, своей семьи, </a:t>
            </a:r>
            <a:r>
              <a:rPr lang="ru-RU" dirty="0" smtClean="0"/>
              <a:t>мы  узнали</a:t>
            </a:r>
            <a:r>
              <a:rPr lang="ru-RU" dirty="0" smtClean="0"/>
              <a:t> много нового, интересного о жизни и исторических событиях, соответствующих каждому поколению. </a:t>
            </a:r>
            <a:r>
              <a:rPr lang="ru-RU" dirty="0" smtClean="0"/>
              <a:t>Мы  совершил</a:t>
            </a:r>
            <a:r>
              <a:rPr lang="ru-RU" dirty="0" smtClean="0"/>
              <a:t> увлекательное путешествие в далекое прошлое.</a:t>
            </a:r>
          </a:p>
          <a:p>
            <a:r>
              <a:rPr lang="ru-RU" dirty="0" smtClean="0"/>
              <a:t>Я точно знаю, что на этом моя работа не окончена, наш род продолжает жить и процветать, а значит, надо будет постоянно дополнять родовое  дерево.</a:t>
            </a:r>
          </a:p>
          <a:p>
            <a:r>
              <a:rPr lang="ru-RU" dirty="0" smtClean="0"/>
              <a:t> Я горжусь своей семьёй, своими предками, своей родиной.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ВЫВОД: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sz="3600" dirty="0" smtClean="0"/>
              <a:t>узнать больше о своих родных и предков, о семейных традициях;</a:t>
            </a:r>
          </a:p>
          <a:p>
            <a:r>
              <a:rPr lang="ru-RU" sz="3600" dirty="0" smtClean="0"/>
              <a:t> - узнать историю возникновения своей фамилии;</a:t>
            </a:r>
          </a:p>
          <a:p>
            <a:r>
              <a:rPr lang="ru-RU" sz="3600" dirty="0" smtClean="0"/>
              <a:t>-</a:t>
            </a:r>
            <a:r>
              <a:rPr lang="ru-RU" sz="3600" dirty="0" smtClean="0"/>
              <a:t> </a:t>
            </a:r>
            <a:r>
              <a:rPr lang="ru-RU" sz="3600" dirty="0" smtClean="0"/>
              <a:t>составить своё генеалогическое древо.</a:t>
            </a:r>
          </a:p>
          <a:p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50912"/>
          </a:xfrm>
        </p:spPr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51325"/>
          </a:xfrm>
        </p:spPr>
        <p:txBody>
          <a:bodyPr/>
          <a:lstStyle/>
          <a:p>
            <a:r>
              <a:rPr lang="ru-RU" sz="3200" dirty="0" smtClean="0"/>
              <a:t>-собрать информацию о родных и предков, входящих в генеалогическое древо; </a:t>
            </a:r>
          </a:p>
          <a:p>
            <a:r>
              <a:rPr lang="ru-RU" sz="3200" dirty="0" smtClean="0"/>
              <a:t>-рассказать о наиболее ярких представителях семьи;</a:t>
            </a:r>
          </a:p>
          <a:p>
            <a:r>
              <a:rPr lang="ru-RU" sz="3200" dirty="0" smtClean="0"/>
              <a:t>-собрать исторический материал и написать о некоторых моих предках с интересной биографией.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ЗАДАЧИ:</a:t>
            </a:r>
            <a:endParaRPr lang="ru-RU" sz="3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5800" y="2348880"/>
            <a:ext cx="7924800" cy="172819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Предмет исследования: СЕМЬЯ</a:t>
            </a:r>
            <a:endParaRPr lang="ru-RU" sz="4800" b="1" dirty="0">
              <a:latin typeface="+mn-lt"/>
            </a:endParaRPr>
          </a:p>
        </p:txBody>
      </p:sp>
      <p:sp>
        <p:nvSpPr>
          <p:cNvPr id="16385" name="Содержимое 7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7924800" cy="2376264"/>
          </a:xfrm>
        </p:spPr>
        <p:txBody>
          <a:bodyPr/>
          <a:lstStyle/>
          <a:p>
            <a:r>
              <a:rPr lang="ru-RU" sz="4400" dirty="0" smtClean="0"/>
              <a:t>Объект </a:t>
            </a:r>
            <a:r>
              <a:rPr lang="ru-RU" sz="4400" dirty="0" smtClean="0"/>
              <a:t>исследования:</a:t>
            </a:r>
          </a:p>
          <a:p>
            <a:r>
              <a:rPr lang="ru-RU" sz="4400" dirty="0" smtClean="0"/>
              <a:t>РОДОСЛОВНАЯ</a:t>
            </a:r>
            <a:endParaRPr lang="ru-RU" sz="44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sz="4000" dirty="0" smtClean="0"/>
          </a:p>
          <a:p>
            <a:r>
              <a:rPr lang="ru-RU" sz="4000" dirty="0" smtClean="0"/>
              <a:t>Опрос </a:t>
            </a:r>
            <a:r>
              <a:rPr lang="ru-RU" sz="4000" dirty="0" smtClean="0"/>
              <a:t>родственников</a:t>
            </a:r>
            <a:r>
              <a:rPr lang="ru-RU" sz="4000" dirty="0" smtClean="0"/>
              <a:t>;</a:t>
            </a:r>
          </a:p>
          <a:p>
            <a:r>
              <a:rPr lang="ru-RU" sz="4000" dirty="0" smtClean="0"/>
              <a:t>Сбор  и обработка информации;</a:t>
            </a:r>
          </a:p>
          <a:p>
            <a:r>
              <a:rPr lang="ru-RU" sz="4000" dirty="0" smtClean="0"/>
              <a:t>Составление древа семьи</a:t>
            </a:r>
          </a:p>
          <a:p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509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/>
              <a:t> Методы исследования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744416"/>
          </a:xfrm>
        </p:spPr>
        <p:txBody>
          <a:bodyPr/>
          <a:lstStyle/>
          <a:p>
            <a:r>
              <a:rPr lang="ru-RU" sz="3600" dirty="0" smtClean="0"/>
              <a:t>Учащиеся больше </a:t>
            </a:r>
            <a:r>
              <a:rPr lang="ru-RU" sz="3600" dirty="0" smtClean="0"/>
              <a:t>узнают о своей семье: о членах семьи, традициях, о жизни бабушек и дедушек.</a:t>
            </a:r>
          </a:p>
          <a:p>
            <a:r>
              <a:rPr lang="ru-RU" sz="3600" dirty="0" smtClean="0"/>
              <a:t>Совместная деятельность будет способствовать укреплению детских – родительских отношений.</a:t>
            </a:r>
          </a:p>
          <a:p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51216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/>
              <a:t> 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900" b="1" dirty="0" smtClean="0"/>
              <a:t>Практическая </a:t>
            </a:r>
            <a:r>
              <a:rPr lang="ru-RU" sz="4900" b="1" dirty="0" smtClean="0"/>
              <a:t>и  теоретическая значимость</a:t>
            </a:r>
            <a:endParaRPr lang="ru-RU" sz="4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6693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Научные м</a:t>
            </a:r>
            <a:r>
              <a:rPr lang="ru-RU" dirty="0" smtClean="0"/>
              <a:t>етоды </a:t>
            </a:r>
            <a:r>
              <a:rPr lang="ru-RU" dirty="0" smtClean="0"/>
              <a:t>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 fontScale="77500" lnSpcReduction="20000"/>
          </a:bodyPr>
          <a:lstStyle/>
          <a:p>
            <a:pPr marL="274320" indent="-274320" fontAlgn="t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При Петре I на Руси начали проводиться переписи населения, результаты которых заносились в "Ревизские сказки", сохранившиеся в различных архивах до наших дней.</a:t>
            </a:r>
          </a:p>
          <a:p>
            <a:pPr marL="274320" indent="-274320" fontAlgn="t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Именно по ним (при условии сохранности) возможно найти до 10-15 поколений прямых предков и различных родственников, узнать некоторую информацию об их жизни, порой с интересными подробностями быта и даже внешности.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9459" name="Picture 2" descr="C:\Users\User\Desktop\poisk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1341438"/>
            <a:ext cx="4248150" cy="4391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6693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dirty="0" smtClean="0"/>
              <a:t>Исследование истории появления фамилии и её значения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114800" cy="4899025"/>
          </a:xfrm>
        </p:spPr>
        <p:txBody>
          <a:bodyPr>
            <a:normAutofit fontScale="55000" lnSpcReduction="20000"/>
          </a:bodyPr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ru-RU" sz="2900" dirty="0" smtClean="0"/>
              <a:t>"</a:t>
            </a:r>
            <a:r>
              <a:rPr lang="ru-RU" sz="3200" dirty="0" smtClean="0"/>
              <a:t>Фамилия" переводится с латыни, </a:t>
            </a:r>
            <a:r>
              <a:rPr lang="ru-RU" sz="3200" dirty="0" smtClean="0"/>
              <a:t>как"семья</a:t>
            </a:r>
            <a:r>
              <a:rPr lang="ru-RU" sz="3200" dirty="0" smtClean="0"/>
              <a:t>". </a:t>
            </a:r>
            <a:r>
              <a:rPr lang="ru-RU" sz="3200" dirty="0" smtClean="0"/>
              <a:t> Это </a:t>
            </a:r>
            <a:r>
              <a:rPr lang="ru-RU" sz="3200" dirty="0" smtClean="0"/>
              <a:t>слово стало одним из многих иностранных слов, пришедших в русский обиход во времена царствования Петра I. При этом только к XIX веку оно обрело современный смысл. </a:t>
            </a:r>
            <a:br>
              <a:rPr lang="ru-RU" sz="3200" dirty="0" smtClean="0"/>
            </a:br>
            <a:r>
              <a:rPr lang="ru-RU" sz="3200" dirty="0" smtClean="0"/>
              <a:t>Однако в Древней Руси задолго до этого людям часто давались прозвища, по сути являвшиеся аналогами современных фамилий. Многие из них впоследствии приобрели суффиксы, окончания и стали фамилиями. Среди почти полумиллиона таких фамилий нередко встречаются образованные от слов, давно устаревших и не используемых. Смысл таких фамилий раскрывается благодаря специальным исследованиям.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0483" name="Picture 2" descr="C:\Users\User\Desktop\drevo2-6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268413"/>
            <a:ext cx="4064000" cy="4681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320</TotalTime>
  <Words>718</Words>
  <Application>Microsoft Office PowerPoint</Application>
  <PresentationFormat>Экран (4:3)</PresentationFormat>
  <Paragraphs>86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Совместный творческий проект  5 класса</vt:lpstr>
      <vt:lpstr>Постановка проблемы:</vt:lpstr>
      <vt:lpstr>ЦЕЛЬ ПРОЕКТА</vt:lpstr>
      <vt:lpstr> ЗАДАЧИ:</vt:lpstr>
      <vt:lpstr>Предмет исследования: СЕМЬЯ</vt:lpstr>
      <vt:lpstr>                        Методы исследования</vt:lpstr>
      <vt:lpstr>                Практическая и  теоретическая значимость</vt:lpstr>
      <vt:lpstr>Научные методы работы</vt:lpstr>
      <vt:lpstr>  Исследование истории появления фамилии и её значения </vt:lpstr>
      <vt:lpstr>                       Зачем мы изучаем родословную семьи?</vt:lpstr>
      <vt:lpstr>Родословное древо Шилинг В.</vt:lpstr>
      <vt:lpstr> </vt:lpstr>
      <vt:lpstr>Семейные ценности:</vt:lpstr>
      <vt:lpstr>Родословное древо Хабибулиной В.</vt:lpstr>
      <vt:lpstr>Происхождение фамилии Хабибуллина</vt:lpstr>
      <vt:lpstr>Происхождение имени Виктория</vt:lpstr>
      <vt:lpstr>Семейные ценности:</vt:lpstr>
      <vt:lpstr>Родословное древо Чарковой А.</vt:lpstr>
      <vt:lpstr>Происхождение фамилии</vt:lpstr>
      <vt:lpstr>Происхождение имени АЛЕНА</vt:lpstr>
      <vt:lpstr>Семейные ценности</vt:lpstr>
      <vt:lpstr>Родословное древо Сильченко П.</vt:lpstr>
      <vt:lpstr>Происхождение фамилии</vt:lpstr>
      <vt:lpstr>Происхождение имени Полина</vt:lpstr>
      <vt:lpstr>Семейные ценности:</vt:lpstr>
      <vt:lpstr>Родословное древо Рысовой П.</vt:lpstr>
      <vt:lpstr>Происхождение фамилии:</vt:lpstr>
      <vt:lpstr>               Семейные ценности: 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Совместный проект  5класса</dc:title>
  <dc:creator>User</dc:creator>
  <cp:lastModifiedBy>User</cp:lastModifiedBy>
  <cp:revision>28</cp:revision>
  <dcterms:created xsi:type="dcterms:W3CDTF">2016-03-11T17:12:47Z</dcterms:created>
  <dcterms:modified xsi:type="dcterms:W3CDTF">2016-03-15T18:24:10Z</dcterms:modified>
</cp:coreProperties>
</file>