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56" autoAdjust="0"/>
  </p:normalViewPr>
  <p:slideViewPr>
    <p:cSldViewPr>
      <p:cViewPr>
        <p:scale>
          <a:sx n="100" d="100"/>
          <a:sy n="100" d="100"/>
        </p:scale>
        <p:origin x="-193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3800-4325-41F2-8D65-4B8B6F7F146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B003-A8F0-495C-8B38-90429FBFE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4D8A-7F80-452A-A7A4-6A61E1B8CBE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D416-F0A6-42E0-AD49-C14B2C86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DA67-4AC0-4FCE-94F7-1364767FF5B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F6EF-CFF8-4BB9-A261-5BAE8C53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874BD-7DCF-40AC-9AC5-6AED39C6381C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21DD-1943-4B7A-87F9-18E04F593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7C72-BFDE-444F-B593-A9FE70C54884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7B62-1831-4615-863C-D5C95C6EB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32AE-6A20-4BA0-AE4F-10EE87F8C2B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6DCC-0D98-4186-9B65-5C619AB0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3140-2871-45F7-A586-066A34AE941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991-8D2C-412D-80B0-646E3271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8920-2B35-4571-A258-8A3F964D828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965-0D89-415A-BFD9-FAC09480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EF98-A40F-4CE4-8D05-E356F86B7C33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B984-DE6F-48A3-BEB2-B0104ACFA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F4FA-31A5-4DD5-AD70-7A383D420C3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2810-3EC2-424B-BD56-D9E2759B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6764-D633-4362-8912-F099362E0A4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B816-6873-4D85-8B82-93F7462A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076DB94-B129-44F9-9858-7DE1D67FCCC0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4058BE-B8D8-4F9C-BCA3-8A93E9ECE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smtClean="0">
                <a:latin typeface="Arial" charset="0"/>
                <a:cs typeface="Arial" charset="0"/>
              </a:rPr>
              <a:t>Филиал МАОУ «Прииртышская СОШ» –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 «Верхнеаремзянская СОШ им. Д.И. Менделеева»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584950" cy="1366837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000" i="1" smtClean="0">
                <a:latin typeface="Arial" charset="0"/>
                <a:cs typeface="Arial" charset="0"/>
              </a:rPr>
              <a:t>Родительская конференция</a:t>
            </a:r>
            <a:endParaRPr lang="ru-RU" sz="2000" smtClean="0">
              <a:latin typeface="Arial" charset="0"/>
              <a:cs typeface="Arial" charset="0"/>
            </a:endParaRPr>
          </a:p>
          <a:p>
            <a:pPr marR="0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«Роль дополнительного образования в развитии личности учащихся»</a:t>
            </a:r>
          </a:p>
          <a:p>
            <a:pPr marR="0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21.04.2016г.</a:t>
            </a:r>
            <a:endParaRPr lang="ru-RU" sz="2000" smtClean="0">
              <a:latin typeface="Arial" charset="0"/>
              <a:cs typeface="Arial" charset="0"/>
            </a:endParaRPr>
          </a:p>
          <a:p>
            <a:pPr marR="0">
              <a:lnSpc>
                <a:spcPct val="90000"/>
              </a:lnSpc>
            </a:pP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13315" name="Рисунок 3" descr="C:\Users\domo\Desktop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264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3" descr="C:\Users\domo\Desktop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264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/>
            <a:r>
              <a:rPr lang="ru-RU" smtClean="0"/>
              <a:t>Отряд ЮИД</a:t>
            </a:r>
          </a:p>
        </p:txBody>
      </p:sp>
      <p:pic>
        <p:nvPicPr>
          <p:cNvPr id="22530" name="Picture 2" descr="E:\фотографии\Безопасное колесо\SDC12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25538"/>
            <a:ext cx="4038600" cy="4967287"/>
          </a:xfrm>
        </p:spPr>
      </p:pic>
      <p:pic>
        <p:nvPicPr>
          <p:cNvPr id="22531" name="Picture 3" descr="E:\фотографии\Безопасное колесо\SDC12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125538"/>
            <a:ext cx="4038600" cy="4967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23554" name="Picture 2" descr="C:\Users\User\Desktop\грамоты\Рисунок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25538"/>
            <a:ext cx="3798888" cy="5000625"/>
          </a:xfrm>
        </p:spPr>
      </p:pic>
      <p:pic>
        <p:nvPicPr>
          <p:cNvPr id="23555" name="Picture 3" descr="C:\Users\User\Desktop\грамоты\ЮИД\Рисун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196975"/>
            <a:ext cx="3887787" cy="5000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Picture 2" descr="C:\Users\User\Desktop\грамоты\ЮИД\Рисунок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4103688" cy="5289550"/>
          </a:xfrm>
        </p:spPr>
      </p:pic>
      <p:pic>
        <p:nvPicPr>
          <p:cNvPr id="24579" name="Picture 3" descr="C:\Users\User\Desktop\грамоты\ЮИД\Рисунок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836613"/>
            <a:ext cx="3960812" cy="52895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Кружок краеведения</a:t>
            </a:r>
          </a:p>
        </p:txBody>
      </p:sp>
      <p:pic>
        <p:nvPicPr>
          <p:cNvPr id="25602" name="Picture 2" descr="E:\фотографии\открытие музея\IMG_5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68413"/>
            <a:ext cx="4038600" cy="4897437"/>
          </a:xfrm>
        </p:spPr>
      </p:pic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Сбор материала и экспонатов для музея;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Научно –исследовательская деятельность;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Проведение экскурсий, уроков мужества, конкурсов, викторин;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Участие в конференциях различного уровня;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 Участие в районных  конкурсах по краеведению;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Участие в экспедиции «Родные просторы» и др.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26626" name="Picture 2" descr="C:\Users\User\Desktop\грамоты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2895600" cy="4525962"/>
          </a:xfrm>
        </p:spPr>
      </p:pic>
      <p:pic>
        <p:nvPicPr>
          <p:cNvPr id="26627" name="Picture 3" descr="C:\Users\User\Desktop\грамоты\Рисунок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052513"/>
            <a:ext cx="4105275" cy="5002212"/>
          </a:xfrm>
        </p:spPr>
      </p:pic>
      <p:pic>
        <p:nvPicPr>
          <p:cNvPr id="26628" name="Picture 4" descr="C:\Users\User\Desktop\грамоты\Рису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52513"/>
            <a:ext cx="38163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User\Desktop\грамоты\Рисунок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3960812" cy="5505450"/>
          </a:xfrm>
        </p:spPr>
      </p:pic>
      <p:pic>
        <p:nvPicPr>
          <p:cNvPr id="27651" name="Picture 3" descr="C:\Users\User\Desktop\грамоты\Рисунок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620713"/>
            <a:ext cx="3959225" cy="56880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User\Desktop\грамоты\Рисунок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20713"/>
            <a:ext cx="3798888" cy="5505450"/>
          </a:xfrm>
        </p:spPr>
      </p:pic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49275"/>
            <a:ext cx="4143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r>
              <a:rPr lang="ru-RU" sz="1800" smtClean="0">
                <a:latin typeface="Arial" charset="0"/>
              </a:rPr>
              <a:t>Дети под руководством Авазовой Л.П. занимаются в НОУ по биологии, участвуют в школьных и районных конференциях, занимая призовые места.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Рисунок (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4132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SDC15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3238"/>
            <a:ext cx="41036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charset="0"/>
              </a:rPr>
              <a:t>Спортивная жизнь школы под руководством учителя физической культуры </a:t>
            </a:r>
            <a:r>
              <a:rPr lang="ru-RU" sz="2800" dirty="0" err="1" smtClean="0">
                <a:latin typeface="Arial" charset="0"/>
              </a:rPr>
              <a:t>Махиянова</a:t>
            </a:r>
            <a:r>
              <a:rPr lang="ru-RU" sz="2800" dirty="0" smtClean="0">
                <a:latin typeface="Arial" charset="0"/>
              </a:rPr>
              <a:t> А.А.</a:t>
            </a:r>
          </a:p>
        </p:txBody>
      </p:sp>
      <p:sp>
        <p:nvSpPr>
          <p:cNvPr id="30722" name="Rectangle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3" name="Rectangle 6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" name="Picture 7" descr="SDC12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743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SAM_0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84313"/>
            <a:ext cx="40687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Дополнительное образование</a:t>
            </a:r>
          </a:p>
        </p:txBody>
      </p:sp>
      <p:sp>
        <p:nvSpPr>
          <p:cNvPr id="31746" name="Rectangle 5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Развивает: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творческие способности;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образное мышление;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эстетический, художественный вкус;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логику;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воображение;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коммуникативные навыки;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-навыки научно –исследовательской деятельности;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потребность в ЗОЖ;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расширяют кругозор</a:t>
            </a:r>
          </a:p>
          <a:p>
            <a:pPr>
              <a:buFontTx/>
              <a:buChar char="-"/>
            </a:pPr>
            <a:endParaRPr lang="ru-RU" sz="2000" smtClean="0">
              <a:latin typeface="Times New Roman" pitchFamily="18" charset="0"/>
            </a:endParaRPr>
          </a:p>
          <a:p>
            <a:endParaRPr lang="ru-RU" sz="2400" smtClean="0"/>
          </a:p>
        </p:txBody>
      </p:sp>
      <p:sp>
        <p:nvSpPr>
          <p:cNvPr id="31747" name="Rectangle 6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r>
              <a:rPr lang="ru-RU" sz="2400" smtClean="0"/>
              <a:t>  </a:t>
            </a:r>
            <a:r>
              <a:rPr lang="ru-RU" sz="2400" smtClean="0">
                <a:latin typeface="Times New Roman" pitchFamily="18" charset="0"/>
              </a:rPr>
              <a:t>На формирование и развитие личности человека большое значение оказывают биологические факторы: наследственность, физиологические особенности пребывания в среде обитания, образа жизни. Однако все же человек личностью не рождается, а становится.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7"/>
          <p:cNvSpPr>
            <a:spLocks noGrp="1"/>
          </p:cNvSpPr>
          <p:nvPr>
            <p:ph type="title"/>
          </p:nvPr>
        </p:nvSpPr>
        <p:spPr>
          <a:xfrm>
            <a:off x="1792288" y="3789363"/>
            <a:ext cx="5486400" cy="2735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684213" y="3860800"/>
            <a:ext cx="7416800" cy="2311400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делать.</a:t>
            </a:r>
          </a:p>
          <a:p>
            <a:endParaRPr lang="ru-RU" sz="2400" smtClean="0"/>
          </a:p>
        </p:txBody>
      </p:sp>
      <p:sp>
        <p:nvSpPr>
          <p:cNvPr id="14339" name="Рисунок 8"/>
          <p:cNvSpPr>
            <a:spLocks noGrp="1"/>
          </p:cNvSpPr>
          <p:nvPr>
            <p:ph type="pic" idx="1"/>
          </p:nvPr>
        </p:nvSpPr>
        <p:spPr>
          <a:xfrm rot="420000">
            <a:off x="3602038" y="1206500"/>
            <a:ext cx="4618037" cy="2012950"/>
          </a:xfrm>
        </p:spPr>
      </p:sp>
      <p:pic>
        <p:nvPicPr>
          <p:cNvPr id="14340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63373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Система дополнительного образования: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Муниципальное автономное учреждение дополнительного образования  «Центр творчества»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Муниципальное автономное учреждение «Тобольский районный Центр спорта и молодежи»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Муниципальное автономное учреждение дополнительного образования  «Детско-юношеская спортивная школа» Тобольского района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Клубные объединения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Школьные кружки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94" name="Group 78"/>
          <p:cNvGraphicFramePr>
            <a:graphicFrameLocks noGrp="1"/>
          </p:cNvGraphicFramePr>
          <p:nvPr/>
        </p:nvGraphicFramePr>
        <p:xfrm>
          <a:off x="468313" y="908050"/>
          <a:ext cx="8207375" cy="5822950"/>
        </p:xfrm>
        <a:graphic>
          <a:graphicData uri="http://schemas.openxmlformats.org/drawingml/2006/table">
            <a:tbl>
              <a:tblPr/>
              <a:tblGrid>
                <a:gridCol w="482600"/>
                <a:gridCol w="2036762"/>
                <a:gridCol w="1546225"/>
                <a:gridCol w="2341563"/>
                <a:gridCol w="1800225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Формат внеурочной деятельности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детей, возраст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Ф.И.О. руководителя, должность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График работы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Спортивная секция «Баскетбол»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чел., 10-17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Махиянов Артем Адгамович, учитель физкультуры, педагог дополнительного образования  ДЮКФП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Вторник, 14.00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Четверг, 14.30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Отряд ЮИД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чел., 10-11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Махиянов Артем Адгамович, учитель физкультуры, педагог дополнительного образования 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Вторник, 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Пятница, 15.30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Кружок «Мастерская чудес»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чел., 11-16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Авазова Лениза Питбулатовна, учитель биологии, педагог дополнительного образования 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Среда, 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Четверг,15.30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Музей « На родине Д.И.Менделеева»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чел., 11-15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Бухарова Ольга Васильевна, директор, учитель истории, педагог дополнительного образования 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Среда, 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Суббота, 11.00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НОУ «Истоки»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чел., 11-12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Горюнова Людмила Вячеславовна, заместитель директора по УВР, педагог дополнительного образования 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Понедельник, 15.30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НОУ «Эврика»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чел., 11-15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Авазова Лениза Питбулатовна, учитель биологии, педагог дополнительного образования 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Понедельник, 15.30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Библиотечно-библиографический урок «Сказка за сказкой»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чел., 7-10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Андреева Анна Владимировна, библиотекарь сельской библиотеки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Вторник, 13.20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Клуб «Искра»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чел., 7-11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Андреева Анна Владимировна, библиотекарь сельской библиотеки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Четверг, 13.10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Танцевальный кружок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чел., 8-15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Шилинг Анна Юрьевна, работник сельского дома культуры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Вторник, 18.00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Четверг, 18.00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Детская организация «Новое поколение»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 чел., 9-17 лет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Мастерских Алена Вячеславовна, учитель математики, педагог дополнительного образования ЦДТ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Вторник, 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Пятница, 15.30</a:t>
                      </a:r>
                    </a:p>
                  </a:txBody>
                  <a:tcPr marL="37069" marR="37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9" name="Rectangle 3"/>
          <p:cNvSpPr>
            <a:spLocks noChangeArrowheads="1"/>
          </p:cNvSpPr>
          <p:nvPr/>
        </p:nvSpPr>
        <p:spPr bwMode="auto">
          <a:xfrm>
            <a:off x="395288" y="282575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Информация об интеграции общего и дополнительного образования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latin typeface="Arial" charset="0"/>
              </a:rPr>
              <a:t>Воспитание через дополнительное образование</a:t>
            </a:r>
          </a:p>
        </p:txBody>
      </p:sp>
      <p:pic>
        <p:nvPicPr>
          <p:cNvPr id="17410" name="Picture 2" descr="C:\Users\User\Desktop\emblema_180_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7225" y="3590925"/>
            <a:ext cx="1098550" cy="1093788"/>
          </a:xfrm>
        </p:spPr>
      </p:pic>
      <p:sp>
        <p:nvSpPr>
          <p:cNvPr id="17411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-нравственные качества детей,</a:t>
            </a:r>
          </a:p>
          <a:p>
            <a:pPr>
              <a:lnSpc>
                <a:spcPct val="80000"/>
              </a:lnSpc>
            </a:pPr>
            <a:r>
              <a:rPr lang="ru-RU" smtClean="0"/>
              <a:t>-интерес к культуре своей Родины,</a:t>
            </a:r>
          </a:p>
          <a:p>
            <a:pPr>
              <a:lnSpc>
                <a:spcPct val="80000"/>
              </a:lnSpc>
            </a:pPr>
            <a:r>
              <a:rPr lang="ru-RU" smtClean="0"/>
              <a:t>-интерес к ДПИ,</a:t>
            </a:r>
          </a:p>
          <a:p>
            <a:pPr>
              <a:lnSpc>
                <a:spcPct val="80000"/>
              </a:lnSpc>
            </a:pPr>
            <a:r>
              <a:rPr lang="ru-RU" smtClean="0"/>
              <a:t>-аккуратность,</a:t>
            </a:r>
          </a:p>
          <a:p>
            <a:pPr>
              <a:lnSpc>
                <a:spcPct val="80000"/>
              </a:lnSpc>
            </a:pPr>
            <a:r>
              <a:rPr lang="ru-RU" smtClean="0"/>
              <a:t>- усидчивость,</a:t>
            </a:r>
          </a:p>
          <a:p>
            <a:pPr>
              <a:lnSpc>
                <a:spcPct val="80000"/>
              </a:lnSpc>
            </a:pPr>
            <a:r>
              <a:rPr lang="ru-RU" smtClean="0"/>
              <a:t>-терпение,</a:t>
            </a:r>
          </a:p>
          <a:p>
            <a:pPr>
              <a:lnSpc>
                <a:spcPct val="80000"/>
              </a:lnSpc>
            </a:pPr>
            <a:r>
              <a:rPr lang="ru-RU" smtClean="0"/>
              <a:t>-чувство самоконтроля,</a:t>
            </a:r>
          </a:p>
          <a:p>
            <a:pPr>
              <a:lnSpc>
                <a:spcPct val="80000"/>
              </a:lnSpc>
            </a:pPr>
            <a:r>
              <a:rPr lang="ru-RU" smtClean="0"/>
              <a:t>-взаимопомощи – чувство локтя</a:t>
            </a:r>
            <a:r>
              <a:rPr lang="ru-RU" smtClean="0">
                <a:latin typeface="Arial" charset="0"/>
              </a:rPr>
              <a:t> и т.д.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Кружок «Мастерская Чудес».</a:t>
            </a:r>
            <a:br>
              <a:rPr lang="ru-RU" sz="3200" smtClean="0">
                <a:latin typeface="Arial" charset="0"/>
                <a:cs typeface="Arial" charset="0"/>
              </a:rPr>
            </a:br>
            <a:r>
              <a:rPr lang="ru-RU" sz="3200" smtClean="0">
                <a:latin typeface="Arial" charset="0"/>
                <a:cs typeface="Arial" charset="0"/>
              </a:rPr>
              <a:t> Руководитель   Авазова Л.П.</a:t>
            </a:r>
          </a:p>
        </p:txBody>
      </p:sp>
      <p:pic>
        <p:nvPicPr>
          <p:cNvPr id="18434" name="Picture 2" descr="C:\Users\User\Desktop\фото\Новая папка (3)\Новая папка (2)\SAM_1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038600" cy="4464050"/>
          </a:xfrm>
        </p:spPr>
      </p:pic>
      <p:pic>
        <p:nvPicPr>
          <p:cNvPr id="18435" name="Picture 3" descr="C:\Users\User\Desktop\фото\Новая папка (3)\Новая папка\SAM_1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57338"/>
            <a:ext cx="4038600" cy="45354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 </a:t>
            </a:r>
          </a:p>
        </p:txBody>
      </p:sp>
      <p:pic>
        <p:nvPicPr>
          <p:cNvPr id="19458" name="Picture 2" descr="C:\Users\User\Desktop\грамоты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00213"/>
            <a:ext cx="6769100" cy="4389437"/>
          </a:xfrm>
        </p:spPr>
      </p:pic>
      <p:pic>
        <p:nvPicPr>
          <p:cNvPr id="19459" name="Picture 3" descr="C:\Users\User\Desktop\грамот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55451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Кружок «Литературная гостиная»</a:t>
            </a:r>
          </a:p>
        </p:txBody>
      </p:sp>
      <p:pic>
        <p:nvPicPr>
          <p:cNvPr id="20482" name="Picture 2" descr="C:\Users\User\Desktop\фото\SAM_1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4075" y="1412875"/>
            <a:ext cx="3244850" cy="4941888"/>
          </a:xfrm>
        </p:spPr>
      </p:pic>
      <p:pic>
        <p:nvPicPr>
          <p:cNvPr id="20483" name="Picture 3" descr="C:\Users\User\Desktop\фото\SAM_14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84313"/>
            <a:ext cx="4038600" cy="4752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</a:t>
            </a:r>
          </a:p>
        </p:txBody>
      </p:sp>
      <p:pic>
        <p:nvPicPr>
          <p:cNvPr id="21506" name="Picture 2" descr="C:\Users\User\Desktop\грамоты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838" y="1920875"/>
            <a:ext cx="3235325" cy="4433888"/>
          </a:xfrm>
        </p:spPr>
      </p:pic>
      <p:pic>
        <p:nvPicPr>
          <p:cNvPr id="21507" name="Picture 3" descr="C:\Users\User\Desktop\грамоты\Рисунок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7938" y="1920875"/>
            <a:ext cx="3159125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441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Система дополнительного образования:</vt:lpstr>
      <vt:lpstr>Слайд 4</vt:lpstr>
      <vt:lpstr>Воспитание через дополнительное образование</vt:lpstr>
      <vt:lpstr>Кружок «Мастерская Чудес».  Руководитель   Авазова Л.П.</vt:lpstr>
      <vt:lpstr>Результаты </vt:lpstr>
      <vt:lpstr>Кружок «Литературная гостиная»</vt:lpstr>
      <vt:lpstr>Результаты</vt:lpstr>
      <vt:lpstr>Отряд ЮИД</vt:lpstr>
      <vt:lpstr>Результаты</vt:lpstr>
      <vt:lpstr>Слайд 12</vt:lpstr>
      <vt:lpstr>Кружок краеведения</vt:lpstr>
      <vt:lpstr>Результаты</vt:lpstr>
      <vt:lpstr>Слайд 15</vt:lpstr>
      <vt:lpstr>Слайд 16</vt:lpstr>
      <vt:lpstr>Дети под руководством Авазовой Л.П. занимаются в НОУ по биологии, участвуют в школьных и районных конференциях, занимая призовые места.</vt:lpstr>
      <vt:lpstr>Спортивная жизнь школы под руководством учителя физической культуры Махиянова А.А.</vt:lpstr>
      <vt:lpstr>Дополнительное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«Прииртышская СОШ» –  «Верхнеаремзянская СОШ им. Д.И. Менделеева»</dc:title>
  <dc:creator>User</dc:creator>
  <cp:lastModifiedBy>Директор</cp:lastModifiedBy>
  <cp:revision>18</cp:revision>
  <dcterms:created xsi:type="dcterms:W3CDTF">2016-04-20T18:01:23Z</dcterms:created>
  <dcterms:modified xsi:type="dcterms:W3CDTF">2016-04-22T03:17:31Z</dcterms:modified>
</cp:coreProperties>
</file>