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1" r:id="rId5"/>
    <p:sldId id="260" r:id="rId6"/>
    <p:sldId id="263" r:id="rId7"/>
    <p:sldId id="266" r:id="rId8"/>
    <p:sldId id="288" r:id="rId9"/>
    <p:sldId id="267" r:id="rId10"/>
    <p:sldId id="290" r:id="rId11"/>
    <p:sldId id="287" r:id="rId12"/>
    <p:sldId id="270" r:id="rId13"/>
    <p:sldId id="271" r:id="rId14"/>
    <p:sldId id="279" r:id="rId15"/>
    <p:sldId id="283" r:id="rId16"/>
    <p:sldId id="281" r:id="rId17"/>
    <p:sldId id="289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8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08" y="5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0B51F-00EF-42B4-82DE-3AB1EB478D5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32772-B5C4-4BD0-B121-8166F31D28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217321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B5B2D-98C3-42DD-817E-B4B4687934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D214F-2182-4929-8527-8F7F089614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146671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C97B0-AA88-455B-9869-558A0D9B040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3182E-B7BC-43C5-A834-6FAB801209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79370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3C805-8E27-4AC1-B7C9-E372C47560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97C0F-5819-4E98-AE6E-204D6E1BC3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524942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AF346-DD9B-4D55-A7F6-3C7BB5CE6B2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B9732-C287-48A4-9CBC-D281AA7BDCC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245751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1ACD1-3F2D-4A3B-B194-030D676834C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244D9-1352-40EB-B20F-129FFDEF99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8095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55A7D-86AF-47FB-AA90-8364BE85E8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EB7E3-40BC-4AA4-8A78-49C4E660F47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895417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A8828-9FC2-4A50-97F0-27610F9DDD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9F95D-BC18-4C4D-B546-65A1845554C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406143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0098A-C19B-4643-BD1B-475B5D08DE4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52E61-7C57-46B8-B2F5-146A181F75B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090794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6ACD1-E219-42B5-BBD5-EEE68B75A9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A02AC-E314-4B42-A83F-B56CE89F15D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293438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D54415-6F37-446C-B0AF-AD1068C3BB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C152B-E88F-4D61-9660-5DAB29DA02D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97422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tile tx="0" ty="0" sx="88000" sy="95000" flip="none" algn="t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5B653DE-5EC3-4061-8EEF-536655FDF52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1DDD4DB-B172-48AC-8EDC-E73147C711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973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ll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9554" y="-327546"/>
            <a:ext cx="10832892" cy="4572000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Филиал МАОУ «Кутарбитская СОШ» детский сад «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Колосок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» село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Дегтярёво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0010" y="391887"/>
            <a:ext cx="11518977" cy="69470"/>
          </a:xfrm>
        </p:spPr>
        <p:txBody>
          <a:bodyPr/>
          <a:lstStyle/>
          <a:p>
            <a:endParaRPr lang="ru-RU" sz="3600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3600" dirty="0">
              <a:latin typeface="Thorndale"/>
            </a:endParaRPr>
          </a:p>
          <a:p>
            <a:endParaRPr lang="ru-RU" sz="3600" dirty="0" smtClean="0">
              <a:latin typeface="Thorndale"/>
            </a:endParaRPr>
          </a:p>
          <a:p>
            <a:pPr marL="742950" indent="-742950">
              <a:buNone/>
            </a:pPr>
            <a:endParaRPr lang="en-US" sz="4400" dirty="0" smtClean="0">
              <a:latin typeface="Thorndale"/>
            </a:endParaRPr>
          </a:p>
          <a:p>
            <a:pPr marL="742950" indent="-742950">
              <a:buNone/>
            </a:pPr>
            <a:r>
              <a:rPr lang="ru-RU" sz="4400" dirty="0" smtClean="0">
                <a:latin typeface="Thorndale"/>
              </a:rPr>
              <a:t>«Краткая презентация основной </a:t>
            </a:r>
            <a:endParaRPr lang="en-US" sz="4400" dirty="0" smtClean="0">
              <a:latin typeface="Thorndale"/>
            </a:endParaRPr>
          </a:p>
          <a:p>
            <a:pPr marL="742950" indent="-742950">
              <a:buNone/>
            </a:pPr>
            <a:r>
              <a:rPr lang="ru-RU" sz="4400" dirty="0" smtClean="0">
                <a:latin typeface="Thorndale"/>
              </a:rPr>
              <a:t>образовательной программы </a:t>
            </a:r>
            <a:endParaRPr lang="en-US" sz="4400" dirty="0" smtClean="0">
              <a:latin typeface="Thorndale"/>
            </a:endParaRPr>
          </a:p>
          <a:p>
            <a:pPr marL="742950" indent="-742950">
              <a:buNone/>
            </a:pPr>
            <a:r>
              <a:rPr lang="ru-RU" sz="4400" dirty="0" smtClean="0">
                <a:latin typeface="Thorndale"/>
              </a:rPr>
              <a:t>дошкольного образования »</a:t>
            </a:r>
            <a:endParaRPr lang="ru-RU" sz="4400" dirty="0">
              <a:latin typeface="Thorndale"/>
            </a:endParaRPr>
          </a:p>
          <a:p>
            <a:endParaRPr lang="ru-RU" sz="3600" dirty="0">
              <a:solidFill>
                <a:schemeClr val="accent3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endParaRPr lang="ru-RU" sz="3600" dirty="0">
              <a:solidFill>
                <a:schemeClr val="accent3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3600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02. igor_krutoj_muzyka_dlya_dushi_http_-_do_boli_priyatnaya_melodiya_Download_link_http_musvkontakte_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02. igor_krutoj_muzyka_dlya_dushi_http_-_do_boli_priyatnaya_melodiya_Download_link_http_musvkontakte_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02. igor_krutoj_muzyka_dlya_dushi_http_-_do_boli_priyatnaya_melodiya_Download_link_http_musvkontakte_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7" name="02. igor_krutoj_muzyka_dlya_dushi_http_-_do_boli_priyatnaya_melodiya_Download_link_http_musvkontakte_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8" name="02. igor_krutoj_muzyka_dlya_dushi_http_-_do_boli_priyatnaya_melodiya_Download_link_http_musvkontakte_ru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0513" end="0.5625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9" name="02. igor_krutoj_muzyka_dlya_dushi_http_-_do_boli_priyatnaya_melodiya_Download_link_http_musvkontakte_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538179"/>
      </p:ext>
    </p:extLst>
  </p:cSld>
  <p:clrMapOvr>
    <a:masterClrMapping/>
  </p:clrMapOvr>
  <p:transition spd="slow" advTm="625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20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320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320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320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68182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115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numSld="999" showWhenStopped="0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9238938" cy="51984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898" y="245191"/>
            <a:ext cx="11882203" cy="2344894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 Unicode MS" panose="020B0604020202020204" pitchFamily="34" charset="-128"/>
              </a:rPr>
              <a:t> </a:t>
            </a:r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 Unicode MS" panose="020B0604020202020204" pitchFamily="34" charset="-128"/>
              </a:rPr>
              <a:t>     </a:t>
            </a:r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Arial Unicode MS" panose="020B0604020202020204" pitchFamily="34" charset="-128"/>
              </a:rPr>
              <a:t>                               </a:t>
            </a:r>
            <a:r>
              <a:rPr lang="ru-RU" sz="1600" dirty="0" smtClean="0">
                <a:latin typeface="Thorndale"/>
                <a:ea typeface="Calibri" panose="020F0502020204030204" pitchFamily="34" charset="0"/>
                <a:cs typeface="Arial Unicode MS" panose="020B0604020202020204" pitchFamily="34" charset="-128"/>
              </a:rPr>
              <a:t>Взаимодействие ДОУ с семьей:</a:t>
            </a:r>
            <a:endParaRPr lang="ru-RU" sz="3600" dirty="0"/>
          </a:p>
        </p:txBody>
      </p:sp>
      <p:pic>
        <p:nvPicPr>
          <p:cNvPr id="5" name="Picture 5"/>
          <p:cNvPicPr/>
          <p:nvPr/>
        </p:nvPicPr>
        <p:blipFill rotWithShape="1">
          <a:blip r:embed="rId2" cstate="print"/>
          <a:srcRect t="22805" r="5238" b="9982"/>
          <a:stretch/>
        </p:blipFill>
        <p:spPr bwMode="auto">
          <a:xfrm>
            <a:off x="914510" y="4182256"/>
            <a:ext cx="6068181" cy="26757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8421986"/>
              </p:ext>
            </p:extLst>
          </p:nvPr>
        </p:nvGraphicFramePr>
        <p:xfrm>
          <a:off x="2032000" y="929390"/>
          <a:ext cx="9315554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49406"/>
                <a:gridCol w="4566148"/>
              </a:tblGrid>
              <a:tr h="1828800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Основные цели и задачи:</a:t>
                      </a:r>
                    </a:p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*оказание помощи семье в вопросах воспитания, обучения, развития и условий организации деятельности детей;</a:t>
                      </a:r>
                    </a:p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*вовлечение семьи в образовательный процесс;</a:t>
                      </a:r>
                    </a:p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*культурно-просветительская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 работа;</a:t>
                      </a:r>
                    </a:p>
                    <a:p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*создание условий для взаимодействия педагогов и родителей с детьми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Формы работы:</a:t>
                      </a:r>
                    </a:p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*анкетирование;</a:t>
                      </a:r>
                    </a:p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*консультирование;</a:t>
                      </a:r>
                    </a:p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*тренинги,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 семинары, мастер-классы;</a:t>
                      </a:r>
                    </a:p>
                    <a:p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*стенды;</a:t>
                      </a:r>
                    </a:p>
                    <a:p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*дни открытых дверей;</a:t>
                      </a:r>
                    </a:p>
                    <a:p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*совместные мероприятия (тематические вечера, семейные праздники, проекты);</a:t>
                      </a:r>
                    </a:p>
                    <a:p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*участие в педагогическом процессе</a:t>
                      </a:r>
                    </a:p>
                    <a:p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 (пополнение ППРС);</a:t>
                      </a:r>
                    </a:p>
                    <a:p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*родительские комитеты, семейные клубы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31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983">
        <p14:reveal/>
      </p:transition>
    </mc:Choice>
    <mc:Fallback xmlns="">
      <p:transition spd="slow" advTm="1098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623777" cy="1631174"/>
          </a:xfrm>
        </p:spPr>
        <p:txBody>
          <a:bodyPr/>
          <a:lstStyle/>
          <a:p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138" y="3982699"/>
            <a:ext cx="5111646" cy="2875301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704537" y="254833"/>
            <a:ext cx="10473127" cy="1064301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horndale"/>
              </a:rPr>
              <a:t>ВЗАИМОДЕЙСТВИЕ С СОЦИАЛЬНЫМИ ПАРТНЕРАМИ:</a:t>
            </a:r>
          </a:p>
          <a:p>
            <a:pPr marL="0" indent="0" algn="ctr">
              <a:buNone/>
            </a:pPr>
            <a:r>
              <a:rPr lang="ru-RU" dirty="0" smtClean="0">
                <a:latin typeface="Thorndale"/>
              </a:rPr>
              <a:t>Детский сад «Колосок»</a:t>
            </a:r>
            <a:endParaRPr lang="ru-RU" dirty="0">
              <a:latin typeface="Thorndale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8194583"/>
              </p:ext>
            </p:extLst>
          </p:nvPr>
        </p:nvGraphicFramePr>
        <p:xfrm>
          <a:off x="2032000" y="1995055"/>
          <a:ext cx="8128002" cy="18050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/>
                <a:gridCol w="1354667"/>
                <a:gridCol w="1354667"/>
                <a:gridCol w="1354667"/>
                <a:gridCol w="1354667"/>
                <a:gridCol w="1354667"/>
              </a:tblGrid>
              <a:tr h="1805049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horndale"/>
                        </a:rPr>
                        <a:t>Библиотека </a:t>
                      </a:r>
                    </a:p>
                    <a:p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horndale"/>
                        </a:rPr>
                        <a:t>С.Дегтярево</a:t>
                      </a:r>
                      <a:endParaRPr lang="ru-RU" dirty="0">
                        <a:solidFill>
                          <a:schemeClr val="tx1"/>
                        </a:solidFill>
                        <a:latin typeface="Thorndale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horndale"/>
                        </a:rPr>
                        <a:t>Дегтяревский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horndale"/>
                        </a:rPr>
                        <a:t> дом культуры</a:t>
                      </a:r>
                      <a:endParaRPr lang="ru-RU" dirty="0">
                        <a:solidFill>
                          <a:schemeClr val="tx1"/>
                        </a:solidFill>
                        <a:latin typeface="Thorndale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horndale"/>
                        </a:rPr>
                        <a:t>Дегтяревский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horndale"/>
                        </a:rPr>
                        <a:t> ФАП</a:t>
                      </a:r>
                      <a:endParaRPr lang="ru-RU" dirty="0">
                        <a:solidFill>
                          <a:schemeClr val="tx1"/>
                        </a:solidFill>
                        <a:latin typeface="Thorndale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horndale"/>
                        </a:rPr>
                        <a:t>МАОУ «Кутарбитская СОШ»</a:t>
                      </a:r>
                      <a:endParaRPr lang="ru-RU" dirty="0">
                        <a:solidFill>
                          <a:schemeClr val="tx1"/>
                        </a:solidFill>
                        <a:latin typeface="Thorndale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horndale"/>
                        </a:rPr>
                        <a:t>Филиал «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horndale"/>
                        </a:rPr>
                        <a:t>Дегтяревская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horndale"/>
                        </a:rPr>
                        <a:t> СОШ»</a:t>
                      </a:r>
                      <a:endParaRPr lang="ru-RU" dirty="0">
                        <a:solidFill>
                          <a:schemeClr val="tx1"/>
                        </a:solidFill>
                        <a:latin typeface="Thorndale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horndale"/>
                        </a:rPr>
                        <a:t>Детская поликлиника</a:t>
                      </a:r>
                      <a:endParaRPr lang="ru-RU" dirty="0">
                        <a:solidFill>
                          <a:schemeClr val="tx1"/>
                        </a:solidFill>
                        <a:latin typeface="Thorndale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7334879"/>
      </p:ext>
    </p:extLst>
  </p:cSld>
  <p:clrMapOvr>
    <a:masterClrMapping/>
  </p:clrMapOvr>
  <p:transition spd="med" advTm="20956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243" y="299804"/>
            <a:ext cx="10628026" cy="1034321"/>
          </a:xfrm>
        </p:spPr>
        <p:txBody>
          <a:bodyPr/>
          <a:lstStyle/>
          <a:p>
            <a:pPr algn="l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horndale"/>
              </a:rPr>
              <a:t/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horndale"/>
              </a:rPr>
            </a:b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horndale"/>
              </a:rPr>
              <a:t/>
            </a:r>
            <a:br>
              <a:rPr lang="ru-RU" sz="1600" dirty="0">
                <a:solidFill>
                  <a:schemeClr val="accent2">
                    <a:lumMod val="50000"/>
                  </a:schemeClr>
                </a:solidFill>
                <a:latin typeface="Thorndale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horndale"/>
              </a:rPr>
              <a:t/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horndale"/>
              </a:rPr>
            </a:b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horndale"/>
              </a:rPr>
              <a:t/>
            </a:r>
            <a:br>
              <a:rPr lang="ru-RU" sz="1600" dirty="0">
                <a:solidFill>
                  <a:schemeClr val="accent2">
                    <a:lumMod val="50000"/>
                  </a:schemeClr>
                </a:solidFill>
                <a:latin typeface="Thorndale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horndale"/>
              </a:rPr>
              <a:t/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horndale"/>
              </a:rPr>
            </a:br>
            <a:r>
              <a:rPr lang="ru-RU" sz="3200" dirty="0" smtClean="0">
                <a:latin typeface="Thorndale"/>
              </a:rPr>
              <a:t>Материально-техническое обеспечение программы:</a:t>
            </a:r>
            <a:br>
              <a:rPr lang="ru-RU" sz="32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/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</a:t>
            </a:r>
            <a:r>
              <a:rPr lang="ru-RU" sz="1600" dirty="0" smtClean="0">
                <a:latin typeface="Thorndale"/>
              </a:rPr>
              <a:t>Соответствие СанПиН;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*соответствие Правилам пожарной безопасности;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*средства обучения и воспитания в соответствии с возрастом и индивидуальными особенностями развития детей;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 учебно-методический комплект, оборудование, оснащение;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*оснащенность помещений, развивающей предметно-пространственной средой</a:t>
            </a:r>
            <a:r>
              <a:rPr lang="ru-RU" sz="1600" dirty="0" smtClean="0">
                <a:latin typeface="Thorndale"/>
              </a:rPr>
              <a:t/>
            </a:r>
            <a:br>
              <a:rPr lang="ru-RU" sz="1600" dirty="0" smtClean="0">
                <a:latin typeface="Thorndale"/>
              </a:rPr>
            </a:br>
            <a:endParaRPr lang="ru-RU" sz="1600" dirty="0">
              <a:latin typeface="Thorndale"/>
            </a:endParaRPr>
          </a:p>
        </p:txBody>
      </p:sp>
      <p:pic>
        <p:nvPicPr>
          <p:cNvPr id="4" name="Объект 3" descr="F:\фото дсад март 2018\100NIKON\DSCN0108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1" b="727"/>
          <a:stretch/>
        </p:blipFill>
        <p:spPr bwMode="auto">
          <a:xfrm>
            <a:off x="-36247" y="4002374"/>
            <a:ext cx="4074019" cy="28556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911" y="3882452"/>
            <a:ext cx="2983043" cy="29755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392586" y="3942412"/>
            <a:ext cx="1799414" cy="291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10149"/>
      </p:ext>
    </p:extLst>
  </p:cSld>
  <p:clrMapOvr>
    <a:masterClrMapping/>
  </p:clrMapOvr>
  <p:transition spd="med" advTm="20104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248" y="684071"/>
            <a:ext cx="10972800" cy="1143000"/>
          </a:xfrm>
        </p:spPr>
        <p:txBody>
          <a:bodyPr/>
          <a:lstStyle/>
          <a:p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horndale"/>
              </a:rPr>
              <a:t/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horndale"/>
              </a:rPr>
            </a:b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horndale"/>
              </a:rPr>
              <a:t/>
            </a:r>
            <a:br>
              <a:rPr lang="ru-RU" sz="1600" dirty="0">
                <a:solidFill>
                  <a:schemeClr val="accent2">
                    <a:lumMod val="50000"/>
                  </a:schemeClr>
                </a:solidFill>
                <a:latin typeface="Thorndale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horndale"/>
              </a:rPr>
              <a:t/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horndale"/>
              </a:rPr>
            </a:b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horndale"/>
              </a:rPr>
              <a:t/>
            </a:r>
            <a:br>
              <a:rPr lang="ru-RU" sz="1600" dirty="0">
                <a:solidFill>
                  <a:schemeClr val="accent2">
                    <a:lumMod val="50000"/>
                  </a:schemeClr>
                </a:solidFill>
                <a:latin typeface="Thorndale"/>
              </a:rPr>
            </a:br>
            <a:r>
              <a:rPr lang="ru-RU" sz="3200" dirty="0" smtClean="0">
                <a:latin typeface="Thorndale"/>
              </a:rPr>
              <a:t>Развивающая предметно-пространственная среда ДОУ:</a:t>
            </a:r>
            <a:r>
              <a:rPr lang="ru-RU" sz="3200" dirty="0">
                <a:latin typeface="Thorndale"/>
              </a:rPr>
              <a:t/>
            </a:r>
            <a:br>
              <a:rPr lang="ru-RU" sz="3200" dirty="0">
                <a:latin typeface="Thorndale"/>
              </a:rPr>
            </a:br>
            <a:r>
              <a:rPr lang="ru-RU" sz="1600" dirty="0" smtClean="0">
                <a:latin typeface="Thorndale"/>
              </a:rPr>
              <a:t>*уголок для сюжетно-ролевых игр;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*уголок </a:t>
            </a:r>
            <a:r>
              <a:rPr lang="ru-RU" sz="1600" dirty="0" err="1" smtClean="0">
                <a:latin typeface="Thorndale"/>
              </a:rPr>
              <a:t>ряжения</a:t>
            </a:r>
            <a:r>
              <a:rPr lang="ru-RU" sz="1600" dirty="0" smtClean="0">
                <a:latin typeface="Thorndale"/>
              </a:rPr>
              <a:t> (для театрализованных игр);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*книжный уголок;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*зона для настольно-печатных игр;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*живой уголок природы;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*выставка детского творчества, рисунка;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*спортивный уголок;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*уголки для самостоятельной деятельности детей;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*игровой уголок</a:t>
            </a:r>
            <a:br>
              <a:rPr lang="ru-RU" sz="1600" dirty="0" smtClean="0">
                <a:latin typeface="Thorndale"/>
              </a:rPr>
            </a:br>
            <a:endParaRPr lang="ru-RU" sz="1600" dirty="0">
              <a:latin typeface="Thorndale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856" y="3680618"/>
            <a:ext cx="4236509" cy="317738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987" y="3054246"/>
            <a:ext cx="4552013" cy="34140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727722"/>
            <a:ext cx="3311856" cy="186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8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139">
        <p:circle/>
      </p:transition>
    </mc:Choice>
    <mc:Fallback xmlns="">
      <p:transition spd="slow" advTm="20139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7731" y="1"/>
            <a:ext cx="11194669" cy="926274"/>
          </a:xfrm>
        </p:spPr>
        <p:txBody>
          <a:bodyPr/>
          <a:lstStyle/>
          <a:p>
            <a:r>
              <a:rPr lang="ru-RU" sz="3200" dirty="0" smtClean="0">
                <a:latin typeface="Thorndale"/>
                <a:ea typeface="Calibri" panose="020F0502020204030204" pitchFamily="34" charset="0"/>
                <a:cs typeface="Arial Unicode MS" panose="020B0604020202020204" pitchFamily="34" charset="-128"/>
              </a:rPr>
              <a:t>Выпускник детского сада:</a:t>
            </a:r>
            <a:r>
              <a:rPr lang="ru-RU" sz="3200" dirty="0">
                <a:latin typeface="Thorndale"/>
                <a:ea typeface="Calibri" panose="020F0502020204030204" pitchFamily="34" charset="0"/>
                <a:cs typeface="Arial Unicode MS" panose="020B0604020202020204" pitchFamily="34" charset="-128"/>
              </a:rPr>
              <a:t/>
            </a:r>
            <a:br>
              <a:rPr lang="ru-RU" sz="3200" dirty="0">
                <a:latin typeface="Thorndale"/>
                <a:ea typeface="Calibri" panose="020F0502020204030204" pitchFamily="34" charset="0"/>
                <a:cs typeface="Arial Unicode MS" panose="020B0604020202020204" pitchFamily="34" charset="-128"/>
              </a:rPr>
            </a:br>
            <a:endParaRPr lang="ru-RU" sz="3200" dirty="0">
              <a:latin typeface="Thorndale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399" y="4429495"/>
            <a:ext cx="2291934" cy="23156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260" y="4429495"/>
            <a:ext cx="3988477" cy="2315686"/>
          </a:xfrm>
          <a:prstGeom prst="rect">
            <a:avLst/>
          </a:prstGeom>
        </p:spPr>
      </p:pic>
      <p:pic>
        <p:nvPicPr>
          <p:cNvPr id="7" name="Рисунок 6" descr="C:\Users\Admin\Desktop\дети\играют дети\DSCN390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8" y="4583874"/>
            <a:ext cx="2042556" cy="216130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7148134"/>
              </p:ext>
            </p:extLst>
          </p:nvPr>
        </p:nvGraphicFramePr>
        <p:xfrm>
          <a:off x="190000" y="487362"/>
          <a:ext cx="11768450" cy="36571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6845"/>
                <a:gridCol w="1176845"/>
                <a:gridCol w="1176845"/>
                <a:gridCol w="1176845"/>
                <a:gridCol w="1176845"/>
                <a:gridCol w="1176845"/>
                <a:gridCol w="1176845"/>
                <a:gridCol w="1176845"/>
                <a:gridCol w="1176845"/>
                <a:gridCol w="1176845"/>
              </a:tblGrid>
              <a:tr h="3657125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Следует социальным нормам поведения и правилам в разных видах деятельности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Развита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крупная и мелкая моторика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Способен к принятию собственных решений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Владеет устной речью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Обладает развитым воображением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Знает и любит свое село, область,</a:t>
                      </a:r>
                    </a:p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страну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Способнен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договариваться, учитывать интересы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и чувства других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Обладает установкой положительного отношения к окружающему миру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Проявляет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инициативу и самостоятельность 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Проявляет любознательность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443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40">
        <p14:reveal/>
      </p:transition>
    </mc:Choice>
    <mc:Fallback xmlns="">
      <p:transition spd="slow" advTm="200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41" y="407928"/>
            <a:ext cx="11632368" cy="2230340"/>
          </a:xfrm>
        </p:spPr>
        <p:txBody>
          <a:bodyPr/>
          <a:lstStyle/>
          <a:p>
            <a:pPr algn="l"/>
            <a:r>
              <a:rPr lang="ru-RU" sz="3200" dirty="0" smtClean="0">
                <a:latin typeface="Thorndale"/>
              </a:rPr>
              <a:t>Учебно-методический комплект:</a:t>
            </a:r>
            <a:br>
              <a:rPr lang="ru-RU" sz="32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/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*Примерная общеобразовательная программа дошкольного образования «От рождения до школы» под редакцией </a:t>
            </a:r>
            <a:r>
              <a:rPr lang="ru-RU" sz="1600" dirty="0" err="1" smtClean="0">
                <a:latin typeface="Thorndale"/>
              </a:rPr>
              <a:t>Н.Е.Веракса</a:t>
            </a:r>
            <a:r>
              <a:rPr lang="ru-RU" sz="1600" dirty="0" smtClean="0">
                <a:latin typeface="Thorndale"/>
              </a:rPr>
              <a:t>, Т.С. Комаровой, М.А. Васильевой;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*Вариативные парциальные программы «Ладушки» под редакцией И. </a:t>
            </a:r>
            <a:r>
              <a:rPr lang="ru-RU" sz="1600" dirty="0" err="1" smtClean="0">
                <a:latin typeface="Thorndale"/>
              </a:rPr>
              <a:t>Каплунова</a:t>
            </a:r>
            <a:r>
              <a:rPr lang="ru-RU" sz="1600" dirty="0" smtClean="0">
                <a:latin typeface="Thorndale"/>
              </a:rPr>
              <a:t>, </a:t>
            </a:r>
            <a:r>
              <a:rPr lang="ru-RU" sz="1600" dirty="0" err="1" smtClean="0">
                <a:latin typeface="Thorndale"/>
              </a:rPr>
              <a:t>И.Новоскольцева</a:t>
            </a:r>
            <a:r>
              <a:rPr lang="ru-RU" sz="1600" dirty="0" smtClean="0">
                <a:latin typeface="Thorndale"/>
              </a:rPr>
              <a:t>;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*»Природа-наш дом» под редакцией Н.А. Рыжова;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*Инклюзивное </a:t>
            </a:r>
            <a:r>
              <a:rPr lang="ru-RU" sz="1600" dirty="0" err="1" smtClean="0">
                <a:latin typeface="Thorndale"/>
              </a:rPr>
              <a:t>образование:Программа</a:t>
            </a:r>
            <a:r>
              <a:rPr lang="ru-RU" sz="1600" dirty="0" smtClean="0">
                <a:latin typeface="Thorndale"/>
              </a:rPr>
              <a:t> воспитания и обучения дошкольников с интеллектуальной недостаточностью </a:t>
            </a:r>
            <a:r>
              <a:rPr lang="ru-RU" sz="1600" dirty="0" err="1" smtClean="0">
                <a:latin typeface="Thorndale"/>
              </a:rPr>
              <a:t>Беряева</a:t>
            </a:r>
            <a:r>
              <a:rPr lang="ru-RU" sz="1600" dirty="0" smtClean="0">
                <a:latin typeface="Thorndale"/>
              </a:rPr>
              <a:t> Л.Б, </a:t>
            </a:r>
            <a:r>
              <a:rPr lang="ru-RU" sz="1600" dirty="0" err="1" smtClean="0">
                <a:latin typeface="Thorndale"/>
              </a:rPr>
              <a:t>Гаврилушкина</a:t>
            </a:r>
            <a:r>
              <a:rPr lang="ru-RU" sz="1600" dirty="0" smtClean="0">
                <a:latin typeface="Thorndale"/>
              </a:rPr>
              <a:t> О.П., Зарин А.П.</a:t>
            </a:r>
            <a:br>
              <a:rPr lang="ru-RU" sz="1600" dirty="0" smtClean="0">
                <a:latin typeface="Thorndale"/>
              </a:rPr>
            </a:b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horndale"/>
              </a:rPr>
              <a:t>*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1" y="3222884"/>
            <a:ext cx="2813170" cy="363511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586" y="3222883"/>
            <a:ext cx="3121389" cy="3635116"/>
          </a:xfrm>
          <a:prstGeom prst="rect">
            <a:avLst/>
          </a:prstGeom>
        </p:spPr>
      </p:pic>
      <p:pic>
        <p:nvPicPr>
          <p:cNvPr id="6" name="Рисунок 5" descr="F:\фото дсад март 2018\100NIKON\DSCN029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5" b="-1198"/>
          <a:stretch/>
        </p:blipFill>
        <p:spPr bwMode="auto">
          <a:xfrm>
            <a:off x="3583622" y="3222883"/>
            <a:ext cx="5024755" cy="36351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15348940"/>
      </p:ext>
    </p:extLst>
  </p:cSld>
  <p:clrMapOvr>
    <a:masterClrMapping/>
  </p:clrMapOvr>
  <p:transition spd="slow" advTm="20121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947" y="202438"/>
            <a:ext cx="11747876" cy="1487428"/>
          </a:xfrm>
        </p:spPr>
        <p:txBody>
          <a:bodyPr/>
          <a:lstStyle/>
          <a:p>
            <a:r>
              <a:rPr lang="en-US" sz="1600" dirty="0" smtClean="0">
                <a:latin typeface="Thorndale"/>
              </a:rPr>
              <a:t/>
            </a:r>
            <a:br>
              <a:rPr lang="en-US" sz="1600" dirty="0" smtClean="0">
                <a:latin typeface="Thorndale"/>
              </a:rPr>
            </a:br>
            <a:r>
              <a:rPr lang="en-US" sz="1600" dirty="0">
                <a:latin typeface="Thorndale"/>
              </a:rPr>
              <a:t/>
            </a:r>
            <a:br>
              <a:rPr lang="en-US" sz="1600" dirty="0">
                <a:latin typeface="Thorndale"/>
              </a:rPr>
            </a:br>
            <a:r>
              <a:rPr lang="en-US" sz="1600" dirty="0" smtClean="0">
                <a:latin typeface="Thorndale"/>
              </a:rPr>
              <a:t/>
            </a:r>
            <a:br>
              <a:rPr lang="en-US" sz="1600" dirty="0" smtClean="0">
                <a:latin typeface="Thorndale"/>
              </a:rPr>
            </a:br>
            <a:r>
              <a:rPr lang="ru-RU" sz="3200" dirty="0" smtClean="0">
                <a:latin typeface="Thorndale"/>
              </a:rPr>
              <a:t>Планируемые результаты освоения программы:</a:t>
            </a:r>
            <a:br>
              <a:rPr lang="ru-RU" sz="32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Специфика дошкольного детства не позволяет требовать от ребенка дошкольного возраста достижений конкретных образовательных результатов и обуславливает необходимость определения результатов освоения ООП ДО в виде целевых ориентиров (представленных в ФГОС  ДО), которые следует рассматривать как социально-нормативные возрастные характеристики возможных достижений ребенка: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*целевые ориентиры образования в младенческом и раннем возрасте;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*целевые ориентиры на этапе завершения дошкольного образования</a:t>
            </a:r>
            <a:r>
              <a:rPr lang="ru-RU" sz="1600" dirty="0" smtClean="0">
                <a:latin typeface="Thorndale"/>
              </a:rPr>
              <a:t>  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Целевые ориентиры не подлежат непосредственной оценке, в том числе в виде педагогической диагностики (мониторинга), и не являются основанием для их формального сравнения с реальными достижениями детей</a:t>
            </a:r>
            <a:r>
              <a:rPr lang="ru-RU" sz="1600" dirty="0" smtClean="0">
                <a:latin typeface="Thorndale"/>
              </a:rPr>
              <a:t>  </a:t>
            </a:r>
            <a:endParaRPr lang="ru-RU" sz="1600" dirty="0">
              <a:latin typeface="Thorndale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192" y="3437879"/>
            <a:ext cx="3218214" cy="3260361"/>
          </a:xfrm>
        </p:spPr>
      </p:pic>
      <p:pic>
        <p:nvPicPr>
          <p:cNvPr id="6" name="Рисунок 5" descr="F:\фото дсад март 2018\100NIKON\DSCN030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8" t="13267" r="13880" b="3072"/>
          <a:stretch/>
        </p:blipFill>
        <p:spPr bwMode="auto">
          <a:xfrm>
            <a:off x="6244710" y="3437880"/>
            <a:ext cx="3030396" cy="32603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F:\фото дсад март 2018\100NIKON\DSCN030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2" t="21823" r="26874" b="727"/>
          <a:stretch/>
        </p:blipFill>
        <p:spPr bwMode="auto">
          <a:xfrm>
            <a:off x="79947" y="3437878"/>
            <a:ext cx="2213548" cy="32603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4" t="30428" r="396" b="5229"/>
          <a:stretch/>
        </p:blipFill>
        <p:spPr bwMode="auto">
          <a:xfrm>
            <a:off x="9025247" y="3705101"/>
            <a:ext cx="2933204" cy="29100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048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152">
        <p:circle/>
      </p:transition>
    </mc:Choice>
    <mc:Fallback xmlns="">
      <p:transition spd="slow" advTm="20152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Используемые ресурсы: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600201"/>
            <a:ext cx="9074046" cy="4525963"/>
          </a:xfrm>
        </p:spPr>
        <p:txBody>
          <a:bodyPr/>
          <a:lstStyle/>
          <a:p>
            <a:r>
              <a:rPr lang="en-US" sz="1600" dirty="0" smtClean="0">
                <a:latin typeface="Thorndale"/>
              </a:rPr>
              <a:t>*</a:t>
            </a:r>
            <a:r>
              <a:rPr lang="en-US" sz="1600" dirty="0" err="1" smtClean="0">
                <a:latin typeface="Thorndale"/>
              </a:rPr>
              <a:t>htt</a:t>
            </a:r>
            <a:r>
              <a:rPr lang="ru-RU" sz="1600" dirty="0" smtClean="0">
                <a:latin typeface="Thorndale"/>
              </a:rPr>
              <a:t>:</a:t>
            </a:r>
            <a:r>
              <a:rPr lang="en-US" sz="1600" dirty="0" smtClean="0">
                <a:latin typeface="Thorndale"/>
              </a:rPr>
              <a:t>//s018.radikal,ru/i519/1304/</a:t>
            </a:r>
            <a:r>
              <a:rPr lang="ru-RU" sz="1600" dirty="0" smtClean="0">
                <a:latin typeface="Thorndale"/>
              </a:rPr>
              <a:t>З</a:t>
            </a:r>
            <a:r>
              <a:rPr lang="en-US" sz="1600" dirty="0" smtClean="0">
                <a:latin typeface="Thorndale"/>
              </a:rPr>
              <a:t>e/4bb97ff07cca.png</a:t>
            </a:r>
            <a:r>
              <a:rPr lang="ru-RU" sz="1600" dirty="0" smtClean="0">
                <a:latin typeface="Thorndale"/>
              </a:rPr>
              <a:t>;</a:t>
            </a:r>
            <a:endParaRPr lang="en-US" sz="1600" dirty="0" smtClean="0">
              <a:latin typeface="Thorndale"/>
            </a:endParaRPr>
          </a:p>
          <a:p>
            <a:r>
              <a:rPr lang="en-US" sz="1600" dirty="0" smtClean="0">
                <a:latin typeface="Thorndale"/>
              </a:rPr>
              <a:t>*</a:t>
            </a:r>
            <a:r>
              <a:rPr lang="en-US" sz="1600" dirty="0" err="1" smtClean="0">
                <a:latin typeface="Thorndale"/>
              </a:rPr>
              <a:t>gttp</a:t>
            </a:r>
            <a:r>
              <a:rPr lang="ru-RU" sz="1600" dirty="0" smtClean="0">
                <a:latin typeface="Thorndale"/>
              </a:rPr>
              <a:t>:</a:t>
            </a:r>
            <a:r>
              <a:rPr lang="en-US" sz="1600" dirty="0" smtClean="0">
                <a:latin typeface="Thorndale"/>
              </a:rPr>
              <a:t>//i022.radikal.ru/1304/0b/005110753ae9.png</a:t>
            </a:r>
            <a:r>
              <a:rPr lang="ru-RU" sz="1600" dirty="0" smtClean="0">
                <a:latin typeface="Thorndale"/>
              </a:rPr>
              <a:t>;</a:t>
            </a:r>
          </a:p>
          <a:p>
            <a:r>
              <a:rPr lang="ru-RU" sz="1600" dirty="0" smtClean="0">
                <a:latin typeface="Thorndale"/>
              </a:rPr>
              <a:t>*</a:t>
            </a:r>
            <a:r>
              <a:rPr lang="ru-RU" sz="1600" dirty="0" err="1" smtClean="0">
                <a:latin typeface="Thorndale"/>
              </a:rPr>
              <a:t>реез</a:t>
            </a:r>
            <a:r>
              <a:rPr lang="ru-RU" sz="1600" dirty="0" smtClean="0">
                <a:latin typeface="Thorndale"/>
              </a:rPr>
              <a:t>://</a:t>
            </a:r>
            <a:r>
              <a:rPr lang="en-US" sz="1600" dirty="0" smtClean="0">
                <a:latin typeface="Thorndale"/>
              </a:rPr>
              <a:t>img-fotki.yanex.ru/get/4126/981986.29/0 833e9 d1cacb4b </a:t>
            </a:r>
            <a:r>
              <a:rPr lang="en-US" sz="1600" dirty="0" err="1" smtClean="0">
                <a:latin typeface="Thorndale"/>
              </a:rPr>
              <a:t>orig</a:t>
            </a:r>
            <a:endParaRPr lang="en-US" sz="1600" dirty="0" smtClean="0">
              <a:latin typeface="Thorndale"/>
            </a:endParaRPr>
          </a:p>
          <a:p>
            <a:endParaRPr lang="ru-RU" sz="1600" dirty="0">
              <a:latin typeface="Thorndale"/>
            </a:endParaRPr>
          </a:p>
        </p:txBody>
      </p:sp>
    </p:spTree>
    <p:extLst>
      <p:ext uri="{BB962C8B-B14F-4D97-AF65-F5344CB8AC3E}">
        <p14:creationId xmlns:p14="http://schemas.microsoft.com/office/powerpoint/2010/main" val="24808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409">
        <p14:reveal/>
      </p:transition>
    </mc:Choice>
    <mc:Fallback xmlns="">
      <p:transition spd="slow" advTm="1040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943906"/>
          </a:xfrm>
        </p:spPr>
        <p:txBody>
          <a:bodyPr/>
          <a:lstStyle/>
          <a:p>
            <a:pPr lvl="0" indent="-215999" algn="l" fontAlgn="auto" hangingPunct="0">
              <a:spcBef>
                <a:spcPts val="0"/>
              </a:spcBef>
              <a:spcAft>
                <a:spcPts val="1415"/>
              </a:spcAft>
            </a:pPr>
            <a:r>
              <a:rPr lang="ru-RU" sz="4000" kern="0" dirty="0" smtClean="0">
                <a:solidFill>
                  <a:srgbClr val="000000"/>
                </a:solidFill>
                <a:latin typeface="Thorndale" pitchFamily="18"/>
                <a:cs typeface="Arial Unicode MS" pitchFamily="2"/>
              </a:rPr>
              <a:t/>
            </a:r>
            <a:br>
              <a:rPr lang="ru-RU" sz="4000" kern="0" dirty="0" smtClean="0">
                <a:solidFill>
                  <a:srgbClr val="000000"/>
                </a:solidFill>
                <a:latin typeface="Thorndale" pitchFamily="18"/>
                <a:cs typeface="Arial Unicode MS" pitchFamily="2"/>
              </a:rPr>
            </a:br>
            <a:r>
              <a:rPr lang="ru-RU" sz="1600" kern="0" dirty="0">
                <a:solidFill>
                  <a:srgbClr val="000000"/>
                </a:solidFill>
                <a:latin typeface="Thorndale" pitchFamily="18"/>
                <a:cs typeface="Arial Unicode MS" pitchFamily="2"/>
              </a:rPr>
              <a:t/>
            </a:r>
            <a:br>
              <a:rPr lang="ru-RU" sz="1600" kern="0" dirty="0">
                <a:solidFill>
                  <a:srgbClr val="000000"/>
                </a:solidFill>
                <a:latin typeface="Thorndale" pitchFamily="18"/>
                <a:cs typeface="Arial Unicode MS" pitchFamily="2"/>
              </a:rPr>
            </a:br>
            <a:r>
              <a:rPr lang="ru-RU" sz="1600" kern="0" dirty="0" smtClean="0">
                <a:solidFill>
                  <a:srgbClr val="000000"/>
                </a:solidFill>
                <a:latin typeface="Thorndale" pitchFamily="18"/>
                <a:cs typeface="Arial Unicode MS" pitchFamily="2"/>
              </a:rPr>
              <a:t>*</a:t>
            </a:r>
            <a:r>
              <a:rPr lang="ru-RU" sz="1600" b="1" kern="0" dirty="0" smtClean="0">
                <a:solidFill>
                  <a:srgbClr val="000000"/>
                </a:solidFill>
                <a:latin typeface="Thorndale" pitchFamily="18"/>
                <a:cs typeface="Arial Unicode MS" pitchFamily="2"/>
              </a:rPr>
              <a:t>Полное наименование учреждения: филиал МАОУ «Кутарбитская средняя общеобразовательная школа»- детский сад «Колосок» с. Дегтярево.</a:t>
            </a:r>
            <a:br>
              <a:rPr lang="ru-RU" sz="1600" b="1" kern="0" dirty="0" smtClean="0">
                <a:solidFill>
                  <a:srgbClr val="000000"/>
                </a:solidFill>
                <a:latin typeface="Thorndale" pitchFamily="18"/>
                <a:cs typeface="Arial Unicode MS" pitchFamily="2"/>
              </a:rPr>
            </a:br>
            <a:r>
              <a:rPr lang="ru-RU" sz="1600" b="1" kern="0" dirty="0" smtClean="0">
                <a:solidFill>
                  <a:srgbClr val="000000"/>
                </a:solidFill>
                <a:latin typeface="Thorndale" pitchFamily="18"/>
                <a:cs typeface="Arial Unicode MS" pitchFamily="2"/>
              </a:rPr>
              <a:t>*Официальное сокращенное наименование учреждения: МАОУ «Кутарбитская СОШ»-детский сад «Колосок»;</a:t>
            </a:r>
            <a:br>
              <a:rPr lang="ru-RU" sz="1600" b="1" kern="0" dirty="0" smtClean="0">
                <a:solidFill>
                  <a:srgbClr val="000000"/>
                </a:solidFill>
                <a:latin typeface="Thorndale" pitchFamily="18"/>
                <a:cs typeface="Arial Unicode MS" pitchFamily="2"/>
              </a:rPr>
            </a:br>
            <a:r>
              <a:rPr lang="ru-RU" sz="1600" b="1" kern="0" dirty="0" smtClean="0">
                <a:solidFill>
                  <a:srgbClr val="000000"/>
                </a:solidFill>
                <a:latin typeface="Thorndale" pitchFamily="18"/>
                <a:cs typeface="Arial Unicode MS" pitchFamily="2"/>
              </a:rPr>
              <a:t>*Тип-Дошкольное образовательное учреждение;</a:t>
            </a:r>
            <a:br>
              <a:rPr lang="ru-RU" sz="1600" b="1" kern="0" dirty="0" smtClean="0">
                <a:solidFill>
                  <a:srgbClr val="000000"/>
                </a:solidFill>
                <a:latin typeface="Thorndale" pitchFamily="18"/>
                <a:cs typeface="Arial Unicode MS" pitchFamily="2"/>
              </a:rPr>
            </a:br>
            <a:r>
              <a:rPr lang="ru-RU" sz="1600" b="1" kern="0" dirty="0" smtClean="0">
                <a:solidFill>
                  <a:srgbClr val="000000"/>
                </a:solidFill>
                <a:latin typeface="Thorndale" pitchFamily="18"/>
                <a:cs typeface="Arial Unicode MS" pitchFamily="2"/>
              </a:rPr>
              <a:t>*Вид-детский сад;</a:t>
            </a:r>
            <a:br>
              <a:rPr lang="ru-RU" sz="1600" b="1" kern="0" dirty="0" smtClean="0">
                <a:solidFill>
                  <a:srgbClr val="000000"/>
                </a:solidFill>
                <a:latin typeface="Thorndale" pitchFamily="18"/>
                <a:cs typeface="Arial Unicode MS" pitchFamily="2"/>
              </a:rPr>
            </a:br>
            <a:r>
              <a:rPr lang="ru-RU" sz="1600" b="1" kern="0" dirty="0" smtClean="0">
                <a:solidFill>
                  <a:srgbClr val="000000"/>
                </a:solidFill>
                <a:latin typeface="Thorndale" pitchFamily="18"/>
                <a:cs typeface="Arial Unicode MS" pitchFamily="2"/>
              </a:rPr>
              <a:t>*место нахождения: Тюменская область Тобольский район, с. Дегтярево, ул. Центральная,41 (Б);</a:t>
            </a:r>
            <a:br>
              <a:rPr lang="ru-RU" sz="1600" b="1" kern="0" dirty="0" smtClean="0">
                <a:solidFill>
                  <a:srgbClr val="000000"/>
                </a:solidFill>
                <a:latin typeface="Thorndale" pitchFamily="18"/>
                <a:cs typeface="Arial Unicode MS" pitchFamily="2"/>
              </a:rPr>
            </a:br>
            <a:r>
              <a:rPr lang="ru-RU" sz="1600" b="1" kern="0" dirty="0" smtClean="0">
                <a:solidFill>
                  <a:srgbClr val="000000"/>
                </a:solidFill>
                <a:latin typeface="Thorndale" pitchFamily="18"/>
                <a:cs typeface="Arial Unicode MS" pitchFamily="2"/>
              </a:rPr>
              <a:t>*Юридический адрес: 626115 Тюменская область, Тобольский район, </a:t>
            </a:r>
            <a:r>
              <a:rPr lang="ru-RU" sz="1600" b="1" kern="0" dirty="0" err="1" smtClean="0">
                <a:solidFill>
                  <a:srgbClr val="000000"/>
                </a:solidFill>
                <a:latin typeface="Thorndale" pitchFamily="18"/>
                <a:cs typeface="Arial Unicode MS" pitchFamily="2"/>
              </a:rPr>
              <a:t>с.Кутарбитка</a:t>
            </a:r>
            <a:r>
              <a:rPr lang="ru-RU" sz="1600" b="1" kern="0" dirty="0" smtClean="0">
                <a:solidFill>
                  <a:srgbClr val="000000"/>
                </a:solidFill>
                <a:latin typeface="Thorndale" pitchFamily="18"/>
                <a:cs typeface="Arial Unicode MS" pitchFamily="2"/>
              </a:rPr>
              <a:t>, ул. Школьная,27</a:t>
            </a:r>
            <a:br>
              <a:rPr lang="ru-RU" sz="1600" b="1" kern="0" dirty="0" smtClean="0">
                <a:solidFill>
                  <a:srgbClr val="000000"/>
                </a:solidFill>
                <a:latin typeface="Thorndale" pitchFamily="18"/>
                <a:cs typeface="Arial Unicode MS" pitchFamily="2"/>
              </a:rPr>
            </a:br>
            <a:r>
              <a:rPr lang="ru-RU" sz="1600" b="1" kern="0" dirty="0" smtClean="0">
                <a:solidFill>
                  <a:srgbClr val="000000"/>
                </a:solidFill>
                <a:latin typeface="Thorndale" pitchFamily="18"/>
                <a:cs typeface="Arial Unicode MS" pitchFamily="2"/>
              </a:rPr>
              <a:t>*Телефон: 8(3456) 33-42-02;</a:t>
            </a:r>
            <a:br>
              <a:rPr lang="ru-RU" sz="1600" b="1" kern="0" dirty="0" smtClean="0">
                <a:solidFill>
                  <a:srgbClr val="000000"/>
                </a:solidFill>
                <a:latin typeface="Thorndale" pitchFamily="18"/>
                <a:cs typeface="Arial Unicode MS" pitchFamily="2"/>
              </a:rPr>
            </a:br>
            <a:r>
              <a:rPr lang="ru-RU" sz="1600" b="1" kern="0" dirty="0" smtClean="0">
                <a:solidFill>
                  <a:srgbClr val="000000"/>
                </a:solidFill>
                <a:latin typeface="Thorndale" pitchFamily="18"/>
                <a:cs typeface="Arial Unicode MS" pitchFamily="2"/>
              </a:rPr>
              <a:t>*</a:t>
            </a:r>
            <a:r>
              <a:rPr lang="en-US" sz="1600" b="1" kern="0" dirty="0" smtClean="0">
                <a:solidFill>
                  <a:srgbClr val="000000"/>
                </a:solidFill>
                <a:latin typeface="Thorndale" pitchFamily="18"/>
                <a:cs typeface="Arial Unicode MS" pitchFamily="2"/>
              </a:rPr>
              <a:t>E-MAIL</a:t>
            </a:r>
            <a:r>
              <a:rPr lang="ru-RU" sz="1600" b="1" kern="0" dirty="0" smtClean="0">
                <a:solidFill>
                  <a:srgbClr val="000000"/>
                </a:solidFill>
                <a:latin typeface="Thorndale" pitchFamily="18"/>
                <a:cs typeface="Arial Unicode MS" pitchFamily="2"/>
              </a:rPr>
              <a:t>:</a:t>
            </a:r>
            <a:r>
              <a:rPr lang="en-US" sz="1600" b="1" kern="0" dirty="0" smtClean="0">
                <a:solidFill>
                  <a:srgbClr val="000000"/>
                </a:solidFill>
                <a:latin typeface="Thorndale" pitchFamily="18"/>
                <a:cs typeface="Arial Unicode MS" pitchFamily="2"/>
              </a:rPr>
              <a:t> kutsosh_70</a:t>
            </a:r>
            <a:r>
              <a:rPr lang="ru-RU" sz="1600" b="1" kern="0" dirty="0" smtClean="0">
                <a:solidFill>
                  <a:srgbClr val="000000"/>
                </a:solidFill>
                <a:latin typeface="Thorndale" pitchFamily="18"/>
                <a:cs typeface="Arial Unicode MS" pitchFamily="2"/>
              </a:rPr>
              <a:t>;</a:t>
            </a:r>
            <a:br>
              <a:rPr lang="ru-RU" sz="1600" b="1" kern="0" dirty="0" smtClean="0">
                <a:solidFill>
                  <a:srgbClr val="000000"/>
                </a:solidFill>
                <a:latin typeface="Thorndale" pitchFamily="18"/>
                <a:cs typeface="Arial Unicode MS" pitchFamily="2"/>
              </a:rPr>
            </a:br>
            <a:r>
              <a:rPr lang="ru-RU" sz="1600" b="1" kern="0" dirty="0" smtClean="0">
                <a:solidFill>
                  <a:srgbClr val="000000"/>
                </a:solidFill>
                <a:latin typeface="Thorndale" pitchFamily="18"/>
                <a:cs typeface="Arial Unicode MS" pitchFamily="2"/>
              </a:rPr>
              <a:t>* </a:t>
            </a:r>
            <a:r>
              <a:rPr lang="ru-RU" sz="1600" b="1" kern="0" dirty="0">
                <a:solidFill>
                  <a:srgbClr val="000000"/>
                </a:solidFill>
                <a:latin typeface="Thorndale" pitchFamily="18"/>
                <a:cs typeface="Arial Unicode MS" pitchFamily="2"/>
              </a:rPr>
              <a:t>А</a:t>
            </a:r>
            <a:r>
              <a:rPr lang="ru-RU" sz="1600" b="1" kern="0" dirty="0" smtClean="0">
                <a:solidFill>
                  <a:srgbClr val="000000"/>
                </a:solidFill>
                <a:latin typeface="Thorndale" pitchFamily="18"/>
                <a:cs typeface="Arial Unicode MS" pitchFamily="2"/>
              </a:rPr>
              <a:t>дрес сайта: </a:t>
            </a:r>
            <a:r>
              <a:rPr lang="en-US" sz="1600" b="1" kern="0" dirty="0" smtClean="0">
                <a:solidFill>
                  <a:srgbClr val="000000"/>
                </a:solidFill>
                <a:latin typeface="Thorndale" pitchFamily="18"/>
                <a:cs typeface="Arial Unicode MS" pitchFamily="2"/>
              </a:rPr>
              <a:t>http</a:t>
            </a:r>
            <a:r>
              <a:rPr lang="ru-RU" sz="1600" b="1" kern="0" dirty="0" smtClean="0">
                <a:solidFill>
                  <a:srgbClr val="000000"/>
                </a:solidFill>
                <a:latin typeface="Thorndale" pitchFamily="18"/>
                <a:cs typeface="Arial Unicode MS" pitchFamily="2"/>
              </a:rPr>
              <a:t>:</a:t>
            </a:r>
            <a:r>
              <a:rPr lang="en-US" sz="1600" b="1" kern="0" dirty="0" smtClean="0">
                <a:solidFill>
                  <a:srgbClr val="000000"/>
                </a:solidFill>
                <a:latin typeface="Thorndale" pitchFamily="18"/>
                <a:cs typeface="Arial Unicode MS" pitchFamily="2"/>
              </a:rPr>
              <a:t>//ksosh.depon72.ru</a:t>
            </a:r>
            <a:r>
              <a:rPr lang="en-US" sz="1600" kern="0" dirty="0" smtClean="0">
                <a:solidFill>
                  <a:srgbClr val="000000"/>
                </a:solidFill>
                <a:latin typeface="Thorndale" pitchFamily="18"/>
                <a:cs typeface="Arial Unicode MS" pitchFamily="2"/>
              </a:rPr>
              <a:t>	</a:t>
            </a:r>
            <a:br>
              <a:rPr lang="en-US" sz="1600" kern="0" dirty="0" smtClean="0">
                <a:solidFill>
                  <a:srgbClr val="000000"/>
                </a:solidFill>
                <a:latin typeface="Thorndale" pitchFamily="18"/>
                <a:cs typeface="Arial Unicode MS" pitchFamily="2"/>
              </a:rPr>
            </a:br>
            <a:endParaRPr lang="ru-RU" sz="1600" kern="0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  <a:cs typeface="Arial Unicode MS" pitchFamily="2"/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4" cstate="print"/>
          <a:srcRect r="267" b="35220"/>
          <a:stretch/>
        </p:blipFill>
        <p:spPr bwMode="auto">
          <a:xfrm>
            <a:off x="1682671" y="3166280"/>
            <a:ext cx="8375730" cy="32601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02. igor_krutoj_muzyka_dlya_dushi_http_-_do_boli_priyatnaya_melodiya_Download_link_http_musvkontakte_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06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972">
        <p14:reveal/>
      </p:transition>
    </mc:Choice>
    <mc:Fallback xmlns="">
      <p:transition spd="slow" advTm="109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0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7870"/>
            <a:ext cx="12005953" cy="1143000"/>
          </a:xfrm>
        </p:spPr>
        <p:txBody>
          <a:bodyPr/>
          <a:lstStyle/>
          <a:p>
            <a:pPr algn="l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horndale"/>
              </a:rPr>
              <a:t/>
            </a:r>
            <a:b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horndale"/>
              </a:rPr>
            </a:b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horndale"/>
              </a:rPr>
              <a:t/>
            </a:r>
            <a:br>
              <a:rPr lang="ru-RU" sz="1600" dirty="0">
                <a:solidFill>
                  <a:schemeClr val="accent1">
                    <a:lumMod val="50000"/>
                  </a:schemeClr>
                </a:solidFill>
                <a:latin typeface="Thorndale"/>
              </a:rPr>
            </a:b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horndale"/>
              </a:rPr>
              <a:t/>
            </a:r>
            <a:b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horndale"/>
              </a:rPr>
            </a:b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horndale"/>
              </a:rPr>
              <a:t/>
            </a:r>
            <a:br>
              <a:rPr lang="ru-RU" sz="1600" dirty="0">
                <a:solidFill>
                  <a:schemeClr val="accent1">
                    <a:lumMod val="50000"/>
                  </a:schemeClr>
                </a:solidFill>
                <a:latin typeface="Thorndale"/>
              </a:rPr>
            </a:b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horndale"/>
              </a:rPr>
              <a:t/>
            </a:r>
            <a:b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horndale"/>
              </a:rPr>
            </a:b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horndale"/>
              </a:rPr>
              <a:t/>
            </a:r>
            <a:br>
              <a:rPr lang="ru-RU" sz="1600" dirty="0">
                <a:solidFill>
                  <a:schemeClr val="accent1">
                    <a:lumMod val="50000"/>
                  </a:schemeClr>
                </a:solidFill>
                <a:latin typeface="Thorndale"/>
              </a:rPr>
            </a:b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horndale"/>
              </a:rPr>
              <a:t/>
            </a:r>
            <a:b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horndale"/>
              </a:rPr>
            </a:b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horndale"/>
              </a:rPr>
              <a:t/>
            </a:r>
            <a:br>
              <a:rPr lang="ru-RU" sz="1600" dirty="0">
                <a:solidFill>
                  <a:schemeClr val="accent1">
                    <a:lumMod val="50000"/>
                  </a:schemeClr>
                </a:solidFill>
                <a:latin typeface="Thorndale"/>
              </a:rPr>
            </a:br>
            <a:r>
              <a:rPr lang="ru-RU" sz="3200" dirty="0" smtClean="0">
                <a:latin typeface="Thorndale"/>
              </a:rPr>
              <a:t>Деятельность  детского сада «Колосок» </a:t>
            </a:r>
            <a:r>
              <a:rPr lang="en-US" sz="3200" dirty="0" smtClean="0">
                <a:latin typeface="Thorndale"/>
              </a:rPr>
              <a:t/>
            </a:r>
            <a:br>
              <a:rPr lang="en-US" sz="32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осуществляется на основе:</a:t>
            </a:r>
            <a:r>
              <a:rPr lang="ru-RU" sz="3200" dirty="0" smtClean="0">
                <a:latin typeface="Thorndale"/>
              </a:rPr>
              <a:t/>
            </a:r>
            <a:br>
              <a:rPr lang="ru-RU" sz="32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/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*Конвенция о правах ребенка;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*Конституция Российской Федерации;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*Закона Российской Федерации от 29.12.2012 № 273-ФЗ «Об образовании в Российской Федерации»;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*Федерального государственного образовательного стандарта дошкольного образования. Приказ </a:t>
            </a:r>
            <a:r>
              <a:rPr lang="ru-RU" sz="1600" dirty="0" err="1" smtClean="0">
                <a:latin typeface="Thorndale"/>
              </a:rPr>
              <a:t>Минобрнауки</a:t>
            </a:r>
            <a:r>
              <a:rPr lang="ru-RU" sz="1600" dirty="0" smtClean="0">
                <a:latin typeface="Thorndale"/>
              </a:rPr>
              <a:t> России от 17.10.2013 №1155;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*Приказа </a:t>
            </a:r>
            <a:r>
              <a:rPr lang="ru-RU" sz="1600" dirty="0" err="1" smtClean="0">
                <a:latin typeface="Thorndale"/>
              </a:rPr>
              <a:t>Минобрнауки</a:t>
            </a:r>
            <a:r>
              <a:rPr lang="ru-RU" sz="1600" dirty="0" smtClean="0">
                <a:latin typeface="Thorndale"/>
              </a:rPr>
              <a:t> РФ от 30.08.2013 №1014 «Об утверждении Порядка организации и осуществления образовательной деятельности по основным общеобразовательным программам дошкольного образования»;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*Приказа </a:t>
            </a:r>
            <a:r>
              <a:rPr lang="ru-RU" sz="1600" dirty="0" err="1" smtClean="0">
                <a:latin typeface="Thorndale"/>
              </a:rPr>
              <a:t>Минобрнауки</a:t>
            </a:r>
            <a:r>
              <a:rPr lang="ru-RU" sz="1600" dirty="0" smtClean="0">
                <a:latin typeface="Thorndale"/>
              </a:rPr>
              <a:t> РФ от 08.04.2014 №293 «Об утверждении Порядка приема на обучение по образовательным программам дошкольного образования»;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*СанПиН 2.4.1.3049-13 «Санитарно-эпидемиологические требования к устройству, содержанию и организации режима работы дошкольных образовательных организаций»;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*Устав МАОУ «Кутарбитская СОШ»;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*Лицензия и Локально-правовые акты ДОУ;</a:t>
            </a:r>
            <a:br>
              <a:rPr lang="ru-RU" sz="1600" dirty="0" smtClean="0">
                <a:latin typeface="Thorndale"/>
              </a:rPr>
            </a:br>
            <a:endParaRPr lang="ru-RU" sz="1600" dirty="0">
              <a:latin typeface="Thorndale"/>
            </a:endParaRPr>
          </a:p>
        </p:txBody>
      </p:sp>
      <p:pic>
        <p:nvPicPr>
          <p:cNvPr id="6" name="Рисунок 5" descr="F:\фото дсад март 2018\100NIKON\DSCN014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587" r="-856" b="25537"/>
          <a:stretch/>
        </p:blipFill>
        <p:spPr bwMode="auto">
          <a:xfrm>
            <a:off x="-5991225" y="83127"/>
            <a:ext cx="5991225" cy="27908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Объект 6" descr="F:\фото дсад март 2018\100NIKON\DSCN0143.JPG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22" b="1583"/>
          <a:stretch/>
        </p:blipFill>
        <p:spPr bwMode="auto">
          <a:xfrm>
            <a:off x="5023262" y="3610098"/>
            <a:ext cx="2378971" cy="31333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F:\фото дсад март 2018\100NIKON\DSCN014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4" t="3638" r="566" b="299"/>
          <a:stretch/>
        </p:blipFill>
        <p:spPr bwMode="auto">
          <a:xfrm>
            <a:off x="7402233" y="3610098"/>
            <a:ext cx="3154931" cy="31333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02868754"/>
      </p:ext>
    </p:extLst>
  </p:cSld>
  <p:clrMapOvr>
    <a:masterClrMapping/>
  </p:clrMapOvr>
  <p:transition spd="slow" advTm="9925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38619"/>
            <a:ext cx="12192000" cy="1602028"/>
          </a:xfrm>
        </p:spPr>
        <p:txBody>
          <a:bodyPr/>
          <a:lstStyle/>
          <a:p>
            <a:r>
              <a:rPr lang="ru-RU" sz="3200" dirty="0" smtClean="0">
                <a:latin typeface="Thorndale"/>
              </a:rPr>
              <a:t>Основная образовательная программа филиала МАОУ «Кутарбитская СОШ» – детский сад «Колосок» </a:t>
            </a:r>
            <a:r>
              <a:rPr lang="en-US" sz="3200" dirty="0" smtClean="0">
                <a:latin typeface="Thorndale"/>
              </a:rPr>
              <a:t/>
            </a:r>
            <a:br>
              <a:rPr lang="en-US" sz="32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разработана в соответствии с Федеральным государственным образовательным стандартом дошкольного образования, с учетом примерной образовательной программы «От рождения до школы» под редакцией Н.Е. </a:t>
            </a:r>
            <a:r>
              <a:rPr lang="ru-RU" sz="1600" dirty="0" err="1" smtClean="0">
                <a:latin typeface="Thorndale"/>
              </a:rPr>
              <a:t>Вераксы</a:t>
            </a:r>
            <a:r>
              <a:rPr lang="ru-RU" sz="1600" dirty="0" smtClean="0">
                <a:latin typeface="Thorndale"/>
              </a:rPr>
              <a:t>, Т.С. Комаровой, М.А. Васильевой, «Ладушки» 2008г., особенностей образовательного учреждения, образовательных потребностей и запросов воспитанников. Определяет цель, задачи, планируемые результаты, содержание и организацию образовательного процесса на ступени дошкольного образования.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6950"/>
            <a:ext cx="2766951" cy="4091049"/>
          </a:xfrm>
        </p:spPr>
      </p:pic>
      <p:pic>
        <p:nvPicPr>
          <p:cNvPr id="5" name="Рисунок 4" descr="F:\фото дсад март 2018\100NIKON\DSCN014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967" r="3139" b="19982"/>
          <a:stretch/>
        </p:blipFill>
        <p:spPr bwMode="auto">
          <a:xfrm>
            <a:off x="3099461" y="4047344"/>
            <a:ext cx="5118264" cy="28106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132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7942">
        <p:circle/>
      </p:transition>
    </mc:Choice>
    <mc:Fallback xmlns="">
      <p:transition spd="slow" advTm="17942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046" y="1783080"/>
            <a:ext cx="11700549" cy="45719"/>
          </a:xfrm>
        </p:spPr>
        <p:txBody>
          <a:bodyPr/>
          <a:lstStyle/>
          <a:p>
            <a:pPr algn="l"/>
            <a:r>
              <a:rPr lang="ru-RU" sz="1600" dirty="0" smtClean="0">
                <a:latin typeface="Thorndale"/>
              </a:rPr>
              <a:t/>
            </a:r>
            <a:br>
              <a:rPr lang="ru-RU" sz="1600" dirty="0" smtClean="0">
                <a:latin typeface="Thorndale"/>
              </a:rPr>
            </a:br>
            <a:r>
              <a:rPr lang="ru-RU" sz="1600" dirty="0">
                <a:latin typeface="Thorndale"/>
              </a:rPr>
              <a:t/>
            </a:r>
            <a:br>
              <a:rPr lang="ru-RU" sz="1600" dirty="0">
                <a:latin typeface="Thorndale"/>
              </a:rPr>
            </a:br>
            <a:r>
              <a:rPr lang="ru-RU" sz="1600" dirty="0" smtClean="0">
                <a:latin typeface="Thorndale"/>
              </a:rPr>
              <a:t/>
            </a:r>
            <a:br>
              <a:rPr lang="ru-RU" sz="1600" dirty="0" smtClean="0">
                <a:latin typeface="Thorndale"/>
              </a:rPr>
            </a:br>
            <a:r>
              <a:rPr lang="ru-RU" sz="1600" dirty="0">
                <a:latin typeface="Thorndale"/>
              </a:rPr>
              <a:t/>
            </a:r>
            <a:br>
              <a:rPr lang="ru-RU" sz="1600" dirty="0">
                <a:latin typeface="Thorndale"/>
              </a:rPr>
            </a:br>
            <a:r>
              <a:rPr lang="ru-RU" sz="1600" dirty="0" smtClean="0">
                <a:latin typeface="Thorndale"/>
              </a:rPr>
              <a:t/>
            </a:r>
            <a:br>
              <a:rPr lang="ru-RU" sz="1600" dirty="0" smtClean="0">
                <a:latin typeface="Thorndale"/>
              </a:rPr>
            </a:br>
            <a:r>
              <a:rPr lang="ru-RU" sz="1600" dirty="0">
                <a:latin typeface="Thorndale"/>
              </a:rPr>
              <a:t/>
            </a:r>
            <a:br>
              <a:rPr lang="ru-RU" sz="1600" dirty="0">
                <a:latin typeface="Thorndale"/>
              </a:rPr>
            </a:br>
            <a:r>
              <a:rPr lang="ru-RU" sz="1600" dirty="0" smtClean="0">
                <a:latin typeface="Thorndale"/>
              </a:rPr>
              <a:t/>
            </a:r>
            <a:br>
              <a:rPr lang="ru-RU" sz="1600" dirty="0" smtClean="0">
                <a:latin typeface="Thorndale"/>
              </a:rPr>
            </a:br>
            <a:r>
              <a:rPr lang="ru-RU" sz="1600" dirty="0">
                <a:latin typeface="Thorndale"/>
              </a:rPr>
              <a:t/>
            </a:r>
            <a:br>
              <a:rPr lang="ru-RU" sz="1600" dirty="0">
                <a:latin typeface="Thorndale"/>
              </a:rPr>
            </a:br>
            <a:r>
              <a:rPr lang="ru-RU" sz="1600" dirty="0" smtClean="0">
                <a:latin typeface="Thorndale"/>
              </a:rPr>
              <a:t/>
            </a:r>
            <a:br>
              <a:rPr lang="ru-RU" sz="1600" dirty="0" smtClean="0">
                <a:latin typeface="Thorndale"/>
              </a:rPr>
            </a:br>
            <a:r>
              <a:rPr lang="ru-RU" sz="1600" dirty="0">
                <a:latin typeface="Thorndale"/>
              </a:rPr>
              <a:t/>
            </a:r>
            <a:br>
              <a:rPr lang="ru-RU" sz="1600" dirty="0">
                <a:latin typeface="Thorndale"/>
              </a:rPr>
            </a:br>
            <a:r>
              <a:rPr lang="ru-RU" sz="1600" dirty="0" smtClean="0">
                <a:latin typeface="Thorndale"/>
              </a:rPr>
              <a:t/>
            </a:r>
            <a:br>
              <a:rPr lang="ru-RU" sz="1600" dirty="0" smtClean="0">
                <a:latin typeface="Thorndale"/>
              </a:rPr>
            </a:br>
            <a:r>
              <a:rPr lang="ru-RU" sz="1600" dirty="0">
                <a:latin typeface="Thorndale"/>
              </a:rPr>
              <a:t/>
            </a:r>
            <a:br>
              <a:rPr lang="ru-RU" sz="1600" dirty="0">
                <a:latin typeface="Thorndale"/>
              </a:rPr>
            </a:br>
            <a:r>
              <a:rPr lang="ru-RU" sz="1600" dirty="0" smtClean="0">
                <a:latin typeface="Thorndale"/>
              </a:rPr>
              <a:t/>
            </a:r>
            <a:br>
              <a:rPr lang="ru-RU" sz="1600" dirty="0" smtClean="0">
                <a:latin typeface="Thorndale"/>
              </a:rPr>
            </a:br>
            <a:r>
              <a:rPr lang="ru-RU" sz="1600" dirty="0">
                <a:latin typeface="Thorndale"/>
              </a:rPr>
              <a:t/>
            </a:r>
            <a:br>
              <a:rPr lang="ru-RU" sz="1600" dirty="0">
                <a:latin typeface="Thorndale"/>
              </a:rPr>
            </a:br>
            <a:r>
              <a:rPr lang="ru-RU" sz="1600" dirty="0" smtClean="0">
                <a:latin typeface="Thorndale"/>
              </a:rPr>
              <a:t/>
            </a:r>
            <a:br>
              <a:rPr lang="ru-RU" sz="1600" dirty="0" smtClean="0">
                <a:latin typeface="Thorndale"/>
              </a:rPr>
            </a:br>
            <a:r>
              <a:rPr lang="ru-RU" sz="1600" dirty="0">
                <a:latin typeface="Thorndale"/>
              </a:rPr>
              <a:t/>
            </a:r>
            <a:br>
              <a:rPr lang="ru-RU" sz="1600" dirty="0">
                <a:latin typeface="Thorndale"/>
              </a:rPr>
            </a:br>
            <a:r>
              <a:rPr lang="ru-RU" sz="1600" dirty="0" smtClean="0">
                <a:latin typeface="Thorndale"/>
              </a:rPr>
              <a:t>Образовательная программа дошкольного образования  (ОП ДО) состоит из трех разделов: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1. Целевой раздел, который содержит подразделы: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*пояснительная записка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*Цели и задачи программы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*принципы и подходы к формированию ООПДО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*планируемые результаты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2.Содержательный раздел содержит подразделы: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*описание образовательной деятельности в соответствии с направлениями развития ребенка, представленными в пяти образовательных областях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*особенности образовательной деятельности разных видов и культурных практик, физкультурно-оздоровительной работы;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*взаимодействие взрослых с детьми;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*взаимодействие педагогического коллектива с родителями, с социумом, начальной школой;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*региональный компонент;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*дополнительное образование;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3. Организационный раздел содержит подразделы, которые дают представление об условиях в которых реализуется  ООП ДО: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*психолого-педагогические условия, обеспечивающие развитие ребенка;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*материально-техническое обеспечение Программы;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*режим дня и распорядок;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*особенности традиционных событий, праздников, мероприятий;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*кадровые условия реализации Программы;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*финансовые условия реализации программы</a:t>
            </a:r>
            <a:br>
              <a:rPr lang="ru-RU" sz="1600" dirty="0" smtClean="0">
                <a:latin typeface="Thorndale"/>
              </a:rPr>
            </a:br>
            <a:endParaRPr lang="ru-RU" sz="1600" dirty="0">
              <a:latin typeface="Thorndale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-1" y="-100208"/>
            <a:ext cx="11732821" cy="100208"/>
          </a:xfrm>
        </p:spPr>
        <p:txBody>
          <a:bodyPr/>
          <a:lstStyle/>
          <a:p>
            <a:endParaRPr lang="en-US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699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8207">
        <p14:flash/>
      </p:transition>
    </mc:Choice>
    <mc:Fallback xmlns="">
      <p:transition spd="slow" advTm="182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587" y="263047"/>
            <a:ext cx="11321114" cy="1054902"/>
          </a:xfrm>
        </p:spPr>
        <p:txBody>
          <a:bodyPr/>
          <a:lstStyle/>
          <a:p>
            <a:pPr algn="l"/>
            <a:r>
              <a:rPr lang="ru-RU" sz="1600" dirty="0" smtClean="0">
                <a:latin typeface="Thorndale"/>
              </a:rPr>
              <a:t/>
            </a:r>
            <a:br>
              <a:rPr lang="ru-RU" sz="1600" dirty="0" smtClean="0">
                <a:latin typeface="Thorndale"/>
              </a:rPr>
            </a:br>
            <a:r>
              <a:rPr lang="ru-RU" sz="1600" dirty="0">
                <a:latin typeface="Thorndale"/>
              </a:rPr>
              <a:t/>
            </a:r>
            <a:br>
              <a:rPr lang="ru-RU" sz="1600" dirty="0">
                <a:latin typeface="Thorndale"/>
              </a:rPr>
            </a:br>
            <a:r>
              <a:rPr lang="ru-RU" sz="1600" dirty="0" smtClean="0">
                <a:latin typeface="Thorndale"/>
              </a:rPr>
              <a:t/>
            </a:r>
            <a:br>
              <a:rPr lang="ru-RU" sz="1600" dirty="0" smtClean="0">
                <a:latin typeface="Thorndale"/>
              </a:rPr>
            </a:br>
            <a:r>
              <a:rPr lang="ru-RU" sz="1600" dirty="0">
                <a:latin typeface="Thorndale"/>
              </a:rPr>
              <a:t/>
            </a:r>
            <a:br>
              <a:rPr lang="ru-RU" sz="1600" dirty="0">
                <a:latin typeface="Thorndale"/>
              </a:rPr>
            </a:br>
            <a:r>
              <a:rPr lang="ru-RU" sz="1600" dirty="0" smtClean="0">
                <a:latin typeface="Thorndale"/>
              </a:rPr>
              <a:t/>
            </a:r>
            <a:br>
              <a:rPr lang="ru-RU" sz="1600" dirty="0" smtClean="0">
                <a:latin typeface="Thorndale"/>
              </a:rPr>
            </a:br>
            <a:r>
              <a:rPr lang="ru-RU" sz="1600" dirty="0">
                <a:latin typeface="Thorndale"/>
              </a:rPr>
              <a:t/>
            </a:r>
            <a:br>
              <a:rPr lang="ru-RU" sz="1600" dirty="0">
                <a:latin typeface="Thorndale"/>
              </a:rPr>
            </a:br>
            <a:r>
              <a:rPr lang="ru-RU" sz="3200" dirty="0" smtClean="0">
                <a:latin typeface="Thorndale"/>
              </a:rPr>
              <a:t>Образовательная программа ДОУ</a:t>
            </a:r>
            <a:br>
              <a:rPr lang="ru-RU" sz="32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обеспечивает разностороннее развитие личности детей дошкольного возраста  (от 1 до 7 лет) с учетом их возрастных и индивидуальных особенностей в различных видах деятельности и охватывает направления развития и образования детей (образовательные области):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*социально-коммуникативное развитие;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*познавательное развитие;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*речевое развитие;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 художественно-эстетическое развитие;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*физическое развитие </a:t>
            </a:r>
            <a:endParaRPr lang="ru-RU" sz="1600" dirty="0">
              <a:latin typeface="Thorndale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80" y="3795386"/>
            <a:ext cx="3394472" cy="306261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870" y="3707703"/>
            <a:ext cx="2908228" cy="30563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704" y="3795386"/>
            <a:ext cx="3720230" cy="306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8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6015">
        <p:circle/>
      </p:transition>
    </mc:Choice>
    <mc:Fallback xmlns="">
      <p:transition spd="slow" advTm="16015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29073"/>
            <a:ext cx="13491147" cy="1143000"/>
          </a:xfrm>
        </p:spPr>
        <p:txBody>
          <a:bodyPr/>
          <a:lstStyle/>
          <a:p>
            <a:r>
              <a:rPr lang="ru-RU" sz="1600" dirty="0" smtClean="0">
                <a:latin typeface="Thorndale"/>
              </a:rPr>
              <a:t/>
            </a:r>
            <a:br>
              <a:rPr lang="ru-RU" sz="1600" dirty="0" smtClean="0">
                <a:latin typeface="Thorndale"/>
              </a:rPr>
            </a:br>
            <a:r>
              <a:rPr lang="ru-RU" sz="1600" dirty="0">
                <a:latin typeface="Thorndale"/>
              </a:rPr>
              <a:t/>
            </a:r>
            <a:br>
              <a:rPr lang="ru-RU" sz="1600" dirty="0">
                <a:latin typeface="Thorndale"/>
              </a:rPr>
            </a:br>
            <a:r>
              <a:rPr lang="ru-RU" sz="1600" dirty="0" smtClean="0">
                <a:latin typeface="Thorndale"/>
              </a:rPr>
              <a:t/>
            </a:r>
            <a:br>
              <a:rPr lang="ru-RU" sz="1600" dirty="0" smtClean="0">
                <a:latin typeface="Thorndale"/>
              </a:rPr>
            </a:br>
            <a:r>
              <a:rPr lang="ru-RU" sz="3200" dirty="0" smtClean="0">
                <a:latin typeface="Thorndale"/>
              </a:rPr>
              <a:t>Программа реализуется в разнообразных видах детской деятельности</a:t>
            </a:r>
            <a:br>
              <a:rPr lang="ru-RU" sz="32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: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*Игровой;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*Коммуникативной;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*Трудовой;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*Познавательно-исследовательской;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*Продуктивной;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*Музыкально-художественной;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*Чтение</a:t>
            </a:r>
            <a:endParaRPr lang="ru-RU" sz="1600" dirty="0">
              <a:latin typeface="Thorndale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3" y="2998033"/>
            <a:ext cx="5095310" cy="3859967"/>
          </a:xfrm>
        </p:spPr>
      </p:pic>
      <p:pic>
        <p:nvPicPr>
          <p:cNvPr id="6" name="Рисунок 5" descr="F:\фото дсад март 2018\100NIKON\DSCN012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9" r="19972" b="-353"/>
          <a:stretch/>
        </p:blipFill>
        <p:spPr bwMode="auto">
          <a:xfrm>
            <a:off x="8871679" y="3402767"/>
            <a:ext cx="3200400" cy="34552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859" y="4332158"/>
            <a:ext cx="2974009" cy="252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177309"/>
      </p:ext>
    </p:extLst>
  </p:cSld>
  <p:clrMapOvr>
    <a:masterClrMapping/>
  </p:clrMapOvr>
  <p:transition spd="slow" advTm="20017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6767" y="614597"/>
            <a:ext cx="10972800" cy="1143000"/>
          </a:xfrm>
        </p:spPr>
        <p:txBody>
          <a:bodyPr/>
          <a:lstStyle/>
          <a:p>
            <a:r>
              <a:rPr lang="ru-RU" sz="3200" dirty="0" smtClean="0">
                <a:latin typeface="Thorndale"/>
              </a:rPr>
              <a:t>Цель программы:</a:t>
            </a:r>
            <a:br>
              <a:rPr lang="ru-RU" sz="32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создание благоприятных условий для полноценного проживания ребенком дошкольного детства, формирование основ базовой культуры личности, всестороннее развитие психологических и физических качеств в соответствии с возрастными  и индивидуальными особенностями, подготовка к жизни в современном обществе, формирование предпосылок к учебной деятельности, обеспечение безопасности жизнедеятельности дошкольника</a:t>
            </a:r>
            <a:endParaRPr lang="ru-RU" sz="1600" dirty="0">
              <a:latin typeface="Thorndale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2" cstate="print"/>
          <a:srcRect l="7375" r="7322" b="-697"/>
          <a:stretch/>
        </p:blipFill>
        <p:spPr bwMode="auto">
          <a:xfrm>
            <a:off x="5436753" y="3689220"/>
            <a:ext cx="3542988" cy="31687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3" cstate="print"/>
          <a:srcRect l="7858" t="7697" r="4596" b="585"/>
          <a:stretch/>
        </p:blipFill>
        <p:spPr bwMode="auto">
          <a:xfrm rot="20763428">
            <a:off x="2262540" y="4682729"/>
            <a:ext cx="2774802" cy="18684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324" y="3972114"/>
            <a:ext cx="1623311" cy="2885886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 rotWithShape="1">
          <a:blip r:embed="rId5" cstate="print"/>
          <a:srcRect t="9780"/>
          <a:stretch/>
        </p:blipFill>
        <p:spPr bwMode="auto">
          <a:xfrm>
            <a:off x="9250370" y="4217178"/>
            <a:ext cx="2339197" cy="26385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609600" y="614597"/>
            <a:ext cx="10972800" cy="835814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73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1937">
        <p:circle/>
      </p:transition>
    </mc:Choice>
    <mc:Fallback xmlns="">
      <p:transition spd="slow" advTm="21937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3734" y="571502"/>
            <a:ext cx="8288741" cy="1143000"/>
          </a:xfrm>
        </p:spPr>
        <p:txBody>
          <a:bodyPr/>
          <a:lstStyle/>
          <a:p>
            <a:r>
              <a:rPr lang="ru-RU" sz="1600" dirty="0" smtClean="0">
                <a:latin typeface="Thorndale"/>
              </a:rPr>
              <a:t/>
            </a:r>
            <a:br>
              <a:rPr lang="ru-RU" sz="1600" dirty="0" smtClean="0">
                <a:latin typeface="Thorndale"/>
              </a:rPr>
            </a:br>
            <a:r>
              <a:rPr lang="ru-RU" sz="1600" dirty="0">
                <a:latin typeface="Thorndale"/>
              </a:rPr>
              <a:t/>
            </a:r>
            <a:br>
              <a:rPr lang="ru-RU" sz="1600" dirty="0">
                <a:latin typeface="Thorndale"/>
              </a:rPr>
            </a:br>
            <a:r>
              <a:rPr lang="ru-RU" sz="1600" dirty="0" smtClean="0">
                <a:latin typeface="Thorndale"/>
              </a:rPr>
              <a:t/>
            </a:r>
            <a:br>
              <a:rPr lang="ru-RU" sz="1600" dirty="0" smtClean="0">
                <a:latin typeface="Thorndale"/>
              </a:rPr>
            </a:br>
            <a:r>
              <a:rPr lang="ru-RU" sz="1600" dirty="0">
                <a:latin typeface="Thorndale"/>
              </a:rPr>
              <a:t/>
            </a:r>
            <a:br>
              <a:rPr lang="ru-RU" sz="1600" dirty="0">
                <a:latin typeface="Thorndale"/>
              </a:rPr>
            </a:br>
            <a:r>
              <a:rPr lang="ru-RU" sz="1600" dirty="0" smtClean="0">
                <a:latin typeface="Thorndale"/>
              </a:rPr>
              <a:t/>
            </a:r>
            <a:br>
              <a:rPr lang="ru-RU" sz="1600" dirty="0" smtClean="0">
                <a:latin typeface="Thorndale"/>
              </a:rPr>
            </a:br>
            <a:r>
              <a:rPr lang="ru-RU" sz="1600" dirty="0">
                <a:latin typeface="Thorndale"/>
              </a:rPr>
              <a:t/>
            </a:r>
            <a:br>
              <a:rPr lang="ru-RU" sz="1600" dirty="0">
                <a:latin typeface="Thorndale"/>
              </a:rPr>
            </a:br>
            <a:r>
              <a:rPr lang="ru-RU" sz="3200" dirty="0" smtClean="0">
                <a:latin typeface="Thorndale"/>
              </a:rPr>
              <a:t>Принципы ООП:</a:t>
            </a:r>
            <a:br>
              <a:rPr lang="ru-RU" sz="32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*Принцип </a:t>
            </a:r>
            <a:r>
              <a:rPr lang="ru-RU" sz="1600" dirty="0" err="1" smtClean="0">
                <a:latin typeface="Thorndale"/>
              </a:rPr>
              <a:t>гуманизации</a:t>
            </a:r>
            <a:r>
              <a:rPr lang="ru-RU" sz="1600" dirty="0" smtClean="0">
                <a:latin typeface="Thorndale"/>
              </a:rPr>
              <a:t> и развивающего образования;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*Принцип интеграции;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*Принцип дифференциации и индивидуализации;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*Принцип комплексно-тематический;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*Принцип системности;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*Принцип содействия и сотрудничества;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*Принцип поддержки инициативы;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*Принцип адаптивности*</a:t>
            </a:r>
            <a:br>
              <a:rPr lang="ru-RU" sz="1600" dirty="0" smtClean="0">
                <a:latin typeface="Thorndale"/>
              </a:rPr>
            </a:br>
            <a:r>
              <a:rPr lang="ru-RU" sz="1600" dirty="0" smtClean="0">
                <a:latin typeface="Thorndale"/>
              </a:rPr>
              <a:t>*Принцип </a:t>
            </a:r>
            <a:r>
              <a:rPr lang="ru-RU" sz="1600" dirty="0" err="1" smtClean="0">
                <a:latin typeface="Thorndale"/>
              </a:rPr>
              <a:t>культуросообразности</a:t>
            </a:r>
            <a:r>
              <a:rPr lang="ru-RU" sz="1600" dirty="0" smtClean="0">
                <a:latin typeface="Thorndale"/>
              </a:rPr>
              <a:t>;</a:t>
            </a:r>
            <a:br>
              <a:rPr lang="ru-RU" sz="1600" dirty="0" smtClean="0">
                <a:latin typeface="Thorndale"/>
              </a:rPr>
            </a:br>
            <a:r>
              <a:rPr lang="ru-RU" sz="1600" dirty="0">
                <a:latin typeface="Thorndale"/>
              </a:rPr>
              <a:t>*</a:t>
            </a:r>
            <a:r>
              <a:rPr lang="ru-RU" sz="1600" dirty="0" smtClean="0">
                <a:latin typeface="Thorndale"/>
              </a:rPr>
              <a:t/>
            </a:r>
            <a:br>
              <a:rPr lang="ru-RU" sz="1600" dirty="0" smtClean="0">
                <a:latin typeface="Thorndale"/>
              </a:rPr>
            </a:br>
            <a:endParaRPr lang="ru-RU" sz="1600" dirty="0">
              <a:latin typeface="Thorndale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187" y="3417757"/>
            <a:ext cx="4194036" cy="300821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965" y="3417756"/>
            <a:ext cx="3536117" cy="34402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41" y="3822491"/>
            <a:ext cx="3807501" cy="285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6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157">
        <p14:reveal/>
      </p:transition>
    </mc:Choice>
    <mc:Fallback xmlns="">
      <p:transition spd="slow" advTm="2015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030005343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1350</TotalTime>
  <Words>257</Words>
  <Application>Microsoft Office PowerPoint</Application>
  <PresentationFormat>Широкоэкранный</PresentationFormat>
  <Paragraphs>63</Paragraphs>
  <Slides>17</Slides>
  <Notes>0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 Unicode MS</vt:lpstr>
      <vt:lpstr>Arial</vt:lpstr>
      <vt:lpstr>Calibri</vt:lpstr>
      <vt:lpstr>Monotype Corsiva</vt:lpstr>
      <vt:lpstr>Thorndale</vt:lpstr>
      <vt:lpstr>Verdana</vt:lpstr>
      <vt:lpstr>TS030005343</vt:lpstr>
      <vt:lpstr>Филиал МАОУ «Кутарбитская СОШ» детский сад «Колосок» село Дегтярёво</vt:lpstr>
      <vt:lpstr>  *Полное наименование учреждения: филиал МАОУ «Кутарбитская средняя общеобразовательная школа»- детский сад «Колосок» с. Дегтярево. *Официальное сокращенное наименование учреждения: МАОУ «Кутарбитская СОШ»-детский сад «Колосок»; *Тип-Дошкольное образовательное учреждение; *Вид-детский сад; *место нахождения: Тюменская область Тобольский район, с. Дегтярево, ул. Центральная,41 (Б); *Юридический адрес: 626115 Тюменская область, Тобольский район, с.Кутарбитка, ул. Школьная,27 *Телефон: 8(3456) 33-42-02; *E-MAIL: kutsosh_70; * Адрес сайта: http://ksosh.depon72.ru  </vt:lpstr>
      <vt:lpstr>        Деятельность  детского сада «Колосок»  осуществляется на основе:  *Конвенция о правах ребенка; *Конституция Российской Федерации; *Закона Российской Федерации от 29.12.2012 № 273-ФЗ «Об образовании в Российской Федерации»; *Федерального государственного образовательного стандарта дошкольного образования. Приказ Минобрнауки России от 17.10.2013 №1155; *Приказа Минобрнауки РФ от 30.08.2013 №1014 «Об утверждении Порядка организации и осуществления образовательной деятельности по основным общеобразовательным программам дошкольного образования»; *Приказа Минобрнауки РФ от 08.04.2014 №293 «Об утверждении Порядка приема на обучение по образовательным программам дошкольного образования»; *СанПиН 2.4.1.3049-13 «Санитарно-эпидемиологические требования к устройству, содержанию и организации режима работы дошкольных образовательных организаций»; *Устав МАОУ «Кутарбитская СОШ»; *Лицензия и Локально-правовые акты ДОУ; </vt:lpstr>
      <vt:lpstr>Основная образовательная программа филиала МАОУ «Кутарбитская СОШ» – детский сад «Колосок»  разработана в соответствии с Федеральным государственным образовательным стандартом дошкольного образования, с учетом примерной образовательной программы «От рождения до школы» под редакцией Н.Е. Вераксы, Т.С. Комаровой, М.А. Васильевой, «Ладушки» 2008г., особенностей образовательного учреждения, образовательных потребностей и запросов воспитанников. Определяет цель, задачи, планируемые результаты, содержание и организацию образовательного процесса на ступени дошкольного образования.</vt:lpstr>
      <vt:lpstr>                Образовательная программа дошкольного образования  (ОП ДО) состоит из трех разделов: 1. Целевой раздел, который содержит подразделы: *пояснительная записка *Цели и задачи программы *принципы и подходы к формированию ООПДО *планируемые результаты 2.Содержательный раздел содержит подразделы: *описание образовательной деятельности в соответствии с направлениями развития ребенка, представленными в пяти образовательных областях *особенности образовательной деятельности разных видов и культурных практик, физкультурно-оздоровительной работы; *взаимодействие взрослых с детьми; *взаимодействие педагогического коллектива с родителями, с социумом, начальной школой; *региональный компонент; *дополнительное образование; 3. Организационный раздел содержит подразделы, которые дают представление об условиях в которых реализуется  ООП ДО: *психолого-педагогические условия, обеспечивающие развитие ребенка; *материально-техническое обеспечение Программы; *режим дня и распорядок; *особенности традиционных событий, праздников, мероприятий; *кадровые условия реализации Программы; *финансовые условия реализации программы </vt:lpstr>
      <vt:lpstr>      Образовательная программа ДОУ обеспечивает разностороннее развитие личности детей дошкольного возраста  (от 1 до 7 лет) с учетом их возрастных и индивидуальных особенностей в различных видах деятельности и охватывает направления развития и образования детей (образовательные области): *социально-коммуникативное развитие; *познавательное развитие; *речевое развитие; * художественно-эстетическое развитие; *физическое развитие </vt:lpstr>
      <vt:lpstr>   Программа реализуется в разнообразных видах детской деятельности : *Игровой; *Коммуникативной; *Трудовой; *Познавательно-исследовательской; *Продуктивной; *Музыкально-художественной; *Чтение</vt:lpstr>
      <vt:lpstr>Цель программы: создание благоприятных условий для полноценного проживания ребенком дошкольного детства, формирование основ базовой культуры личности, всестороннее развитие психологических и физических качеств в соответствии с возрастными  и индивидуальными особенностями, подготовка к жизни в современном обществе, формирование предпосылок к учебной деятельности, обеспечение безопасности жизнедеятельности дошкольника</vt:lpstr>
      <vt:lpstr>      Принципы ООП: *Принцип гуманизации и развивающего образования; *Принцип интеграции; *Принцип дифференциации и индивидуализации; *Принцип комплексно-тематический; *Принцип системности; *Принцип содействия и сотрудничества; *Принцип поддержки инициативы; *Принцип адаптивности* *Принцип культуросообразности; * </vt:lpstr>
      <vt:lpstr>Презентация PowerPoint</vt:lpstr>
      <vt:lpstr> </vt:lpstr>
      <vt:lpstr>     Материально-техническое обеспечение программы:  *Соответствие СанПиН; *соответствие Правилам пожарной безопасности; *средства обучения и воспитания в соответствии с возрастом и индивидуальными особенностями развития детей; * учебно-методический комплект, оборудование, оснащение; *оснащенность помещений, развивающей предметно-пространственной средой </vt:lpstr>
      <vt:lpstr>    Развивающая предметно-пространственная среда ДОУ: *уголок для сюжетно-ролевых игр; *уголок ряжения (для театрализованных игр); *книжный уголок; *зона для настольно-печатных игр; *живой уголок природы; *выставка детского творчества, рисунка; *спортивный уголок; *уголки для самостоятельной деятельности детей; *игровой уголок </vt:lpstr>
      <vt:lpstr>Выпускник детского сада: </vt:lpstr>
      <vt:lpstr>Учебно-методический комплект:  *Примерная общеобразовательная программа дошкольного образования «От рождения до школы» под редакцией Н.Е.Веракса, Т.С. Комаровой, М.А. Васильевой; *Вариативные парциальные программы «Ладушки» под редакцией И. Каплунова, И.Новоскольцева; *»Природа-наш дом» под редакцией Н.А. Рыжова; *Инклюзивное образование:Программа воспитания и обучения дошкольников с интеллектуальной недостаточностью Беряева Л.Б, Гаврилушкина О.П., Зарин А.П. *</vt:lpstr>
      <vt:lpstr>   Планируемые результаты освоения программы: Специфика дошкольного детства не позволяет требовать от ребенка дошкольного возраста достижений конкретных образовательных результатов и обуславливает необходимость определения результатов освоения ООП ДО в виде целевых ориентиров (представленных в ФГОС  ДО), которые следует рассматривать как социально-нормативные возрастные характеристики возможных достижений ребенка: *целевые ориентиры образования в младенческом и раннем возрасте; *целевые ориентиры на этапе завершения дошкольного образования   Целевые ориентиры не подлежат непосредственной оценке, в том числе в виде педагогической диагностики (мониторинга), и не являются основанием для их формального сравнения с реальными достижениями детей  </vt:lpstr>
      <vt:lpstr>Используемые ресурсы: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Tobolsk</cp:lastModifiedBy>
  <cp:revision>111</cp:revision>
  <dcterms:created xsi:type="dcterms:W3CDTF">2018-03-20T12:28:32Z</dcterms:created>
  <dcterms:modified xsi:type="dcterms:W3CDTF">2019-09-26T13:59:43Z</dcterms:modified>
</cp:coreProperties>
</file>