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5" r:id="rId12"/>
    <p:sldId id="269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F4FFE8E-96B0-4AAB-9A99-AAA1DDCFB11D}">
          <p14:sldIdLst/>
        </p14:section>
        <p14:section name="Раздел без заголовка" id="{F47352DC-5F50-4935-8388-37863D18EC5A}">
          <p14:sldIdLst>
            <p14:sldId id="257"/>
            <p14:sldId id="272"/>
            <p14:sldId id="258"/>
            <p14:sldId id="259"/>
            <p14:sldId id="260"/>
            <p14:sldId id="261"/>
            <p14:sldId id="262"/>
            <p14:sldId id="263"/>
            <p14:sldId id="267"/>
            <p14:sldId id="268"/>
            <p14:sldId id="264"/>
            <p14:sldId id="265"/>
            <p14:sldId id="269"/>
            <p14:sldId id="266"/>
            <p14:sldId id="270"/>
            <p14:sldId id="271"/>
          </p14:sldIdLst>
        </p14:section>
        <p14:section name="Раздел без заголовка" id="{5C7C7CF1-9378-42D4-90FA-229060C214D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4ADCA58-CB1F-4A46-B906-BF62414A20DB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5944D91-A1BA-4832-ADCF-64C78569CC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МУНИЦИПАЛЬНОЕ АВТОНОМНОЕ СПЕЦИАЛЬНОЕ (КОРРЕКЦИОННОЕ) ОБРАЗОВАТЕЛЬНОЕ УЧРЕЖДЕНИЕ ДЛЯ ОБУЧАЮЩИХСЯ, ВОСПИТАННИКОВ С ОГРАНИЧЕННЫМИ ВОЗМОЖНОСТЯМИ ЗДОРОВЬЯ «КАРАСУЛЬСКАЯ СПЕЦИАЛЬНАЯ (КОРРЕКЦИОННАЯ) ОБЩЕОБРАЗОВАТЕЛЬНАЯ ШКОЛА-ИНТЕРНАТ ДЛЯ УМСТВЕННО-ОТСТАЛЫХ ДЕТЕЙ»</a:t>
            </a:r>
          </a:p>
          <a:p>
            <a:pPr algn="ctr"/>
            <a:endParaRPr lang="ru-RU" sz="1300" b="1" dirty="0"/>
          </a:p>
          <a:p>
            <a:pPr algn="ctr"/>
            <a:endParaRPr lang="ru-RU" sz="1300" b="1" dirty="0" smtClean="0"/>
          </a:p>
          <a:p>
            <a:pPr algn="ctr"/>
            <a:endParaRPr lang="ru-RU" sz="1300" b="1" dirty="0"/>
          </a:p>
          <a:p>
            <a:pPr algn="ctr"/>
            <a:endParaRPr lang="ru-RU" sz="1300" b="1" dirty="0" smtClean="0"/>
          </a:p>
          <a:p>
            <a:pPr algn="ctr"/>
            <a:endParaRPr lang="ru-RU" sz="1300" b="1" dirty="0"/>
          </a:p>
          <a:p>
            <a:pPr algn="ctr"/>
            <a:endParaRPr lang="ru-RU" sz="1300" b="1" dirty="0"/>
          </a:p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рок в условиях </a:t>
            </a:r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педагогики</a:t>
            </a:r>
          </a:p>
          <a:p>
            <a:pPr algn="ctr"/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Воспитатель: Сухарева О.А.</a:t>
            </a:r>
          </a:p>
          <a:p>
            <a:pPr algn="r"/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п. Октябрьский, 2015г</a:t>
            </a:r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222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1705"/>
            <a:ext cx="4104456" cy="590931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Рациональная организация урока — важная составная часть </a:t>
            </a:r>
            <a:r>
              <a:rPr lang="ru-RU" b="1" i="1" dirty="0" err="1" smtClean="0"/>
              <a:t>здоровьесберегающей</a:t>
            </a:r>
            <a:r>
              <a:rPr lang="ru-RU" b="1" i="1" dirty="0" smtClean="0"/>
              <a:t> работы школы. От соблюдения гигиенических, психолого-педагогических условий проведения урока в основном и зависит функциональное состояние школьников в процессе учебной деятельности, возможность длительно поддерживать умственную работоспособность на высоком уровне и предупреждать преждевременное наступление утомления. Нельзя забывать и о том, что гигиенические условия влияют на состояние учителя, его здоровье, что в свою очередь оказывает влияние на состояние и здоровье учащихся.</a:t>
            </a:r>
            <a:endParaRPr 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6518"/>
            <a:ext cx="3892629" cy="3836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006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91264" cy="4896544"/>
          </a:xfrm>
          <a:ln w="57150">
            <a:noFill/>
            <a:prstDash val="dashDot"/>
          </a:ln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ru-RU" sz="2900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Плотность </a:t>
            </a:r>
            <a:r>
              <a:rPr lang="ru-RU" sz="2900" b="1" i="1" dirty="0"/>
              <a:t>урока – не менее 60% и не более 75-80</a:t>
            </a:r>
            <a:r>
              <a:rPr lang="ru-RU" sz="2900" b="1" i="1" dirty="0" smtClean="0"/>
              <a:t>%.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Число </a:t>
            </a:r>
            <a:r>
              <a:rPr lang="ru-RU" sz="2900" b="1" i="1" dirty="0"/>
              <a:t>видов учебной деятельности – </a:t>
            </a:r>
            <a:r>
              <a:rPr lang="ru-RU" sz="2900" b="1" i="1" dirty="0" smtClean="0"/>
              <a:t>4-7.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Средняя </a:t>
            </a:r>
            <a:r>
              <a:rPr lang="ru-RU" sz="2900" b="1" i="1" dirty="0"/>
              <a:t>продолжительность различных видов учебной деятельности – не более 10 </a:t>
            </a:r>
            <a:r>
              <a:rPr lang="ru-RU" sz="2900" b="1" i="1" dirty="0" smtClean="0"/>
              <a:t>минут.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Частота </a:t>
            </a:r>
            <a:r>
              <a:rPr lang="ru-RU" sz="2900" b="1" i="1" dirty="0"/>
              <a:t>чередования различных видов учебной деятельности – смена не позже чем через 7-10 </a:t>
            </a:r>
            <a:r>
              <a:rPr lang="ru-RU" sz="2900" b="1" i="1" dirty="0" smtClean="0"/>
              <a:t>мин.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Число </a:t>
            </a:r>
            <a:r>
              <a:rPr lang="ru-RU" sz="2900" b="1" i="1" dirty="0"/>
              <a:t>видов преподавания – не менее </a:t>
            </a:r>
            <a:r>
              <a:rPr lang="ru-RU" sz="2900" b="1" i="1" dirty="0" smtClean="0"/>
              <a:t>трех.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Чередование </a:t>
            </a:r>
            <a:r>
              <a:rPr lang="ru-RU" sz="2900" b="1" i="1" dirty="0"/>
              <a:t>видов преподавания – не позже чем через 10-15 </a:t>
            </a:r>
            <a:r>
              <a:rPr lang="ru-RU" sz="2900" b="1" i="1" dirty="0" smtClean="0"/>
              <a:t>мин.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Наличие </a:t>
            </a:r>
            <a:r>
              <a:rPr lang="ru-RU" sz="2900" b="1" i="1" dirty="0"/>
              <a:t>эмоциональных разрядок (число) – </a:t>
            </a:r>
            <a:r>
              <a:rPr lang="ru-RU" sz="2900" b="1" i="1" dirty="0" smtClean="0"/>
              <a:t>2-3.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Место </a:t>
            </a:r>
            <a:r>
              <a:rPr lang="ru-RU" sz="2900" b="1" i="1" dirty="0"/>
              <a:t>и длительность применения ТСО – в соответствии с гигиеническими </a:t>
            </a:r>
            <a:r>
              <a:rPr lang="ru-RU" sz="2900" b="1" i="1" dirty="0" smtClean="0"/>
              <a:t>нормами.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Чередование </a:t>
            </a:r>
            <a:r>
              <a:rPr lang="ru-RU" sz="2900" b="1" i="1" dirty="0"/>
              <a:t>позы – поза чередуется в соответствии с видом работы. Учитель наблюдает за посадкой </a:t>
            </a:r>
            <a:r>
              <a:rPr lang="ru-RU" sz="2900" b="1" i="1" dirty="0" smtClean="0"/>
              <a:t>учащихся.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Физкультминутки </a:t>
            </a:r>
            <a:r>
              <a:rPr lang="ru-RU" sz="2900" b="1" i="1" dirty="0"/>
              <a:t>– две за урок, состоящие из 3 легких упражнений, по 3-5 повторений </a:t>
            </a:r>
            <a:r>
              <a:rPr lang="ru-RU" sz="2900" b="1" i="1" dirty="0" smtClean="0"/>
              <a:t>каждого.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sz="2900" b="1" i="1" dirty="0" smtClean="0"/>
              <a:t>Психологический </a:t>
            </a:r>
            <a:r>
              <a:rPr lang="ru-RU" sz="2900" b="1" i="1" dirty="0"/>
              <a:t>климат – преобладают положительные эмоции.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616624" cy="10081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Гигиенические критерии рациональной организации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72177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7346"/>
            <a:ext cx="7704856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/>
              <a:t>Для предотвращения наступления у школьников утомления необходимо учитывать, что первые три-пять минут любого урока занимает «врабатывание», т.е. привыкание к учителю и предмету. Оптимально устойчивая работоспособность длится около 10-15 минут для младших школьников, 20-25 — для среднего звена, 25-30 — для старшеклассников. После этого на несколько минут наступает «</a:t>
            </a:r>
            <a:r>
              <a:rPr lang="ru-RU" sz="2200" b="1" i="1" dirty="0" err="1" smtClean="0"/>
              <a:t>предутомление</a:t>
            </a:r>
            <a:r>
              <a:rPr lang="ru-RU" sz="2200" b="1" i="1" dirty="0" smtClean="0"/>
              <a:t>», или неустойчивая работоспособность. Если не изменить педагогическую тактику, наступит состояние утомления, при котором работоспособность школьников заметно падает, а еще больше снижается интерес к происходящему в классе. Это пока еще утомление, но, если не устраивать физкультминуток и оно от урока к уроку накапливается, наступит переутомление, с которым невозможно справиться только педагогическими методами.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xmlns="" val="6817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628800"/>
            <a:ext cx="8229600" cy="4896544"/>
          </a:xfrm>
          <a:ln w="38100">
            <a:noFill/>
            <a:prstDash val="lgDashDot"/>
          </a:ln>
        </p:spPr>
        <p:txBody>
          <a:bodyPr>
            <a:normAutofit fontScale="25000" lnSpcReduction="20000"/>
          </a:bodyPr>
          <a:lstStyle/>
          <a:p>
            <a:endParaRPr lang="ru-RU" sz="4000" b="1" i="1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6400" b="1" i="1" dirty="0"/>
              <a:t>О</a:t>
            </a:r>
            <a:r>
              <a:rPr lang="ru-RU" sz="6400" b="1" i="1" dirty="0" smtClean="0"/>
              <a:t>беспечение </a:t>
            </a:r>
            <a:r>
              <a:rPr lang="ru-RU" sz="6400" b="1" i="1" dirty="0"/>
              <a:t>индивидуализации психолого-педагогических воздействий, особенно в отношении учеников группы риска нарушений психологического здоровья, выстраивание индивидуальных психолого-педагогических траекторий взаимодействия с такими учащимися, под контролем мониторинга достигаемых </a:t>
            </a:r>
            <a:r>
              <a:rPr lang="ru-RU" sz="6400" b="1" i="1" dirty="0" smtClean="0"/>
              <a:t>результатов;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6400" b="1" i="1" dirty="0" smtClean="0"/>
              <a:t>Построение </a:t>
            </a:r>
            <a:r>
              <a:rPr lang="ru-RU" sz="6400" b="1" i="1" dirty="0"/>
              <a:t>учебного процесса на фундаменте мотивирующей самоорганизации деятельности учащихся, предоставления им оптимальных возможностей проявления инициативы, выбора при осознаваемой ответственности за принимаемые решения и их возможные </a:t>
            </a:r>
            <a:r>
              <a:rPr lang="ru-RU" sz="6400" b="1" i="1" dirty="0" smtClean="0"/>
              <a:t>последствия;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6400" b="1" i="1" dirty="0" smtClean="0"/>
              <a:t>Целенаправленное </a:t>
            </a:r>
            <a:r>
              <a:rPr lang="ru-RU" sz="6400" b="1" i="1" dirty="0"/>
              <a:t>развитие, поддержка и позитивное эмоциональное подкрепление интереса учащихся к самому процессу обучения, познанию мира и самих </a:t>
            </a:r>
            <a:r>
              <a:rPr lang="ru-RU" sz="6400" b="1" i="1" dirty="0" smtClean="0"/>
              <a:t>себя;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6400" b="1" i="1" dirty="0"/>
              <a:t>О</a:t>
            </a:r>
            <a:r>
              <a:rPr lang="ru-RU" sz="6400" b="1" i="1" dirty="0" smtClean="0"/>
              <a:t>беспечение </a:t>
            </a:r>
            <a:r>
              <a:rPr lang="ru-RU" sz="6400" b="1" i="1" dirty="0"/>
              <a:t>щадящего отношения к психологическим ресурсам школьников, истощение которых самими учениками не всегда фиксируется и сопровождается появлением </a:t>
            </a:r>
            <a:r>
              <a:rPr lang="ru-RU" sz="6400" b="1" i="1" dirty="0" err="1"/>
              <a:t>дезадаптивных</a:t>
            </a:r>
            <a:r>
              <a:rPr lang="ru-RU" sz="6400" b="1" i="1" dirty="0"/>
              <a:t> состояний на уроках, проявлениями нарушений дисциплины, снижением </a:t>
            </a:r>
            <a:r>
              <a:rPr lang="ru-RU" sz="6400" b="1" i="1" dirty="0" smtClean="0"/>
              <a:t>успеваемости;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6400" b="1" i="1" dirty="0" smtClean="0"/>
              <a:t>Максимальное </a:t>
            </a:r>
            <a:r>
              <a:rPr lang="ru-RU" sz="6400" b="1" i="1" dirty="0"/>
              <a:t>использование коммуникативных технологий для создания в классе и во взаимоотношениях с отдельными учащимися эмоционально комфортных условий, основанных на взаимном доверии, понимании общих задач, психологической поддержке, принципах сотрудничества и т.д.;</a:t>
            </a:r>
          </a:p>
          <a:p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Стратегические условия обеспечения </a:t>
            </a:r>
            <a:r>
              <a:rPr lang="ru-RU" dirty="0" err="1">
                <a:solidFill>
                  <a:srgbClr val="FF0000"/>
                </a:solidFill>
              </a:rPr>
              <a:t>здоровьесберегающего</a:t>
            </a:r>
            <a:r>
              <a:rPr lang="ru-RU" dirty="0">
                <a:solidFill>
                  <a:srgbClr val="FF0000"/>
                </a:solidFill>
              </a:rPr>
              <a:t> характера психолого-педагогических воздействий учителя на уроке:</a:t>
            </a:r>
          </a:p>
        </p:txBody>
      </p:sp>
    </p:spTree>
    <p:extLst>
      <p:ext uri="{BB962C8B-B14F-4D97-AF65-F5344CB8AC3E}">
        <p14:creationId xmlns:p14="http://schemas.microsoft.com/office/powerpoint/2010/main" xmlns="" val="275566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77" y="3429000"/>
            <a:ext cx="7848872" cy="2952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6673"/>
            <a:ext cx="784887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Таким образом, в настоящее время к числу наиболее актуальных вопросов  образования и воспитания относятся вопросы, связанные с проблемой формирования у детей здорового образа жизни, через применение </a:t>
            </a:r>
            <a:r>
              <a:rPr lang="ru-RU" sz="2400" dirty="0" err="1" smtClean="0"/>
              <a:t>здоровьесберегающих</a:t>
            </a:r>
            <a:r>
              <a:rPr lang="ru-RU" sz="2400" dirty="0" smtClean="0"/>
              <a:t> технологии в образовательных учреждениях, как в первых институтах  социализации детей.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150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dirty="0"/>
              <a:t>N</a:t>
            </a:r>
            <a:r>
              <a:rPr lang="en-US" dirty="0" smtClean="0"/>
              <a:t>sportal.ru</a:t>
            </a:r>
            <a:r>
              <a:rPr lang="ru-RU" dirty="0" smtClean="0"/>
              <a:t>/Школа/Разное/</a:t>
            </a:r>
            <a:endParaRPr lang="en-US" dirty="0" smtClean="0"/>
          </a:p>
          <a:p>
            <a:pPr marL="457200" indent="-457200" algn="l">
              <a:buAutoNum type="arabicPeriod"/>
            </a:pPr>
            <a:r>
              <a:rPr lang="en-US" dirty="0" err="1" smtClean="0"/>
              <a:t>Medroad.ru›raznoe</a:t>
            </a:r>
            <a:endParaRPr lang="ru-RU" dirty="0" smtClean="0"/>
          </a:p>
          <a:p>
            <a:pPr marL="457200" indent="-457200" algn="l">
              <a:buAutoNum type="arabicPeriod"/>
            </a:pPr>
            <a:r>
              <a:rPr lang="ru-RU" dirty="0"/>
              <a:t>Сухарев А.Г. Концепция укрепления здоровья детского и подросткового населения России // Школа здоровья. 2000. Т. 7. №</a:t>
            </a:r>
            <a:r>
              <a:rPr lang="ru-RU" dirty="0" smtClean="0"/>
              <a:t>2</a:t>
            </a:r>
          </a:p>
          <a:p>
            <a:pPr marL="457200" indent="-457200" algn="l">
              <a:buAutoNum type="arabicPeriod"/>
            </a:pPr>
            <a:r>
              <a:rPr lang="ru-RU" dirty="0"/>
              <a:t> </a:t>
            </a:r>
            <a:r>
              <a:rPr lang="ru-RU" dirty="0" err="1"/>
              <a:t>Ахутина</a:t>
            </a:r>
            <a:r>
              <a:rPr lang="ru-RU" dirty="0"/>
              <a:t> Т.В.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 обучения: индивидуально-ориентированный подход // Школа здоровья. 2000. Т. 7. №2</a:t>
            </a:r>
            <a:r>
              <a:rPr lang="ru-RU" dirty="0" smtClean="0"/>
              <a:t>.</a:t>
            </a:r>
          </a:p>
          <a:p>
            <a:pPr marL="457200" indent="-457200" algn="l">
              <a:buAutoNum type="arabicPeriod"/>
            </a:pPr>
            <a:r>
              <a:rPr lang="ru-RU" dirty="0"/>
              <a:t>Ковалько В.И.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 в начальной школе.1-4 классы. </a:t>
            </a:r>
            <a:r>
              <a:rPr lang="ru-RU"/>
              <a:t>М.: «ВАКО», 2004</a:t>
            </a:r>
            <a:endParaRPr lang="ru-RU" dirty="0" smtClean="0"/>
          </a:p>
          <a:p>
            <a:pPr marL="457200" indent="-457200" algn="l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984776" cy="7200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Используемые источники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7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96944" cy="5293757"/>
          </a:xfrm>
          <a:prstGeom prst="rect">
            <a:avLst/>
          </a:prstGeom>
          <a:solidFill>
            <a:schemeClr val="bg1"/>
          </a:solidFill>
          <a:ln w="38100">
            <a:noFill/>
            <a:prstDash val="lgDashDot"/>
          </a:ln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Актуальность темы</a:t>
            </a:r>
          </a:p>
          <a:p>
            <a:pPr algn="ctr"/>
            <a:endParaRPr lang="ru-RU" b="1" i="1" dirty="0"/>
          </a:p>
          <a:p>
            <a:pPr algn="just"/>
            <a:r>
              <a:rPr lang="ru-RU" b="1" i="1" dirty="0" smtClean="0"/>
              <a:t>Интенсивные изменения в системе образования, инновационные процессы в Российской школе ставят вопросы о сохранении здоровья школьников. Объективным показателем неблагополучия является то, что   здоровье школьников уменьшается по сравнению с их сверстниками двадцать или тридцать лет назад. При этом наиболее значительное увеличение частоты всех классов болезней происходит в возрастные периоды, совпадающие с получением ребенком общего среднего образования.</a:t>
            </a:r>
          </a:p>
          <a:p>
            <a:pPr algn="just"/>
            <a:r>
              <a:rPr lang="ru-RU" b="1" i="1" dirty="0" smtClean="0"/>
              <a:t>Что же может в этом направлении реализовать школьный учитель? В настоящее время можно с уверенностью утверждать, что именно учитель, педагог, в состоянии  сделать для здоровья современного ученика больше, чем врач. Это не значит, что учитель должен выполнять обязанности  медицинского работника. Просто учитель должен работать так, чтобы обучение детей в школе не наносило ущерба здоровью детей.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85667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229600" cy="4680520"/>
          </a:xfrm>
          <a:ln w="38100">
            <a:noFill/>
            <a:prstDash val="lgDashDot"/>
          </a:ln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endParaRPr lang="ru-RU" b="1" i="1" dirty="0" smtClean="0"/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Стрессовая педагогическая тактика;</a:t>
            </a:r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Несоответствие    методик    и   технологий   обучения   возрастным         функциональным возможностям школьников;</a:t>
            </a:r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Несоблюдение    элементарных    физиологических    и    гигиенических требований к организации учебного процесса;</a:t>
            </a:r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Недостаточная грамотность родителей в вопросах сохранения здоровья  детей;</a:t>
            </a:r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Провалы в существующей системе физического воспитания;</a:t>
            </a:r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Интенсификация учебного процесса;</a:t>
            </a:r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Функциональная    неграмотность   педагога    в    вопросах   охраны и укрепления здоровья;</a:t>
            </a:r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Частичное разрушение служб школьного медицинского контроля;</a:t>
            </a:r>
          </a:p>
          <a:p>
            <a:pPr algn="l">
              <a:buFont typeface="Wingdings" pitchFamily="2" charset="2"/>
              <a:buChar char="v"/>
            </a:pPr>
            <a:r>
              <a:rPr lang="ru-RU" b="1" i="1" dirty="0" smtClean="0"/>
              <a:t>Отсутствие системной работы по формированию ценности здоровья и здорового образа жизни 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264696" cy="100811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  <a:latin typeface="+mn-lt"/>
              </a:rPr>
              <a:t>Факторы </a:t>
            </a:r>
            <a:r>
              <a:rPr lang="ru-RU" sz="2200" b="1" i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2200" b="1" i="1" dirty="0" smtClean="0">
                <a:solidFill>
                  <a:srgbClr val="FF0000"/>
                </a:solidFill>
                <a:latin typeface="+mn-lt"/>
              </a:rPr>
              <a:t>иска, оказывающие влияние на здоровье обучающихся</a:t>
            </a:r>
            <a:endParaRPr lang="ru-RU" sz="22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14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258532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Получается, что традиционная организация образовательного процесса создает у школьников постоянные стрессовые перегрузки, которые приводят к поломке механизмов </a:t>
            </a:r>
            <a:r>
              <a:rPr lang="ru-RU" b="1" i="1" dirty="0" err="1" smtClean="0"/>
              <a:t>саморегуляции</a:t>
            </a:r>
            <a:r>
              <a:rPr lang="ru-RU" b="1" i="1" dirty="0" smtClean="0"/>
              <a:t> физиологических функций и способствуют развитию хронических болезней.</a:t>
            </a:r>
          </a:p>
          <a:p>
            <a:pPr algn="just"/>
            <a:r>
              <a:rPr lang="ru-RU" b="1" i="1" dirty="0" smtClean="0"/>
              <a:t>Решить эту проблему позволяет использование </a:t>
            </a:r>
            <a:r>
              <a:rPr lang="ru-RU" b="1" i="1" dirty="0" err="1" smtClean="0"/>
              <a:t>здоровьесберегающих</a:t>
            </a:r>
            <a:r>
              <a:rPr lang="ru-RU" b="1" i="1" dirty="0" smtClean="0"/>
              <a:t> технологий. Урок — главное поле реализации </a:t>
            </a:r>
            <a:r>
              <a:rPr lang="ru-RU" b="1" i="1" dirty="0" err="1" smtClean="0"/>
              <a:t>здоровьесберегающих</a:t>
            </a:r>
            <a:r>
              <a:rPr lang="ru-RU" b="1" i="1" dirty="0" smtClean="0"/>
              <a:t> образовательных технологий и проверки педагогической компетенции учителя.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8805" y="3284984"/>
            <a:ext cx="3891388" cy="3240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835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251520" y="1484785"/>
            <a:ext cx="8640960" cy="5184576"/>
          </a:xfrm>
          <a:ln w="38100">
            <a:noFill/>
            <a:prstDash val="lgDashDot"/>
          </a:ln>
        </p:spPr>
        <p:txBody>
          <a:bodyPr>
            <a:normAutofit fontScale="25000" lnSpcReduction="20000"/>
          </a:bodyPr>
          <a:lstStyle/>
          <a:p>
            <a:endParaRPr lang="ru-RU" b="1" i="1" dirty="0"/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Построение </a:t>
            </a:r>
            <a:r>
              <a:rPr lang="ru-RU" sz="6000" b="1" i="1" dirty="0"/>
              <a:t>урока на основе закономерностей учебно-воспитательного процесса с использованием последних достижений передовой педагогической практики с учетом вопросов </a:t>
            </a:r>
            <a:r>
              <a:rPr lang="ru-RU" sz="6000" b="1" i="1" dirty="0" err="1"/>
              <a:t>здоровьесбережения</a:t>
            </a:r>
            <a:r>
              <a:rPr lang="ru-RU" sz="6000" b="1" i="1" dirty="0"/>
              <a:t>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Реализация </a:t>
            </a:r>
            <a:r>
              <a:rPr lang="ru-RU" sz="6000" b="1" i="1" dirty="0"/>
              <a:t>на уроке в оптимальном соотношении принципов и методов как </a:t>
            </a:r>
            <a:r>
              <a:rPr lang="ru-RU" sz="6000" b="1" i="1" dirty="0" err="1"/>
              <a:t>общедидактических</a:t>
            </a:r>
            <a:r>
              <a:rPr lang="ru-RU" sz="6000" b="1" i="1" dirty="0"/>
              <a:t>, так и специфических;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Обеспечение </a:t>
            </a:r>
            <a:r>
              <a:rPr lang="ru-RU" sz="6000" b="1" i="1" dirty="0"/>
              <a:t>необходимых условий для продуктивной познавательной деятельности учащихся с учетом их состояния здоровья, особенностей развития, интересов, наклонностей и </a:t>
            </a:r>
            <a:r>
              <a:rPr lang="ru-RU" sz="6000" b="1" i="1" dirty="0" smtClean="0"/>
              <a:t>потребностей;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Установление </a:t>
            </a:r>
            <a:r>
              <a:rPr lang="ru-RU" sz="6000" b="1" i="1" dirty="0" err="1"/>
              <a:t>межпредметных</a:t>
            </a:r>
            <a:r>
              <a:rPr lang="ru-RU" sz="6000" b="1" i="1" dirty="0"/>
              <a:t> связей, осознаваемых учащимися, осуществление связи с ранее изученными знаниями и </a:t>
            </a:r>
            <a:r>
              <a:rPr lang="ru-RU" sz="6000" b="1" i="1" dirty="0" smtClean="0"/>
              <a:t>умениями;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Активизация </a:t>
            </a:r>
            <a:r>
              <a:rPr lang="ru-RU" sz="6000" b="1" i="1" dirty="0"/>
              <a:t>развития всех сфер личности </a:t>
            </a:r>
            <a:r>
              <a:rPr lang="ru-RU" sz="6000" b="1" i="1" dirty="0" smtClean="0"/>
              <a:t>учащихся;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Логичность </a:t>
            </a:r>
            <a:r>
              <a:rPr lang="ru-RU" sz="6000" b="1" i="1" dirty="0"/>
              <a:t>и эмоциональность всех этапов учебно-воспитательной </a:t>
            </a:r>
            <a:r>
              <a:rPr lang="ru-RU" sz="6000" b="1" i="1" dirty="0" smtClean="0"/>
              <a:t>деятельности;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Эффективное </a:t>
            </a:r>
            <a:r>
              <a:rPr lang="ru-RU" sz="6000" b="1" i="1" dirty="0"/>
              <a:t>использование педагогических средств </a:t>
            </a:r>
            <a:r>
              <a:rPr lang="ru-RU" sz="6000" b="1" i="1" dirty="0" err="1"/>
              <a:t>здоровьесберегающих</a:t>
            </a:r>
            <a:r>
              <a:rPr lang="ru-RU" sz="6000" b="1" i="1" dirty="0"/>
              <a:t> образовательных технологий (физкультминуток, подвижных игр</a:t>
            </a:r>
            <a:r>
              <a:rPr lang="ru-RU" sz="6000" b="1" i="1" dirty="0" smtClean="0"/>
              <a:t>);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Формирование </a:t>
            </a:r>
            <a:r>
              <a:rPr lang="ru-RU" sz="6000" b="1" i="1" dirty="0"/>
              <a:t>практически необходимых знаний, умений, навыков, рациональных приемов мышления и </a:t>
            </a:r>
            <a:r>
              <a:rPr lang="ru-RU" sz="6000" b="1" i="1" dirty="0" smtClean="0"/>
              <a:t>деятельности;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Обеспечение </a:t>
            </a:r>
            <a:r>
              <a:rPr lang="ru-RU" sz="6000" b="1" i="1" dirty="0"/>
              <a:t>вариативного использования правил здорового образа жизни в зависимости от конкретных условий проведения </a:t>
            </a:r>
            <a:r>
              <a:rPr lang="ru-RU" sz="6000" b="1" i="1" dirty="0" smtClean="0"/>
              <a:t>урока;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Формирование </a:t>
            </a:r>
            <a:r>
              <a:rPr lang="ru-RU" sz="6000" b="1" i="1" dirty="0"/>
              <a:t>умения учиться, заботясь о своем </a:t>
            </a:r>
            <a:r>
              <a:rPr lang="ru-RU" sz="6000" b="1" i="1" dirty="0" smtClean="0"/>
              <a:t>здоровье;</a:t>
            </a:r>
          </a:p>
          <a:p>
            <a:pPr marL="857250" indent="-857250" algn="l">
              <a:buFont typeface="Wingdings" pitchFamily="2" charset="2"/>
              <a:buChar char="v"/>
            </a:pPr>
            <a:r>
              <a:rPr lang="ru-RU" sz="6000" b="1" i="1" dirty="0" smtClean="0"/>
              <a:t>Тщательная </a:t>
            </a:r>
            <a:r>
              <a:rPr lang="ru-RU" sz="6000" b="1" i="1" dirty="0"/>
              <a:t>диагностика, прогнозирование, проектирование, планирование и контроль каждого урока с учетом особенностей развития учащихся.</a:t>
            </a:r>
          </a:p>
          <a:p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056784" cy="100811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требования к качественному уроку в условиях </a:t>
            </a:r>
            <a:r>
              <a:rPr lang="ru-RU" dirty="0" err="1">
                <a:solidFill>
                  <a:srgbClr val="FF0000"/>
                </a:solidFill>
              </a:rPr>
              <a:t>здоровьесберегающей</a:t>
            </a:r>
            <a:r>
              <a:rPr lang="ru-RU" dirty="0">
                <a:solidFill>
                  <a:srgbClr val="FF0000"/>
                </a:solidFill>
              </a:rPr>
              <a:t> педагогики: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10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29600" cy="4611216"/>
          </a:xfrm>
          <a:ln w="38100">
            <a:noFill/>
            <a:prstDash val="lgDashDot"/>
          </a:ln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itchFamily="2" charset="2"/>
              <a:buChar char="v"/>
            </a:pPr>
            <a:endParaRPr lang="ru-RU" b="1" i="1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b="1" i="1" dirty="0" smtClean="0"/>
              <a:t>Обстановку </a:t>
            </a:r>
            <a:r>
              <a:rPr lang="ru-RU" b="1" i="1" dirty="0"/>
              <a:t>и гигиенические условия в классе: температуру и свежесть воздуха, рациональность освещения класса и доски, наличие / отсутствие монотонных, неприятных звуковых раздражителей и </a:t>
            </a:r>
            <a:r>
              <a:rPr lang="ru-RU" b="1" i="1" dirty="0" smtClean="0"/>
              <a:t>т.д.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b="1" i="1" dirty="0" smtClean="0"/>
              <a:t>Число </a:t>
            </a:r>
            <a:r>
              <a:rPr lang="ru-RU" b="1" i="1" dirty="0"/>
              <a:t>видов учебной деятельности: опрос учащихся, письмо, чтение, слушание, рассказ, рассматривание наглядных пособий, ответы на вопросы, решение примеров, задач и </a:t>
            </a:r>
            <a:r>
              <a:rPr lang="ru-RU" b="1" i="1" dirty="0" smtClean="0"/>
              <a:t>другое;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b="1" i="1" dirty="0" smtClean="0"/>
              <a:t>Среднюю </a:t>
            </a:r>
            <a:r>
              <a:rPr lang="ru-RU" b="1" i="1" dirty="0"/>
              <a:t>продолжительность и частоту чередования различных видов учебной деятельности. Ориентировочная норма – 7-10 </a:t>
            </a:r>
            <a:r>
              <a:rPr lang="ru-RU" b="1" i="1" dirty="0" smtClean="0"/>
              <a:t>минут;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b="1" i="1" dirty="0" smtClean="0"/>
              <a:t>Число </a:t>
            </a:r>
            <a:r>
              <a:rPr lang="ru-RU" b="1" i="1" dirty="0"/>
              <a:t>видов преподавания: словесный, наглядный, аудиовизуальный, самостоятельная работа и т.д. Норма – не менее </a:t>
            </a:r>
            <a:r>
              <a:rPr lang="ru-RU" b="1" i="1" dirty="0" smtClean="0"/>
              <a:t>трех;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b="1" i="1" dirty="0" smtClean="0"/>
              <a:t>Чередование </a:t>
            </a:r>
            <a:r>
              <a:rPr lang="ru-RU" b="1" i="1" dirty="0"/>
              <a:t>видов преподавания. Норма – не позже чем через 10-15 </a:t>
            </a:r>
            <a:r>
              <a:rPr lang="ru-RU" b="1" i="1" dirty="0" smtClean="0"/>
              <a:t>минут;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b="1" i="1" dirty="0" smtClean="0"/>
              <a:t>Наличие </a:t>
            </a:r>
            <a:r>
              <a:rPr lang="ru-RU" b="1" i="1" dirty="0"/>
              <a:t>и выбор места на уроке методов, способствующих активизации инициативы и творческого самовыражения самих учащихся, когда они действительно превращаются из «потребителей знаний» в субъектов действия по их получению и созиданию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264696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>
                <a:solidFill>
                  <a:srgbClr val="FF0000"/>
                </a:solidFill>
              </a:rPr>
              <a:t>организации и проведении урока следует обращать внимание на:</a:t>
            </a:r>
          </a:p>
        </p:txBody>
      </p:sp>
    </p:spTree>
    <p:extLst>
      <p:ext uri="{BB962C8B-B14F-4D97-AF65-F5344CB8AC3E}">
        <p14:creationId xmlns:p14="http://schemas.microsoft.com/office/powerpoint/2010/main" xmlns="" val="94329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712968" cy="5040560"/>
          </a:xfrm>
          <a:ln w="38100">
            <a:noFill/>
            <a:prstDash val="lgDashDot"/>
          </a:ln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1400" b="1" i="1" dirty="0" smtClean="0"/>
              <a:t>Место </a:t>
            </a:r>
            <a:r>
              <a:rPr lang="ru-RU" sz="1400" b="1" i="1" dirty="0"/>
              <a:t>и длительность применения ТСО, умение учителя использовать их как возможности инициирования дискуссии, </a:t>
            </a:r>
            <a:r>
              <a:rPr lang="ru-RU" sz="1400" b="1" i="1" dirty="0" smtClean="0"/>
              <a:t>обсуждения;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400" b="1" i="1" dirty="0" smtClean="0"/>
              <a:t>Позы </a:t>
            </a:r>
            <a:r>
              <a:rPr lang="ru-RU" sz="1400" b="1" i="1" dirty="0"/>
              <a:t>учащихся, чередование поз (наблюдает ли учитель реально за посадкой учащихся; чередуются ли позы в соответствии с видом работы</a:t>
            </a:r>
            <a:r>
              <a:rPr lang="ru-RU" sz="1400" b="1" i="1" dirty="0" smtClean="0"/>
              <a:t>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400" b="1" i="1" dirty="0" smtClean="0"/>
              <a:t>Физкультминутки </a:t>
            </a:r>
            <a:r>
              <a:rPr lang="ru-RU" sz="1400" b="1" i="1" dirty="0"/>
              <a:t>и другие оздоровительные моменты на уроке – их место, содержание и продолжительность. Норма – на 15-20 минут урока по 1 минуте из трех легких упражнений с 3 – повторениями каждого </a:t>
            </a:r>
            <a:r>
              <a:rPr lang="ru-RU" sz="1400" b="1" i="1" dirty="0" smtClean="0"/>
              <a:t>упражнения;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400" b="1" i="1" dirty="0" smtClean="0"/>
              <a:t>Наличие </a:t>
            </a:r>
            <a:r>
              <a:rPr lang="ru-RU" sz="1400" b="1" i="1" dirty="0"/>
              <a:t>в содержательной части урока вопросов, связанных со здоровьем и здоровым образом жизни; демонстрация, прослеживание этих связей; формирование отношения к человеку и его здоровью как к ценности; выработка понимания сущности здорового образа жизни; формирование потребности в здоровом образе жизни; выработка индивидуального способа безопасного поведения, сообщение учащимся знаний о возможных последствиях выбора поведения и т.д</a:t>
            </a:r>
            <a:r>
              <a:rPr lang="ru-RU" sz="1400" b="1" i="1" dirty="0" smtClean="0"/>
              <a:t>.;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400" b="1" i="1" dirty="0" smtClean="0"/>
              <a:t>Наличие </a:t>
            </a:r>
            <a:r>
              <a:rPr lang="ru-RU" sz="1400" b="1" i="1" dirty="0"/>
              <a:t>у учащихся мотивации к учебной деятельности на уроке (интерес к занятиям, стремление больше узнать, радость от активности, интерес к изучаемому материалу и т.п.) и используемые учителем методы повышения этой </a:t>
            </a:r>
            <a:r>
              <a:rPr lang="ru-RU" sz="1400" b="1" i="1" dirty="0" smtClean="0"/>
              <a:t>мотивации;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400" b="1" i="1" dirty="0" smtClean="0"/>
              <a:t>Психологический </a:t>
            </a:r>
            <a:r>
              <a:rPr lang="ru-RU" sz="1400" b="1" i="1" dirty="0"/>
              <a:t>климат на </a:t>
            </a:r>
            <a:r>
              <a:rPr lang="ru-RU" sz="1400" b="1" i="1" dirty="0" smtClean="0"/>
              <a:t>уроке;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400" b="1" i="1" dirty="0" smtClean="0"/>
              <a:t>Наличие </a:t>
            </a:r>
            <a:r>
              <a:rPr lang="ru-RU" sz="1400" b="1" i="1" dirty="0"/>
              <a:t>на уроке эмоциональных разрядок: шуток, улыбок, использование юмористических картинок, поговорок, афоризмов с комментариями, небольших стихотворений, музыкальных минуток и т.п.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192688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 организации и проведении урока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следует </a:t>
            </a:r>
            <a:r>
              <a:rPr lang="ru-RU" dirty="0">
                <a:solidFill>
                  <a:srgbClr val="FF0000"/>
                </a:solidFill>
              </a:rPr>
              <a:t>обращать внимание на</a:t>
            </a:r>
          </a:p>
        </p:txBody>
      </p:sp>
    </p:spTree>
    <p:extLst>
      <p:ext uri="{BB962C8B-B14F-4D97-AF65-F5344CB8AC3E}">
        <p14:creationId xmlns:p14="http://schemas.microsoft.com/office/powerpoint/2010/main" xmlns="" val="112820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932040" y="1700808"/>
            <a:ext cx="3754760" cy="482453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ru-RU" b="1" i="1" dirty="0" smtClean="0"/>
              <a:t>Плотность </a:t>
            </a:r>
            <a:r>
              <a:rPr lang="ru-RU" b="1" i="1" dirty="0"/>
              <a:t>урока, то есть количество времени, затраченного школьниками на учебную работу (норма – не менее 60% и не более 75-80</a:t>
            </a:r>
            <a:r>
              <a:rPr lang="ru-RU" b="1" i="1" dirty="0" smtClean="0"/>
              <a:t>%);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ru-RU" b="1" i="1" dirty="0" smtClean="0"/>
              <a:t>Момент </a:t>
            </a:r>
            <a:r>
              <a:rPr lang="ru-RU" b="1" i="1" dirty="0"/>
              <a:t>наступления утомления учащихся и снижения их учебной активности, который определяется в ходе наблюдения по возрастанию двигательных и пассивных отвлечений у детей в процессе учебной работы (норма – не ранее чем через 25-30 минут в 1 классе; 35-40 минут в начальной школе);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08712" cy="864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конце урока следует обратить внимание на следующее: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49" y="2260840"/>
            <a:ext cx="4191751" cy="3096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1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4042792" cy="4608512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ru-RU" sz="1800" b="1" i="1" dirty="0" smtClean="0"/>
              <a:t>Темп </a:t>
            </a:r>
            <a:r>
              <a:rPr lang="ru-RU" sz="1800" b="1" i="1" dirty="0"/>
              <a:t>и особенности окончания урока: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b="1" i="1" dirty="0"/>
              <a:t>быстрый темп, «</a:t>
            </a:r>
            <a:r>
              <a:rPr lang="ru-RU" sz="1800" b="1" i="1" dirty="0" err="1"/>
              <a:t>скомканность</a:t>
            </a:r>
            <a:r>
              <a:rPr lang="ru-RU" sz="1800" b="1" i="1" dirty="0"/>
              <a:t>», нет времени на вопросы учащихся, быстрое, практически без комментариев, записывание домашнего задания;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b="1" i="1" dirty="0"/>
              <a:t>спокойное завершение урока: учащиеся имеют возможность задать учителю вопросы, учитель может прокомментировать задание на дом, попрощаться с учащимися;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b="1" i="1" dirty="0"/>
              <a:t>задержка учащихся в классе после звонка (на перемене).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480720" cy="864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конце урока следует обратить внимание на следующее: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87" t="49468" r="7911" b="5851"/>
          <a:stretch/>
        </p:blipFill>
        <p:spPr bwMode="auto">
          <a:xfrm>
            <a:off x="4827010" y="2053667"/>
            <a:ext cx="3700005" cy="3895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43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245</TotalTime>
  <Words>1581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BlackTie</vt:lpstr>
      <vt:lpstr>Слайд 1</vt:lpstr>
      <vt:lpstr>Слайд 2</vt:lpstr>
      <vt:lpstr>Факторы риска, оказывающие влияние на здоровье обучающихся</vt:lpstr>
      <vt:lpstr>Слайд 4</vt:lpstr>
      <vt:lpstr>Основные требования к качественному уроку в условиях здоровьесберегающей педагогики: </vt:lpstr>
      <vt:lpstr>При организации и проведении урока следует обращать внимание на:</vt:lpstr>
      <vt:lpstr>При организации и проведении урока  следует обращать внимание на</vt:lpstr>
      <vt:lpstr>В конце урока следует обратить внимание на следующее:</vt:lpstr>
      <vt:lpstr>В конце урока следует обратить внимание на следующее:</vt:lpstr>
      <vt:lpstr>Слайд 10</vt:lpstr>
      <vt:lpstr>Гигиенические критерии рациональной организации урока:</vt:lpstr>
      <vt:lpstr>Слайд 12</vt:lpstr>
      <vt:lpstr>Стратегические условия обеспечения здоровьесберегающего характера психолого-педагогических воздействий учителя на уроке:</vt:lpstr>
      <vt:lpstr>Слайд 14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Suh71</dc:creator>
  <cp:lastModifiedBy>Elena</cp:lastModifiedBy>
  <cp:revision>24</cp:revision>
  <dcterms:created xsi:type="dcterms:W3CDTF">2015-12-14T12:33:55Z</dcterms:created>
  <dcterms:modified xsi:type="dcterms:W3CDTF">2015-12-15T07:06:27Z</dcterms:modified>
</cp:coreProperties>
</file>