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5" r:id="rId2"/>
    <p:sldId id="277" r:id="rId3"/>
    <p:sldId id="260" r:id="rId4"/>
    <p:sldId id="261" r:id="rId5"/>
    <p:sldId id="257" r:id="rId6"/>
    <p:sldId id="279" r:id="rId7"/>
    <p:sldId id="278" r:id="rId8"/>
    <p:sldId id="280" r:id="rId9"/>
    <p:sldId id="265" r:id="rId10"/>
    <p:sldId id="266" r:id="rId11"/>
    <p:sldId id="272" r:id="rId12"/>
    <p:sldId id="268" r:id="rId13"/>
    <p:sldId id="258" r:id="rId14"/>
    <p:sldId id="276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410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7EC57-6851-4028-A591-A91DB6BF9E97}" type="datetimeFigureOut">
              <a:rPr lang="ru-RU" smtClean="0"/>
              <a:pPr/>
              <a:t>22.03.2016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3495F-891F-4936-BE52-CD4E9616DBA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431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3495F-891F-4936-BE52-CD4E9616DBA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>
                <a:alpha val="46000"/>
              </a:srgbClr>
            </a:gs>
            <a:gs pos="38000">
              <a:srgbClr val="00B050">
                <a:alpha val="64000"/>
              </a:srgbClr>
            </a:gs>
            <a:gs pos="50000">
              <a:srgbClr val="92D050">
                <a:alpha val="67000"/>
              </a:srgbClr>
            </a:gs>
            <a:gs pos="80000">
              <a:schemeClr val="accent3">
                <a:lumMod val="50000"/>
              </a:schemeClr>
            </a:gs>
            <a:gs pos="92000">
              <a:srgbClr val="FFFF00">
                <a:alpha val="62000"/>
              </a:srgbClr>
            </a:gs>
          </a:gsLst>
          <a:lin ang="1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pull dir="r"/>
  </p:transition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6.jpeg"/><Relationship Id="rId9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ru.best-wallpaper.net/wallpaper/1280x800/1107/Two-foxes-on-the-grass_1280x800.jpg" TargetMode="External"/><Relationship Id="rId13" Type="http://schemas.openxmlformats.org/officeDocument/2006/relationships/hyperlink" Target="http://www.vokrugsveta.ru/photo/thumbnails/1024/9876.jpg" TargetMode="External"/><Relationship Id="rId3" Type="http://schemas.openxmlformats.org/officeDocument/2006/relationships/hyperlink" Target="http://www.resimler7.com/tum/doga/Gray_Wolf_River_Trail__Olympic_National_Park__Washington_-_1600x1200_-_ID_41945_-_PREMIUM.jpg" TargetMode="External"/><Relationship Id="rId7" Type="http://schemas.openxmlformats.org/officeDocument/2006/relationships/hyperlink" Target="http://www.yaplakal.com/uploads/post-13-1166444954.jpg" TargetMode="External"/><Relationship Id="rId12" Type="http://schemas.openxmlformats.org/officeDocument/2006/relationships/hyperlink" Target="http://sunnyfille.narod.ru/83405.jpg" TargetMode="External"/><Relationship Id="rId2" Type="http://schemas.openxmlformats.org/officeDocument/2006/relationships/hyperlink" Target="http://im2-tub-kz.yandex.net/i?id=19403717-02-72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ns.sitecity.ru/fimages/b/bestpicture/storage/album_1411021650_9375.jpg" TargetMode="External"/><Relationship Id="rId11" Type="http://schemas.openxmlformats.org/officeDocument/2006/relationships/hyperlink" Target="http://www.walland.ru/fotos/1268662525_20.jpg" TargetMode="External"/><Relationship Id="rId5" Type="http://schemas.openxmlformats.org/officeDocument/2006/relationships/hyperlink" Target="http://tapety.tja.pl/obrazki/tja_normalne/65380.jpg" TargetMode="External"/><Relationship Id="rId10" Type="http://schemas.openxmlformats.org/officeDocument/2006/relationships/hyperlink" Target="http://zooclub.ru/attach/fotogal/oboi/parno/9.jpg" TargetMode="External"/><Relationship Id="rId4" Type="http://schemas.openxmlformats.org/officeDocument/2006/relationships/hyperlink" Target="http://www.wallpampers.ru/pictures/4820/1024_green_forest_wallpaper.jpg" TargetMode="External"/><Relationship Id="rId9" Type="http://schemas.openxmlformats.org/officeDocument/2006/relationships/hyperlink" Target="http://wallpaper.imcphoto.net/animals/brown-bear/big-brown-bear-photo.jpg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uykrfjh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04800" y="3830598"/>
            <a:ext cx="8534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646113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Ребята, а что общего у всех деревьев?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646113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Какие части растений расположены под землей, над землей?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646113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Что нужно для роста растений?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646113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Знаете ли вы, что даёт нам лес?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14400"/>
            <a:ext cx="1713704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914400"/>
            <a:ext cx="1934125" cy="2140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www.vokrugsveta.ru/photo/thumbnails/1024/98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838200"/>
            <a:ext cx="1828800" cy="2235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838200"/>
            <a:ext cx="1764899" cy="220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533400" y="304800"/>
            <a:ext cx="33310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Беседа по вопросам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0"/>
            <a:ext cx="5791200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1064520" y="144901"/>
            <a:ext cx="3121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Физминутка</a:t>
            </a:r>
            <a:endParaRPr lang="ru-RU" sz="36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791200" y="228600"/>
            <a:ext cx="30480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fontAlgn="base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 </a:t>
            </a: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Мы  по лесу гуляли,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И лисичку повстречали.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Под кустом она сидит –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Видно, зайку сторожит.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А мы  по лесу гуляли,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И зайчонка повстречали.    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Зайка скачет по дорожке,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Быстрые у зайки ножки. 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А мы  по лесу гуляли,                  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Ёжика мы повстречали       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По дорожке он идет,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 На спине грибок несет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.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           </a:t>
            </a:r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24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</a:rPr>
            </a:b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76800" y="3581400"/>
            <a:ext cx="41148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endParaRPr lang="ru-RU" sz="1600" b="1" dirty="0" smtClean="0">
              <a:solidFill>
                <a:srgbClr val="002060"/>
              </a:solidFill>
              <a:latin typeface="Arial" pitchFamily="34" charset="0"/>
              <a:ea typeface="Times New Roman" pitchFamily="18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А мы  по лесу гуляли,                 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Белочку мы повстречали. 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Белка кушает без спешки,  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Зубками грызет орешки.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А мы  по лесу гуляли,  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И медведя повстречали.  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Мишка по лесу шагает,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Ребятишек  всех  пугает.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Мы от страха задрожали         </a:t>
            </a:r>
            <a:endParaRPr lang="ru-RU" sz="1600" b="1" i="1" dirty="0" smtClean="0">
              <a:solidFill>
                <a:srgbClr val="00206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5438775" algn="l"/>
              </a:tabLst>
            </a:pP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И от мишки убежали</a:t>
            </a:r>
            <a:r>
              <a:rPr lang="ru-RU" sz="1600" b="1" dirty="0" smtClean="0">
                <a:solidFill>
                  <a:srgbClr val="002060"/>
                </a:solidFill>
                <a:latin typeface="Arial" pitchFamily="34" charset="0"/>
                <a:ea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8686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304800" y="228600"/>
            <a:ext cx="84582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46113" algn="l"/>
              </a:tabLst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46113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Times New Roman" pitchFamily="18" charset="0"/>
              </a:rPr>
              <a:t>Как называются животные, которые живут в лесу?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" pitchFamily="34" charset="0"/>
            </a:endParaRPr>
          </a:p>
        </p:txBody>
      </p:sp>
      <p:pic>
        <p:nvPicPr>
          <p:cNvPr id="5" name="Picture 3" descr="D:\Мои кадры\рисунки\животные и птицы\заяц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4800600"/>
            <a:ext cx="1845945" cy="1447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Мои кадры\рисунки\животные и птицы\белка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1800" y="990600"/>
            <a:ext cx="2133600" cy="17748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4" name="AutoShape 6" descr="http://wallpaper.imcphoto.net/animals/brown-bear/big-brown-bear-photo.jpg"/>
          <p:cNvSpPr>
            <a:spLocks noChangeAspect="1" noChangeArrowheads="1"/>
          </p:cNvSpPr>
          <p:nvPr/>
        </p:nvSpPr>
        <p:spPr bwMode="auto">
          <a:xfrm>
            <a:off x="228600" y="-2590800"/>
            <a:ext cx="7515225" cy="5638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76400" y="3200400"/>
            <a:ext cx="1981200" cy="19239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81600" y="4572000"/>
            <a:ext cx="1447800" cy="18720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3400" y="5105400"/>
            <a:ext cx="1778000" cy="1333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337778">
            <a:off x="6765862" y="4521034"/>
            <a:ext cx="2133600" cy="1333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0" cstate="print"/>
          <a:srcRect l="26087"/>
          <a:stretch>
            <a:fillRect/>
          </a:stretch>
        </p:blipFill>
        <p:spPr bwMode="auto">
          <a:xfrm>
            <a:off x="5943600" y="2819400"/>
            <a:ext cx="1877391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ес с цветами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04800"/>
            <a:ext cx="8686800" cy="617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5189072"/>
            <a:ext cx="1371600" cy="10817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733800"/>
            <a:ext cx="1524000" cy="1219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57200"/>
            <a:ext cx="1600200" cy="11358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57600" y="2514600"/>
            <a:ext cx="1311119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381000" y="457200"/>
            <a:ext cx="4267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646113" algn="l"/>
              </a:tabLst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ea typeface="Times New Roman" pitchFamily="18" charset="0"/>
              </a:rPr>
              <a:t>Кто живет в воздухе?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  <a:latin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69652">
            <a:off x="5066329" y="4508842"/>
            <a:ext cx="1945436" cy="14219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2800" y="3867150"/>
            <a:ext cx="1524000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43400" y="3657600"/>
            <a:ext cx="1295400" cy="971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5257800"/>
            <a:ext cx="1828800" cy="1371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10000" y="762000"/>
            <a:ext cx="1524000" cy="114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http://www.rbcu.ru/upload/iblock/e46/30465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949771" y="1600200"/>
            <a:ext cx="709998" cy="106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8686801" cy="6400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057400" y="2667000"/>
            <a:ext cx="6400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ea typeface="Times New Roman" pitchFamily="18" charset="0"/>
              </a:rPr>
              <a:t>Лес дремучий, до свиданья!</a:t>
            </a:r>
            <a:endParaRPr lang="ru-RU" sz="4000" b="1" i="1" dirty="0" smtClean="0">
              <a:solidFill>
                <a:schemeClr val="bg1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+mj-lt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ea typeface="Times New Roman" pitchFamily="18" charset="0"/>
              </a:rPr>
              <a:t>Ты расти на радость людям!</a:t>
            </a:r>
            <a:br>
              <a:rPr lang="ru-RU" sz="4000" b="1" i="1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ea typeface="Times New Roman" pitchFamily="18" charset="0"/>
              </a:rPr>
            </a:br>
            <a:r>
              <a:rPr lang="ru-RU" sz="4000" b="1" i="1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ea typeface="Times New Roman" pitchFamily="18" charset="0"/>
              </a:rPr>
              <a:t>Мы дружить с тобою будем</a:t>
            </a:r>
            <a:br>
              <a:rPr lang="ru-RU" sz="4000" b="1" i="1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ea typeface="Times New Roman" pitchFamily="18" charset="0"/>
              </a:rPr>
            </a:br>
            <a:r>
              <a:rPr lang="ru-RU" sz="4000" b="1" i="1" dirty="0" smtClean="0">
                <a:solidFill>
                  <a:schemeClr val="bg1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+mj-lt"/>
                <a:ea typeface="Times New Roman" pitchFamily="18" charset="0"/>
              </a:rPr>
              <a:t>Добрый лес, могучий лес</a:t>
            </a:r>
            <a:endParaRPr lang="ru-RU" sz="4000" i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ransition>
    <p:pull dir="r"/>
    <p:sndAc>
      <p:stSnd>
        <p:snd r:embed="rId2" name="Звуки леса2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0" y="0"/>
            <a:ext cx="1510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Ресурсы</a:t>
            </a:r>
            <a:endParaRPr lang="ru-RU" sz="24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457200"/>
            <a:ext cx="876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Изображение леса (слайд 2)</a:t>
            </a: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2"/>
              </a:rPr>
              <a:t>http://im2-tub-kz.yandex.net/i?id=19403717-02-72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" y="1143000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Изображение леса (слайд 12)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  <a:hlinkClick r:id="rId3"/>
              </a:rPr>
              <a:t>http://www.resimler7.com/tum/doga/Gray_Wolf_River_Trail__Olympic_National_Park__Washington_-_1600x1200_-_ID_41945_-_PREMIUM.jpg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2057400"/>
            <a:ext cx="8686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Изображение леса (слайд 11)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4"/>
              </a:rPr>
              <a:t>http://www.wallpampers.ru/pictures/4820/1024_green_forest_wallpaper.jpg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Изображение леса (слайд 5-14)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  <a:hlinkClick r:id="rId5"/>
              </a:rPr>
              <a:t>http://tapety.tja.pl/obrazki/tja_normalne/65380.jpg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3400" y="5257800"/>
            <a:ext cx="8610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2400" y="4114800"/>
            <a:ext cx="8991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Изображение «Ёж»     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6"/>
              </a:rPr>
              <a:t>http://ns.sitecity.ru/fimages/b/bestpicture/storage/album_1411021650_9375.jpg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Изображение «Волк» 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7"/>
              </a:rPr>
              <a:t>http://www.yaplakal.com/uploads/post-13-1166444954.jpg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Изображение «Лиса»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8"/>
              </a:rPr>
              <a:t>http://ru.best-wallpaper.net/wallpaper/1280x800/1107/Two-foxes-on-the-grass_1280x800.jpg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Изображение «Медведь»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9"/>
              </a:rPr>
              <a:t>http://wallpaper.imcphoto.net/animals/brown-bear/big-brown-bear-photo.jpg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Изображение «Олень»  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10"/>
              </a:rPr>
              <a:t>http://zooclub.ru/attach/fotogal/oboi/parno/9.jpg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>
                <a:latin typeface="Arial" pitchFamily="34" charset="0"/>
                <a:cs typeface="Arial" pitchFamily="34" charset="0"/>
              </a:rPr>
              <a:t>Изображение «Орел» 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11"/>
              </a:rPr>
              <a:t>http://www.walland.ru/fotos/1268662525_20.jpg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600" y="3200400"/>
            <a:ext cx="84582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Изображение «Береза»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12"/>
              </a:rPr>
              <a:t>http://sunnyfille.narod.ru/83405.jpg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latin typeface="Arial" pitchFamily="34" charset="0"/>
                <a:cs typeface="Arial" pitchFamily="34" charset="0"/>
              </a:rPr>
              <a:t>Изображение «Дуб» 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  <a:hlinkClick r:id="rId13"/>
              </a:rPr>
              <a:t>http://www.vokrugsveta.ru/photo/thumbnails/1024/9876.jpg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b="267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20406944">
            <a:off x="1232303" y="2095177"/>
            <a:ext cx="7315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 smtClean="0"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1800000" scaled="0"/>
                </a:gradFill>
                <a:effectLst>
                  <a:glow rad="228600">
                    <a:schemeClr val="accent3">
                      <a:lumMod val="50000"/>
                      <a:alpha val="40000"/>
                    </a:schemeClr>
                  </a:glow>
                </a:effectLst>
                <a:latin typeface="+mj-lt"/>
              </a:rPr>
              <a:t>ЛЕС  -НАШЕ  </a:t>
            </a:r>
          </a:p>
          <a:p>
            <a:pPr algn="ctr"/>
            <a:r>
              <a:rPr lang="ru-RU" sz="8000" b="1" dirty="0" smtClean="0"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1800000" scaled="0"/>
                </a:gradFill>
                <a:effectLst>
                  <a:glow rad="228600">
                    <a:schemeClr val="accent3">
                      <a:lumMod val="50000"/>
                      <a:alpha val="40000"/>
                    </a:schemeClr>
                  </a:glow>
                </a:effectLst>
                <a:latin typeface="+mj-lt"/>
              </a:rPr>
              <a:t>БОГАТСТВО!  </a:t>
            </a:r>
            <a:endParaRPr lang="ru-RU" sz="8000" b="1" dirty="0"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1800000" scaled="0"/>
              </a:gradFill>
              <a:effectLst>
                <a:glow rad="228600">
                  <a:schemeClr val="accent3">
                    <a:lumMod val="50000"/>
                    <a:alpha val="40000"/>
                  </a:schemeClr>
                </a:glow>
              </a:effectLst>
              <a:latin typeface="+mj-lt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1050348" y="418474"/>
            <a:ext cx="7405484" cy="1261884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                     </a:t>
            </a: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«Живое – неживое»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объекты живой природы, то дети двигаются,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Если объекты неживой природы – дети стоят.</a:t>
            </a:r>
            <a:endParaRPr kumimoji="0" lang="ru-RU" sz="240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4922520"/>
            <a:ext cx="1905000" cy="1706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4953000"/>
            <a:ext cx="2057400" cy="16459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2" name="Picture 8" descr="D:\Мои кадры\рисунки\цветы\роз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4876800"/>
            <a:ext cx="2023649" cy="1690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3" name="Picture 9" descr="D:\Мои кадры\рисунки\животные и птицы\заяц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1" y="2362200"/>
            <a:ext cx="1981200" cy="1733176"/>
          </a:xfrm>
          <a:prstGeom prst="roundRect">
            <a:avLst>
              <a:gd name="adj" fmla="val 16667"/>
            </a:avLst>
          </a:prstGeom>
          <a:ln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4" name="Picture 10" descr="D:\Мои кадры\рисунки\Деревья\клен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5200" y="2286000"/>
            <a:ext cx="1375886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6" name="Picture 12" descr="http://t.wallpaperweb.org/wallpaper/nature/1024x768/Blazing_Sun_1024x7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2362200"/>
            <a:ext cx="1981200" cy="16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28600" y="375790"/>
            <a:ext cx="8610600" cy="892552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Игра «</a:t>
            </a:r>
            <a:r>
              <a:rPr kumimoji="0" lang="ru-RU" sz="2800" b="1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Можно-нельзя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Если можно – хлопать в ладоши,  если нельзя – топать ногами.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752600"/>
            <a:ext cx="7086600" cy="4677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8686801" cy="6400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143000" y="1066800"/>
            <a:ext cx="7086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Times New Roman" pitchFamily="18" charset="0"/>
              </a:rPr>
              <a:t>Здравствуй, лес, дремучий лес</a:t>
            </a:r>
            <a:br>
              <a:rPr lang="ru-RU" sz="4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Times New Roman" pitchFamily="18" charset="0"/>
              </a:rPr>
            </a:br>
            <a:r>
              <a:rPr lang="ru-RU" sz="4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Times New Roman" pitchFamily="18" charset="0"/>
              </a:rPr>
              <a:t>Полон сказок и чудес!</a:t>
            </a:r>
            <a:br>
              <a:rPr lang="ru-RU" sz="4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Times New Roman" pitchFamily="18" charset="0"/>
              </a:rPr>
            </a:br>
            <a:r>
              <a:rPr lang="ru-RU" sz="4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Times New Roman" pitchFamily="18" charset="0"/>
              </a:rPr>
              <a:t>Ты о чем шумишь листвою,</a:t>
            </a:r>
            <a:br>
              <a:rPr lang="ru-RU" sz="4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Times New Roman" pitchFamily="18" charset="0"/>
              </a:rPr>
            </a:br>
            <a:r>
              <a:rPr lang="ru-RU" sz="4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Times New Roman" pitchFamily="18" charset="0"/>
              </a:rPr>
              <a:t>Что нам шепчешь на заре?</a:t>
            </a:r>
            <a:br>
              <a:rPr lang="ru-RU" sz="4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Times New Roman" pitchFamily="18" charset="0"/>
              </a:rPr>
            </a:br>
            <a:r>
              <a:rPr lang="ru-RU" sz="4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Times New Roman" pitchFamily="18" charset="0"/>
              </a:rPr>
              <a:t>Кто в глуши твоей таится?</a:t>
            </a:r>
            <a:br>
              <a:rPr lang="ru-RU" sz="4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Times New Roman" pitchFamily="18" charset="0"/>
              </a:rPr>
            </a:br>
            <a:r>
              <a:rPr lang="ru-RU" sz="4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Times New Roman" pitchFamily="18" charset="0"/>
              </a:rPr>
              <a:t>Все открой! Не утаи,</a:t>
            </a:r>
            <a:br>
              <a:rPr lang="ru-RU" sz="4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Times New Roman" pitchFamily="18" charset="0"/>
              </a:rPr>
            </a:br>
            <a:r>
              <a:rPr lang="ru-RU" sz="4000" b="1" i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+mj-lt"/>
                <a:ea typeface="Times New Roman" pitchFamily="18" charset="0"/>
              </a:rPr>
              <a:t>Ты же видишь, мы свои…</a:t>
            </a:r>
            <a:endParaRPr lang="ru-RU" sz="4000" i="1" dirty="0" smtClean="0">
              <a:solidFill>
                <a:schemeClr val="tx2">
                  <a:lumMod val="20000"/>
                  <a:lumOff val="80000"/>
                </a:schemeClr>
              </a:solidFill>
              <a:latin typeface="+mj-lt"/>
              <a:ea typeface="Times New Roman" pitchFamily="18" charset="0"/>
            </a:endParaRPr>
          </a:p>
        </p:txBody>
      </p:sp>
    </p:spTree>
  </p:cSld>
  <p:clrMapOvr>
    <a:masterClrMapping/>
  </p:clrMapOvr>
  <p:transition>
    <p:pull dir="r"/>
    <p:sndAc>
      <p:stSnd>
        <p:snd r:embed="rId2" name="Звуки леса2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4648200" y="533400"/>
            <a:ext cx="4267200" cy="3847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ЕЛЬ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–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это дерево знакомо всем с детства. Вместе с ним под Новый год приходит сказка. В сумрачном еловом лесу верится, что именно здесь живут Баба-Яга, Леший и  другие герои сказок, потому что даже в жаркий день в еловом лесу прохладно и темно.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05403"/>
            <a:ext cx="4191000" cy="5590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http://demiart.ru/forum/uploads7/post-939545-13102852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4495800"/>
            <a:ext cx="2667000" cy="2000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  <p:sndAc>
      <p:endSnd/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4953000" y="609600"/>
            <a:ext cx="388620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Б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ереза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Многие части берёзы используются в хозяйстве: древесина, кора, берёста (поверхностный слой коры), березовый сок. Почки и листья применяют в медицине.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Но не забудьте, что одна большая береза, поврежденная топором, может потерять за весну до 200 литров  сока. 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33400"/>
            <a:ext cx="4572000" cy="572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4419600" y="597932"/>
            <a:ext cx="4724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Дуб</a:t>
            </a: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ea typeface="Times New Roman" pitchFamily="18" charset="0"/>
              </a:rPr>
              <a:t> -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ea typeface="Times New Roman" pitchFamily="18" charset="0"/>
              </a:rPr>
              <a:t>м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ощь и величественная красота дуба привлекают всех. Корни его уходят глубоко в землю, и поэтому ему не страшны никакие бури.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2" descr="http://www.vokrugsveta.ru/photo/thumbnails/1024/98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4114799" cy="5029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09600" y="5486400"/>
            <a:ext cx="830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Посев желудей является основным способом восстановления дубовых лесов. Жёлуди служат хорошим кормом для животных</a:t>
            </a:r>
            <a:endParaRPr lang="ru-RU" sz="2400" dirty="0">
              <a:solidFill>
                <a:schemeClr val="accent4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895600"/>
            <a:ext cx="2514600" cy="2353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876800" y="902732"/>
            <a:ext cx="3886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Сосна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– 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удивительное дерево. Растет она быстро, не боится  ни заморозков, ни ветра, живет долго. </a:t>
            </a:r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Сосны вечнозеленые, хвойные, богатые  смолой деревья.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81000"/>
            <a:ext cx="4467225" cy="494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http://forum.norma4.net.ua/attachments/galereya-fleima/76602d1223474808-a-zdesue-u-nas-krasivo-sosnovye-shishki-1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267200"/>
            <a:ext cx="2755901" cy="20669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518</Words>
  <Application>Microsoft Office PowerPoint</Application>
  <PresentationFormat>Экран (4:3)</PresentationFormat>
  <Paragraphs>72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Ирина</cp:lastModifiedBy>
  <cp:revision>108</cp:revision>
  <dcterms:modified xsi:type="dcterms:W3CDTF">2016-03-22T13:27:32Z</dcterms:modified>
</cp:coreProperties>
</file>