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9" r:id="rId3"/>
    <p:sldId id="264" r:id="rId4"/>
    <p:sldId id="265" r:id="rId5"/>
    <p:sldId id="266" r:id="rId6"/>
    <p:sldId id="267" r:id="rId7"/>
    <p:sldId id="268" r:id="rId8"/>
    <p:sldId id="258" r:id="rId9"/>
    <p:sldId id="259" r:id="rId10"/>
    <p:sldId id="260" r:id="rId11"/>
    <p:sldId id="261" r:id="rId12"/>
    <p:sldId id="263" r:id="rId13"/>
    <p:sldId id="262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D35C139-8A02-4135-94E8-FA71DA4027E5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80460C7-D77D-4EB9-9B38-B31A9FB549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C139-8A02-4135-94E8-FA71DA4027E5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60C7-D77D-4EB9-9B38-B31A9FB549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C139-8A02-4135-94E8-FA71DA4027E5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60C7-D77D-4EB9-9B38-B31A9FB549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D35C139-8A02-4135-94E8-FA71DA4027E5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60C7-D77D-4EB9-9B38-B31A9FB549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D35C139-8A02-4135-94E8-FA71DA4027E5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80460C7-D77D-4EB9-9B38-B31A9FB54951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D35C139-8A02-4135-94E8-FA71DA4027E5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80460C7-D77D-4EB9-9B38-B31A9FB549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D35C139-8A02-4135-94E8-FA71DA4027E5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80460C7-D77D-4EB9-9B38-B31A9FB5495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C139-8A02-4135-94E8-FA71DA4027E5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60C7-D77D-4EB9-9B38-B31A9FB549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D35C139-8A02-4135-94E8-FA71DA4027E5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80460C7-D77D-4EB9-9B38-B31A9FB549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D35C139-8A02-4135-94E8-FA71DA4027E5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80460C7-D77D-4EB9-9B38-B31A9FB5495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D35C139-8A02-4135-94E8-FA71DA4027E5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80460C7-D77D-4EB9-9B38-B31A9FB5495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D35C139-8A02-4135-94E8-FA71DA4027E5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80460C7-D77D-4EB9-9B38-B31A9FB5495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92888" cy="864096"/>
          </a:xfrm>
        </p:spPr>
        <p:txBody>
          <a:bodyPr/>
          <a:lstStyle/>
          <a:p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5" y="2924944"/>
            <a:ext cx="7215584" cy="2088232"/>
          </a:xfrm>
        </p:spPr>
        <p:txBody>
          <a:bodyPr/>
          <a:lstStyle/>
          <a:p>
            <a:r>
              <a:rPr lang="ru-RU" dirty="0" smtClean="0"/>
              <a:t>П. </a:t>
            </a:r>
            <a:r>
              <a:rPr lang="ru-RU" dirty="0" err="1" smtClean="0"/>
              <a:t>ененоктябрьский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352128"/>
            <a:ext cx="7992888" cy="914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Филиал МАОУ </a:t>
            </a:r>
            <a:r>
              <a:rPr lang="ru-RU" b="1" i="1" dirty="0" err="1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Тоболовская</a:t>
            </a:r>
            <a:r>
              <a:rPr lang="ru-RU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СОШ-С(К)ОУ «</a:t>
            </a:r>
            <a:r>
              <a:rPr lang="ru-RU" b="1" i="1" dirty="0" err="1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Карасульская</a:t>
            </a:r>
            <a:r>
              <a:rPr lang="ru-RU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специальная (коррекционная) школа-интернат»</a:t>
            </a:r>
            <a:endParaRPr lang="ru-RU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2276872"/>
            <a:ext cx="7848872" cy="250413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«Личностно-ориентированный подход в работе с детьми в условиях коррекционно-образовательного учреждения</a:t>
            </a:r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»</a:t>
            </a:r>
          </a:p>
          <a:p>
            <a:pPr algn="r"/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Воспитатель: Сухарева О.А.</a:t>
            </a:r>
            <a:endParaRPr lang="ru-RU" sz="24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11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ln w="900" cmpd="sng">
                  <a:solidFill>
                    <a:srgbClr val="FF388C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388C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FF388C">
                      <a:satMod val="190000"/>
                      <a:tint val="100000"/>
                      <a:alpha val="74000"/>
                    </a:srgbClr>
                  </a:inn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Основные принципы личностно-ориентированного подхода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4767064" cy="4891808"/>
          </a:xfrm>
        </p:spPr>
        <p:txBody>
          <a:bodyPr>
            <a:normAutofit lnSpcReduction="10000"/>
          </a:bodyPr>
          <a:lstStyle/>
          <a:p>
            <a:pPr marL="397764" indent="-342900">
              <a:buFont typeface="Wingdings" panose="05000000000000000000" pitchFamily="2" charset="2"/>
              <a:buChar char="v"/>
            </a:pP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Принцип творчества и успеха. Индивидуальная и коллективная творческая деятельность позволяет определять и развивать индивидуальные особенности учащегося и уникальность учебной группы.</a:t>
            </a:r>
          </a:p>
          <a:p>
            <a:pPr marL="397764" indent="-34290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Принцип </a:t>
            </a: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доверия и поддержки. Вера в ребенка, доверие к нему, поддержка его устремлений к самореализации и самоутверждению должны прийти на смену излишней требовательности и чрезмерному контролю.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132856"/>
            <a:ext cx="3740571" cy="3384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3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09378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Georgia" panose="02040502050405020303" pitchFamily="18" charset="0"/>
              </a:rPr>
              <a:t>Технологический арсенал личностно-ориентированного подхода, по мнению профессора Е.В. </a:t>
            </a:r>
            <a:r>
              <a:rPr lang="ru-RU" sz="2700" b="1" dirty="0" err="1">
                <a:latin typeface="Georgia" panose="02040502050405020303" pitchFamily="18" charset="0"/>
              </a:rPr>
              <a:t>Бондаревской</a:t>
            </a:r>
            <a:r>
              <a:rPr lang="ru-RU" sz="2700" b="1" dirty="0">
                <a:latin typeface="Georgia" panose="02040502050405020303" pitchFamily="18" charset="0"/>
              </a:rPr>
              <a:t>, составляют методы и приемы, соответствующие </a:t>
            </a:r>
            <a:r>
              <a:rPr lang="ru-RU" sz="2700" b="1" dirty="0" smtClean="0">
                <a:latin typeface="Georgia" panose="02040502050405020303" pitchFamily="18" charset="0"/>
              </a:rPr>
              <a:t>таким требованиям,      как</a:t>
            </a:r>
            <a:r>
              <a:rPr lang="ru-RU" sz="2700" b="1" dirty="0" smtClean="0">
                <a:latin typeface="Georgia" panose="02040502050405020303" pitchFamily="18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диалогичность</a:t>
            </a:r>
            <a:r>
              <a:rPr lang="ru-RU" sz="2400" dirty="0">
                <a:latin typeface="Georgia" panose="02040502050405020303" pitchFamily="18" charset="0"/>
              </a:rPr>
              <a:t>; </a:t>
            </a:r>
          </a:p>
          <a:p>
            <a:r>
              <a:rPr lang="ru-RU" sz="2400" dirty="0" err="1" smtClean="0">
                <a:latin typeface="Georgia" panose="02040502050405020303" pitchFamily="18" charset="0"/>
              </a:rPr>
              <a:t>деятельностно</a:t>
            </a:r>
            <a:r>
              <a:rPr lang="ru-RU" sz="2400" dirty="0" smtClean="0">
                <a:latin typeface="Georgia" panose="02040502050405020303" pitchFamily="18" charset="0"/>
              </a:rPr>
              <a:t>-творческий </a:t>
            </a:r>
            <a:r>
              <a:rPr lang="ru-RU" sz="2400" dirty="0">
                <a:latin typeface="Georgia" panose="02040502050405020303" pitchFamily="18" charset="0"/>
              </a:rPr>
              <a:t>характер; </a:t>
            </a:r>
          </a:p>
          <a:p>
            <a:pPr algn="just"/>
            <a:r>
              <a:rPr lang="ru-RU" sz="2400" dirty="0" smtClean="0">
                <a:latin typeface="Georgia" panose="02040502050405020303" pitchFamily="18" charset="0"/>
              </a:rPr>
              <a:t>направленность </a:t>
            </a:r>
            <a:r>
              <a:rPr lang="ru-RU" sz="2400" dirty="0">
                <a:latin typeface="Georgia" panose="02040502050405020303" pitchFamily="18" charset="0"/>
              </a:rPr>
              <a:t>на поддержку индивидуального развития ребенка; </a:t>
            </a:r>
          </a:p>
          <a:p>
            <a:pPr algn="just"/>
            <a:r>
              <a:rPr lang="ru-RU" sz="2400" dirty="0" smtClean="0">
                <a:latin typeface="Georgia" panose="02040502050405020303" pitchFamily="18" charset="0"/>
              </a:rPr>
              <a:t>предоставление </a:t>
            </a:r>
            <a:r>
              <a:rPr lang="ru-RU" sz="2400" dirty="0">
                <a:latin typeface="Georgia" panose="02040502050405020303" pitchFamily="18" charset="0"/>
              </a:rPr>
              <a:t>обучающемуся необходимого пространства, свободы для принятия самостоятельных решений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53136"/>
            <a:ext cx="3377952" cy="211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lacode.ru/media/posts/top-5-magazinov-kotorye-podgotovyat-rebenka-k-shko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99370"/>
            <a:ext cx="311074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97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113834"/>
          </a:xfrm>
        </p:spPr>
        <p:txBody>
          <a:bodyPr>
            <a:normAutofit/>
          </a:bodyPr>
          <a:lstStyle/>
          <a:p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Основная и очень ответственная задача </a:t>
            </a:r>
            <a:r>
              <a:rPr lang="ru-RU" sz="31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школы </a:t>
            </a:r>
            <a:r>
              <a:rPr lang="ru-RU" sz="31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anose="02040502050405020303" pitchFamily="18" charset="0"/>
              </a:rPr>
              <a:t>– раскрыть  индивидуальность </a:t>
            </a:r>
            <a:r>
              <a:rPr lang="ru-RU" sz="3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anose="02040502050405020303" pitchFamily="18" charset="0"/>
              </a:rPr>
              <a:t>ребенка, 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помочь ей проявиться, развиться, устояться, обрести избирательность и устойчивость к социальным воздействиям. Раскрытие индивидуальности каждого ребенка в процессе обучения обеспечивает построение личностно-ориентированного образования в современной школе.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893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Georgia" panose="02040502050405020303" pitchFamily="18" charset="0"/>
              </a:rPr>
              <a:t>Источники 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>
                <a:latin typeface="Georgia" panose="02040502050405020303" pitchFamily="18" charset="0"/>
              </a:rPr>
              <a:t>Сластенин</a:t>
            </a:r>
            <a:r>
              <a:rPr lang="ru-RU" b="1" dirty="0">
                <a:latin typeface="Georgia" panose="02040502050405020303" pitchFamily="18" charset="0"/>
              </a:rPr>
              <a:t> В.А. и др. Педагогика. М.: Академия, 2007. </a:t>
            </a:r>
          </a:p>
          <a:p>
            <a:r>
              <a:rPr lang="ru-RU" b="1" dirty="0">
                <a:latin typeface="Georgia" panose="02040502050405020303" pitchFamily="18" charset="0"/>
              </a:rPr>
              <a:t>Суворова Н. Интерактивное обучение: новые подходы // Учитель. 2000. №1. </a:t>
            </a:r>
          </a:p>
          <a:p>
            <a:r>
              <a:rPr lang="ru-RU" b="1" dirty="0" err="1">
                <a:latin typeface="Georgia" panose="02040502050405020303" pitchFamily="18" charset="0"/>
              </a:rPr>
              <a:t>Якиманская</a:t>
            </a:r>
            <a:r>
              <a:rPr lang="ru-RU" b="1" dirty="0">
                <a:latin typeface="Georgia" panose="02040502050405020303" pitchFamily="18" charset="0"/>
              </a:rPr>
              <a:t> И.С. Технология личностно-ориентированного обучения в современной школе [текст] / И.С. </a:t>
            </a:r>
            <a:r>
              <a:rPr lang="ru-RU" b="1" dirty="0" err="1">
                <a:latin typeface="Georgia" panose="02040502050405020303" pitchFamily="18" charset="0"/>
              </a:rPr>
              <a:t>Якиманская</a:t>
            </a:r>
            <a:r>
              <a:rPr lang="ru-RU" b="1" dirty="0">
                <a:latin typeface="Georgia" panose="02040502050405020303" pitchFamily="18" charset="0"/>
              </a:rPr>
              <a:t>. М. - 2000. - 176с.</a:t>
            </a:r>
          </a:p>
          <a:p>
            <a:r>
              <a:rPr lang="ru-RU" b="1" dirty="0">
                <a:latin typeface="Georgia" panose="02040502050405020303" pitchFamily="18" charset="0"/>
              </a:rPr>
              <a:t>Федеральные государственные образовательные стандарты. URL. </a:t>
            </a:r>
          </a:p>
          <a:p>
            <a:r>
              <a:rPr lang="ru-RU" b="1" dirty="0">
                <a:latin typeface="Georgia" panose="02040502050405020303" pitchFamily="18" charset="0"/>
              </a:rPr>
              <a:t>«Школа 2100». Приоритетные направления развития образовательной программы. Выпуск 4. «</a:t>
            </a:r>
            <a:r>
              <a:rPr lang="ru-RU" b="1" dirty="0" err="1">
                <a:latin typeface="Georgia" panose="02040502050405020303" pitchFamily="18" charset="0"/>
              </a:rPr>
              <a:t>Баласс</a:t>
            </a:r>
            <a:r>
              <a:rPr lang="ru-RU" b="1" dirty="0">
                <a:latin typeface="Georgia" panose="02040502050405020303" pitchFamily="18" charset="0"/>
              </a:rPr>
              <a:t>» - М., 2008 г.</a:t>
            </a:r>
          </a:p>
          <a:p>
            <a:r>
              <a:rPr lang="ru-RU" b="1" dirty="0">
                <a:latin typeface="Georgia" panose="02040502050405020303" pitchFamily="18" charset="0"/>
              </a:rPr>
              <a:t>http://standart.edu.ru/</a:t>
            </a:r>
          </a:p>
          <a:p>
            <a:r>
              <a:rPr lang="ru-RU" b="1" dirty="0">
                <a:latin typeface="Georgia" panose="02040502050405020303" pitchFamily="18" charset="0"/>
              </a:rPr>
              <a:t>http://www.scienceforum.ru/2013/270/3250</a:t>
            </a:r>
          </a:p>
        </p:txBody>
      </p:sp>
    </p:spTree>
    <p:extLst>
      <p:ext uri="{BB962C8B-B14F-4D97-AF65-F5344CB8AC3E}">
        <p14:creationId xmlns:p14="http://schemas.microsoft.com/office/powerpoint/2010/main" val="238845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Спасибо за внимание!</a:t>
            </a:r>
            <a:endParaRPr lang="ru-RU" sz="4800" i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7707"/>
            <a:ext cx="91431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4464496" cy="19225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Спасибо за</a:t>
            </a:r>
            <a:endParaRPr lang="ru-RU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1697" y="4581128"/>
            <a:ext cx="4608512" cy="1382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в</a:t>
            </a: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нимание!</a:t>
            </a:r>
            <a:endParaRPr lang="ru-RU" sz="4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9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Georgia" panose="02040502050405020303" pitchFamily="18" charset="0"/>
              </a:rPr>
              <a:t>Актуальность личностно-ориентированного подхода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5343128" cy="4891808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b="1" dirty="0">
                <a:latin typeface="Georgia" panose="02040502050405020303" pitchFamily="18" charset="0"/>
              </a:rPr>
              <a:t>Всё больше внимания сегодня обращается на создание в школе на уроке такой образовательной среды, в которой происходит социализация и развитие личности ребёнка, среды, создающей условия для творчества и </a:t>
            </a:r>
            <a:r>
              <a:rPr lang="ru-RU" sz="2400" b="1" dirty="0" err="1">
                <a:latin typeface="Georgia" panose="02040502050405020303" pitchFamily="18" charset="0"/>
              </a:rPr>
              <a:t>самоактуализации</a:t>
            </a:r>
            <a:r>
              <a:rPr lang="ru-RU" sz="2400" b="1" dirty="0">
                <a:latin typeface="Georgia" panose="02040502050405020303" pitchFamily="18" charset="0"/>
              </a:rPr>
              <a:t> личности. Каждый ученик, таким образом, воспринимается как уникальная целостная личность, которая должна развиваться в соответствии с природными способностями.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3233936" cy="24254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8983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764704"/>
            <a:ext cx="8062912" cy="576064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Личностно-ориентированное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обучение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–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это такое обучение, которое во главу угла ставит самобытность ребенка, его самоценность, субъективность процесса учения.</a:t>
            </a:r>
          </a:p>
          <a:p>
            <a:pPr algn="just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Цель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 личностно-ориентированного обучения состоит в том, чтобы «заложить в ребенке механизмы самореализации, саморазвития, адаптации, самозащиты, самовоспитания и другие, необходимые для становления самобытного личностного образа». Это в полной мере относится к коррекционным школам потому, что их воспитанники более всего нуждаются в выработке этих механизмов.</a:t>
            </a:r>
          </a:p>
          <a:p>
            <a:pPr algn="just"/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7346"/>
            <a:ext cx="842493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Функции личностно-ориентированного 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образования:</a:t>
            </a: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Г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уманитарная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, признание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самоценности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 человека, его физического и нравственного здоровья, осознание смысла жизни и активной позиции в ней, личностной свободы и возможности максимальной реализации собственного потенциала. Средства реализации данной функции - понимание, общение и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сотрудничество;</a:t>
            </a: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С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оциализации 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предполагают обеспечение усвоения и воспроизводства индивидом социального опыта. Механизм реализации - рефлексия, сохранение индивидуальности,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творчество,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как личностная позиция в любой деятельности и средство самоопределения.</a:t>
            </a:r>
          </a:p>
        </p:txBody>
      </p:sp>
    </p:spTree>
    <p:extLst>
      <p:ext uri="{BB962C8B-B14F-4D97-AF65-F5344CB8AC3E}">
        <p14:creationId xmlns:p14="http://schemas.microsoft.com/office/powerpoint/2010/main" val="367159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anose="02040502050405020303" pitchFamily="18" charset="0"/>
              </a:rPr>
              <a:t>В личностно-ориентированном образовании предполагается следующие позиции педагога: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772816"/>
            <a:ext cx="5338936" cy="45720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оптимистический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подход - стремление педагога видеть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перспективы развития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личностного потенциала ребенка и  умение максимально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 стимулировать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его развитие;</a:t>
            </a:r>
          </a:p>
          <a:p>
            <a:pPr algn="just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отношение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к ребенку как к личности, способной учиться добровольно,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по собственному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желанию и выбору, и проявлять собственную активность;</a:t>
            </a:r>
          </a:p>
          <a:p>
            <a:pPr algn="just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опора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на личностный смысл и интересы (познавательные и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социальные) каждого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ребенка в учении, содействие их и развитию.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23" y="1988840"/>
            <a:ext cx="3164641" cy="23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magarif-uku.ru/wp-content/uploads/2016/02/646x4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23" y="4509120"/>
            <a:ext cx="3206035" cy="200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4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anose="02040502050405020303" pitchFamily="18" charset="0"/>
              </a:rPr>
              <a:t>Содержание личностно-ориентированного образования: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помощь </a:t>
            </a:r>
            <a:r>
              <a:rPr lang="ru-RU" sz="2400" b="1" dirty="0">
                <a:latin typeface="Georgia" panose="02040502050405020303" pitchFamily="18" charset="0"/>
              </a:rPr>
              <a:t>школьнику в выстраивании собственной личности и </a:t>
            </a:r>
            <a:r>
              <a:rPr lang="ru-RU" sz="2400" b="1" dirty="0" smtClean="0">
                <a:latin typeface="Georgia" panose="02040502050405020303" pitchFamily="18" charset="0"/>
              </a:rPr>
              <a:t>определении  </a:t>
            </a:r>
            <a:r>
              <a:rPr lang="ru-RU" sz="2400" b="1" dirty="0">
                <a:latin typeface="Georgia" panose="02040502050405020303" pitchFamily="18" charset="0"/>
              </a:rPr>
              <a:t>собственной личностной позиции в </a:t>
            </a:r>
            <a:r>
              <a:rPr lang="ru-RU" sz="2400" b="1" dirty="0" smtClean="0">
                <a:latin typeface="Georgia" panose="02040502050405020303" pitchFamily="18" charset="0"/>
              </a:rPr>
              <a:t>жизни;</a:t>
            </a:r>
            <a:endParaRPr lang="ru-RU" sz="2400" b="1" dirty="0">
              <a:latin typeface="Georgia" panose="02040502050405020303" pitchFamily="18" charset="0"/>
            </a:endParaRPr>
          </a:p>
          <a:p>
            <a:r>
              <a:rPr lang="ru-RU" sz="2400" b="1" dirty="0" smtClean="0">
                <a:latin typeface="Georgia" panose="02040502050405020303" pitchFamily="18" charset="0"/>
              </a:rPr>
              <a:t>помощь </a:t>
            </a:r>
            <a:r>
              <a:rPr lang="ru-RU" sz="2400" b="1" dirty="0">
                <a:latin typeface="Georgia" panose="02040502050405020303" pitchFamily="18" charset="0"/>
              </a:rPr>
              <a:t>в выборе значимых для ребенка ценностей и овладение им определенной  системой </a:t>
            </a:r>
            <a:r>
              <a:rPr lang="ru-RU" sz="2400" b="1" dirty="0" smtClean="0">
                <a:latin typeface="Georgia" panose="02040502050405020303" pitchFamily="18" charset="0"/>
              </a:rPr>
              <a:t>знаний;</a:t>
            </a:r>
            <a:endParaRPr lang="ru-RU" sz="2400" b="1" dirty="0">
              <a:latin typeface="Georgia" panose="02040502050405020303" pitchFamily="18" charset="0"/>
            </a:endParaRPr>
          </a:p>
          <a:p>
            <a:r>
              <a:rPr lang="ru-RU" sz="2400" b="1" dirty="0" smtClean="0">
                <a:latin typeface="Georgia" panose="02040502050405020303" pitchFamily="18" charset="0"/>
              </a:rPr>
              <a:t>выявление </a:t>
            </a:r>
            <a:r>
              <a:rPr lang="ru-RU" sz="2400" b="1" dirty="0">
                <a:latin typeface="Georgia" panose="02040502050405020303" pitchFamily="18" charset="0"/>
              </a:rPr>
              <a:t>интересующих жизненных проблем и </a:t>
            </a:r>
            <a:r>
              <a:rPr lang="ru-RU" sz="2400" b="1" dirty="0" smtClean="0">
                <a:latin typeface="Georgia" panose="02040502050405020303" pitchFamily="18" charset="0"/>
              </a:rPr>
              <a:t>освоение способов </a:t>
            </a:r>
            <a:r>
              <a:rPr lang="ru-RU" sz="2400" b="1" dirty="0">
                <a:latin typeface="Georgia" panose="02040502050405020303" pitchFamily="18" charset="0"/>
              </a:rPr>
              <a:t>их </a:t>
            </a:r>
            <a:r>
              <a:rPr lang="ru-RU" sz="2400" b="1" dirty="0" smtClean="0">
                <a:latin typeface="Georgia" panose="02040502050405020303" pitchFamily="18" charset="0"/>
              </a:rPr>
              <a:t>решения;</a:t>
            </a:r>
            <a:endParaRPr lang="ru-RU" sz="2400" b="1" dirty="0">
              <a:latin typeface="Georgia" panose="02040502050405020303" pitchFamily="18" charset="0"/>
            </a:endParaRPr>
          </a:p>
          <a:p>
            <a:r>
              <a:rPr lang="ru-RU" sz="2400" b="1" dirty="0" smtClean="0">
                <a:latin typeface="Georgia" panose="02040502050405020303" pitchFamily="18" charset="0"/>
              </a:rPr>
              <a:t>открытие </a:t>
            </a:r>
            <a:r>
              <a:rPr lang="ru-RU" sz="2400" b="1" dirty="0">
                <a:latin typeface="Georgia" panose="02040502050405020303" pitchFamily="18" charset="0"/>
              </a:rPr>
              <a:t>рефлексивного мира собственного «Я» и умение управлять им.</a:t>
            </a:r>
          </a:p>
          <a:p>
            <a:endParaRPr lang="ru-RU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6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435280" cy="1399032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 В последние годы личностно - ориентированный подход  считается самой современной методологической ориентацией в педагогической деятельности.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04902"/>
            <a:ext cx="8229600" cy="3149905"/>
          </a:xfrm>
        </p:spPr>
        <p:txBody>
          <a:bodyPr>
            <a:normAutofit lnSpcReduction="10000"/>
          </a:bodyPr>
          <a:lstStyle/>
          <a:p>
            <a:pPr marL="64008" indent="0" algn="just">
              <a:buNone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Личностно - ориентированный подход — это методологическая ориентация в педагогической деятельности, позволяющая посредством опоры на систему взаимосвязанных понятий, идей и способов действий обеспечить и поддержать процессы самопознания,  самореализации личности ребенка, развитие его неповторимой индивидуальности.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2309243" cy="173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70107"/>
            <a:ext cx="2664296" cy="166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96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cap="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основные понятия </a:t>
            </a:r>
            <a:r>
              <a:rPr lang="ru-RU" sz="2800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личностно </a:t>
            </a:r>
            <a:r>
              <a:rPr lang="ru-RU" sz="2800" cap="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-ориентированного </a:t>
            </a:r>
            <a:r>
              <a:rPr lang="ru-RU" sz="2800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подхода</a:t>
            </a:r>
            <a:r>
              <a:rPr lang="ru-RU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290732"/>
            <a:ext cx="79085" cy="301752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flipH="1">
            <a:off x="1319286" y="3427124"/>
            <a:ext cx="84362" cy="301752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547664" y="290732"/>
            <a:ext cx="7332566" cy="3282284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000" b="1" cap="all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3400" b="1" cap="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индивидуальность</a:t>
            </a:r>
            <a:r>
              <a:rPr lang="ru-RU" sz="3400" b="1" cap="all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3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— неповторимое своеобразие       человека или группы, уникальное сочетание в них единичных, особенных и общих черт, отличающее их от других индивидов и человеческих общностей;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400" b="1" cap="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личность</a:t>
            </a:r>
            <a:r>
              <a:rPr lang="ru-RU" sz="3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— постоянно изменяющееся системное качество, проявляющееся как устойчивая совокупность свойств индивида и характеризующее социальную сущность человека;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ru-RU" sz="3400" b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400" b="1" cap="all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самоактуализированная</a:t>
            </a:r>
            <a:r>
              <a:rPr lang="ru-RU" sz="3400" b="1" cap="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личность </a:t>
            </a:r>
            <a:r>
              <a:rPr lang="ru-RU" sz="3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— человек осознанно и активно реализующий стремление стать самим собой, наиболее полно раскрыть свои возможности и способности;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ru-RU" sz="3400" b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400" b="1" cap="all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самовыражение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3400" b="1" dirty="0">
                <a:latin typeface="Batang" panose="02030600000101010101" pitchFamily="18" charset="-127"/>
                <a:ea typeface="Batang" panose="02030600000101010101" pitchFamily="18" charset="-127"/>
              </a:rPr>
              <a:t>— процесс и результат развития, и проявление индивидом присущих ему качеств и способностей;</a:t>
            </a:r>
            <a:endParaRPr lang="ru-RU" sz="3400" b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endParaRPr lang="ru-RU" sz="2000" b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endParaRPr lang="ru-RU" sz="2000" b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endParaRPr lang="ru-RU" sz="2000" b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64008" indent="0" algn="just">
              <a:buNone/>
            </a:pPr>
            <a:endParaRPr lang="ru-RU" sz="2000" b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endParaRPr lang="ru-RU" sz="20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619672" y="3717032"/>
            <a:ext cx="7260558" cy="2952328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300" b="1" cap="all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субъект </a:t>
            </a:r>
            <a:r>
              <a:rPr lang="ru-RU" sz="2300" b="1" dirty="0">
                <a:latin typeface="Batang" panose="02030600000101010101" pitchFamily="18" charset="-127"/>
                <a:ea typeface="Batang" panose="02030600000101010101" pitchFamily="18" charset="-127"/>
              </a:rPr>
              <a:t>— индивид или группа, обладающие осознанной и творческой активностью и свободой в познании и преобразовании себя и окружающей действительности</a:t>
            </a:r>
            <a:r>
              <a:rPr lang="ru-RU" sz="23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ru-RU" sz="23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300" b="1" cap="all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2300" b="1" cap="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выбор </a:t>
            </a:r>
            <a:r>
              <a:rPr lang="ru-RU" sz="2300" b="1" dirty="0">
                <a:latin typeface="Batang" panose="02030600000101010101" pitchFamily="18" charset="-127"/>
                <a:ea typeface="Batang" panose="02030600000101010101" pitchFamily="18" charset="-127"/>
              </a:rPr>
              <a:t>— осуществление человеком или группой возможности избрать из некоторой совокупности наиболее предпочтительный вариант для проявления своей активности</a:t>
            </a:r>
            <a:r>
              <a:rPr lang="ru-RU" sz="23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ru-RU" sz="23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3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  </a:t>
            </a:r>
            <a:r>
              <a:rPr lang="ru-RU" sz="2300" b="1" cap="all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педагогическая поддержка </a:t>
            </a:r>
            <a:r>
              <a:rPr lang="ru-RU" sz="2300" b="1" dirty="0">
                <a:latin typeface="Batang" panose="02030600000101010101" pitchFamily="18" charset="-127"/>
                <a:ea typeface="Batang" panose="02030600000101010101" pitchFamily="18" charset="-127"/>
              </a:rPr>
              <a:t>— деятельность педагогов по оказанию оперативной помощи детям в решении их индивидуальных проблем, связанных с физическим и психическим здоровьем, общением, успешным продвижением в учебе, жизненным и профессиональным продвижением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82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404665"/>
            <a:ext cx="8351936" cy="10801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Основные принципы личностно-ориентированного подхода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568952" cy="5040560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dirty="0"/>
              <a:t> 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Принцип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самоактуализации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. В каждом ребенке существует потребность в актуализации своих интеллектуальных, коммуникативных, художественных и физических способностей. Важно побудить и поддержать стремление учащихся к проявлению и развитию своих природных и социально приобретенных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возможностей.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Принцип 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индивидуальности. Создание условий для формирования индивидуальности личности учащегося и педагога — это главная задача образовательного учреждения. Необходимо не только учитывать индивидуальные особенности ребенка или взрослого, но и всячески содействовать их дальнейшему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развитию.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Принцип 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выбора. Педагогически целесообразно, чтобы ученик жил, учился и воспитывался в условиях постоянного выбора, обладал субъектными полномочиями в выборе цели, содержания, форм и способов организации учебно-воспитательного процесса и жизнедеятельности в классе и школе.</a:t>
            </a:r>
          </a:p>
          <a:p>
            <a:pPr algn="just"/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125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204</TotalTime>
  <Words>950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п</vt:lpstr>
      <vt:lpstr>Актуальность личностно-ориентированного подхода</vt:lpstr>
      <vt:lpstr>Презентация PowerPoint</vt:lpstr>
      <vt:lpstr>Презентация PowerPoint</vt:lpstr>
      <vt:lpstr>В личностно-ориентированном образовании предполагается следующие позиции педагога:</vt:lpstr>
      <vt:lpstr>Содержание личностно-ориентированного образования:</vt:lpstr>
      <vt:lpstr> В последние годы личностно - ориентированный подход  считается самой современной методологической ориентацией в педагогической деятельности. </vt:lpstr>
      <vt:lpstr>основные понятия личностно -ориентированного подхода </vt:lpstr>
      <vt:lpstr>Основные принципы личностно-ориентированного подхода</vt:lpstr>
      <vt:lpstr>Основные принципы личностно-ориентированного подхода</vt:lpstr>
      <vt:lpstr>Технологический арсенал личностно-ориентированного подхода, по мнению профессора Е.В. Бондаревской, составляют методы и приемы, соответствующие таким требованиям,      как: </vt:lpstr>
      <vt:lpstr>Основная и очень ответственная задача школы – раскрыть  индивидуальность ребенка, помочь ей проявиться, развиться, устояться, обрести избирательность и устойчивость к социальным воздействиям. Раскрытие индивидуальности каждого ребенка в процессе обучения обеспечивает построение личностно-ориентированного образования в современной школе. </vt:lpstr>
      <vt:lpstr>Источники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20</cp:revision>
  <dcterms:created xsi:type="dcterms:W3CDTF">2017-04-12T10:06:16Z</dcterms:created>
  <dcterms:modified xsi:type="dcterms:W3CDTF">2017-04-17T07:38:40Z</dcterms:modified>
</cp:coreProperties>
</file>