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7" r:id="rId3"/>
    <p:sldId id="258" r:id="rId4"/>
    <p:sldId id="262" r:id="rId5"/>
    <p:sldId id="271" r:id="rId6"/>
    <p:sldId id="263" r:id="rId7"/>
    <p:sldId id="268" r:id="rId8"/>
    <p:sldId id="264" r:id="rId9"/>
    <p:sldId id="265" r:id="rId10"/>
    <p:sldId id="274" r:id="rId11"/>
    <p:sldId id="277" r:id="rId12"/>
    <p:sldId id="276" r:id="rId13"/>
    <p:sldId id="269" r:id="rId14"/>
    <p:sldId id="273" r:id="rId15"/>
    <p:sldId id="26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42" autoAdjust="0"/>
    <p:restoredTop sz="94660"/>
  </p:normalViewPr>
  <p:slideViewPr>
    <p:cSldViewPr>
      <p:cViewPr>
        <p:scale>
          <a:sx n="90" d="100"/>
          <a:sy n="90" d="100"/>
        </p:scale>
        <p:origin x="-2244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01.12.2017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4BD201-5F9C-4593-BEFD-74C971F0B55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01.12.2017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2E6F0-797A-404D-B2F0-96032D2C16E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7A3035-02C7-4538-A480-C6887B19F5A6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01.12.2017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8664C-3B03-4311-A452-8E87A1DF2E36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01.12.2017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11FA9-72D4-4D0D-AA04-5200C8F96D1C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01.12.2017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BFCBB-F7D8-4AD9-B5F9-93687358CA6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01.12.2017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3E727-7E97-4B76-A273-97C117DFD6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01.12.2017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140D1-42AB-456C-B3EB-2E58162D29C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01.12.2017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01.12.2017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E59BE0-226E-4980-AAF5-F1A9DF7C7AE8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01.12.2017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8319C-EFFD-43A6-A723-9E31BBA50F6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94FB44-2B3A-4EA5-B708-4FEB9F41BBF1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01.12.2017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51498-F984-481A-8E8C-4DDFA9BC918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lgabor.com/" TargetMode="External"/><Relationship Id="rId2" Type="http://schemas.openxmlformats.org/officeDocument/2006/relationships/hyperlink" Target="http://linda6035.ucoz.ru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"/>
          <p:cNvGrpSpPr/>
          <p:nvPr/>
        </p:nvGrpSpPr>
        <p:grpSpPr>
          <a:xfrm>
            <a:off x="971600" y="764704"/>
            <a:ext cx="7886680" cy="5509200"/>
            <a:chOff x="1009576" y="5009156"/>
            <a:chExt cx="7271517" cy="10922703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1009576" y="7824100"/>
              <a:ext cx="7271517" cy="360948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6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cs typeface="Arial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60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chemeClr val="accent6">
                      <a:lumMod val="50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Стендовое занятие</a:t>
              </a:r>
              <a:endParaRPr lang="ru-RU" sz="60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cs typeface="Arial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142359" y="5009156"/>
              <a:ext cx="6705527" cy="1092270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 smtClean="0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Филиал МАОУ </a:t>
              </a:r>
              <a:r>
                <a:rPr lang="ru-RU" dirty="0" err="1" smtClean="0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Тоболовская</a:t>
              </a:r>
              <a:r>
                <a:rPr lang="ru-RU" dirty="0" smtClean="0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 СОШ – С(К)ОУ «</a:t>
              </a:r>
              <a:r>
                <a:rPr lang="ru-RU" dirty="0" err="1" smtClean="0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Карасульская</a:t>
              </a:r>
              <a:r>
                <a:rPr lang="ru-RU" dirty="0" smtClean="0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  специальная (коррекционная )школа-интернат»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Arial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Arial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Arial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 smtClean="0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Тема МО : 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«Новые подходы, формы, способы профилактики правонарушений обучающихся»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1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1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1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1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1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1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1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1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2000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Тема: </a:t>
              </a:r>
              <a:r>
                <a:rPr lang="ru-RU" sz="2000" b="1" i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Режим дня в жизни подростка</a:t>
              </a:r>
              <a:endParaRPr lang="en-US" sz="20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0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0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2000" b="1" i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Выполнила: воспитатель О.Н.Малахова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600" b="1" i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2017г.</a:t>
              </a:r>
              <a:endParaRPr lang="ru-RU" sz="16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1052736"/>
            <a:ext cx="63367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ВЫСТУПИЛИ: мед работник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Е.Г.Лишенко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которая говорит  о гигиене сна, причинах, долгого засыпания, традициях перед сном (умывание, прохладной водой, пожелание спокойной ночи близким, проветривание комнаты, зашторивание окон и т.д.) Вручение буклета «Памятка по гигиене сна»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85720" y="785794"/>
            <a:ext cx="1343025" cy="914400"/>
          </a:xfrm>
          <a:prstGeom prst="moon">
            <a:avLst>
              <a:gd name="adj" fmla="val 50000"/>
            </a:avLst>
          </a:prstGeom>
          <a:solidFill>
            <a:srgbClr val="F79646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1"/>
          <p:cNvSpPr>
            <a:spLocks noChangeArrowheads="1"/>
          </p:cNvSpPr>
          <p:nvPr/>
        </p:nvSpPr>
        <p:spPr bwMode="auto">
          <a:xfrm>
            <a:off x="217488" y="79375"/>
            <a:ext cx="914400" cy="914400"/>
          </a:xfrm>
          <a:prstGeom prst="star4">
            <a:avLst>
              <a:gd name="adj" fmla="val 12500"/>
            </a:avLst>
          </a:prstGeom>
          <a:solidFill>
            <a:srgbClr val="4BACC6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200" name="AutoShape 32"/>
          <p:cNvSpPr>
            <a:spLocks noChangeArrowheads="1"/>
          </p:cNvSpPr>
          <p:nvPr/>
        </p:nvSpPr>
        <p:spPr bwMode="auto">
          <a:xfrm>
            <a:off x="5148064" y="2708920"/>
            <a:ext cx="962025" cy="914400"/>
          </a:xfrm>
          <a:prstGeom prst="star5">
            <a:avLst/>
          </a:prstGeom>
          <a:solidFill>
            <a:srgbClr val="C0504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99" name="AutoShape 31"/>
          <p:cNvSpPr>
            <a:spLocks noChangeArrowheads="1"/>
          </p:cNvSpPr>
          <p:nvPr/>
        </p:nvSpPr>
        <p:spPr bwMode="auto">
          <a:xfrm>
            <a:off x="5292080" y="4005064"/>
            <a:ext cx="962025" cy="914400"/>
          </a:xfrm>
          <a:prstGeom prst="star5">
            <a:avLst/>
          </a:prstGeom>
          <a:solidFill>
            <a:srgbClr val="4F81B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201" name="AutoShape 33"/>
          <p:cNvSpPr>
            <a:spLocks noChangeArrowheads="1"/>
          </p:cNvSpPr>
          <p:nvPr/>
        </p:nvSpPr>
        <p:spPr bwMode="auto">
          <a:xfrm>
            <a:off x="3635896" y="2780928"/>
            <a:ext cx="914400" cy="914400"/>
          </a:xfrm>
          <a:prstGeom prst="star4">
            <a:avLst>
              <a:gd name="adj" fmla="val 12500"/>
            </a:avLst>
          </a:prstGeom>
          <a:solidFill>
            <a:srgbClr val="F79646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202" name="AutoShape 34"/>
          <p:cNvSpPr>
            <a:spLocks noChangeArrowheads="1"/>
          </p:cNvSpPr>
          <p:nvPr/>
        </p:nvSpPr>
        <p:spPr bwMode="auto">
          <a:xfrm>
            <a:off x="211138" y="1025525"/>
            <a:ext cx="914400" cy="914400"/>
          </a:xfrm>
          <a:prstGeom prst="star4">
            <a:avLst>
              <a:gd name="adj" fmla="val 12500"/>
            </a:avLst>
          </a:prstGeom>
          <a:solidFill>
            <a:srgbClr val="00B0F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203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04" name="Rectangle 36"/>
          <p:cNvSpPr>
            <a:spLocks noChangeArrowheads="1"/>
          </p:cNvSpPr>
          <p:nvPr/>
        </p:nvSpPr>
        <p:spPr bwMode="auto">
          <a:xfrm>
            <a:off x="3275856" y="3501008"/>
            <a:ext cx="215475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Памятка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       по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205" name="Rectangle 37"/>
          <p:cNvSpPr>
            <a:spLocks noChangeArrowheads="1"/>
          </p:cNvSpPr>
          <p:nvPr/>
        </p:nvSpPr>
        <p:spPr bwMode="auto">
          <a:xfrm>
            <a:off x="2195736" y="4702587"/>
            <a:ext cx="48245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гигиене сна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206" name="AutoShape 38"/>
          <p:cNvSpPr>
            <a:spLocks noChangeArrowheads="1"/>
          </p:cNvSpPr>
          <p:nvPr/>
        </p:nvSpPr>
        <p:spPr bwMode="auto">
          <a:xfrm>
            <a:off x="2771800" y="4797152"/>
            <a:ext cx="457200" cy="914400"/>
          </a:xfrm>
          <a:prstGeom prst="moon">
            <a:avLst>
              <a:gd name="adj" fmla="val 50000"/>
            </a:avLst>
          </a:prstGeom>
          <a:solidFill>
            <a:srgbClr val="FFFF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207" name="AutoShape 39"/>
          <p:cNvSpPr>
            <a:spLocks noChangeArrowheads="1"/>
          </p:cNvSpPr>
          <p:nvPr/>
        </p:nvSpPr>
        <p:spPr bwMode="auto">
          <a:xfrm>
            <a:off x="4427984" y="5301208"/>
            <a:ext cx="962025" cy="914400"/>
          </a:xfrm>
          <a:prstGeom prst="star5">
            <a:avLst/>
          </a:prstGeom>
          <a:solidFill>
            <a:srgbClr val="F79646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514725"/>
            <a:ext cx="7704856" cy="634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b="1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Перед сном всегда проветривай спальное помещение. Свежий воздух очень благоприятствует быстрому засыпанию, хорошему сну и приятному пробуждению.</a:t>
            </a:r>
            <a:endParaRPr lang="ru-RU" sz="1600" b="1" dirty="0" smtClean="0">
              <a:solidFill>
                <a:srgbClr val="7030A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b="1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Твоё спальное место должно быть удобным, не очень жестким, но и не слишком мягким.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b="1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 спальне должно быть тихо и темно (затемни шторами), т.к. шум и избыточный солнечный свет отрицательно влияют на качество сна.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b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Соблюдай режим сна: укладывайся спать и просыпайся всегда в одно и то же время (независимо от рабочих и выходных дней).</a:t>
            </a:r>
            <a:endParaRPr lang="ru-RU" sz="1600" b="1" dirty="0" smtClean="0">
              <a:solidFill>
                <a:srgbClr val="7030A0"/>
              </a:solidFill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b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Соблюдай ритуал засыпания (умывание, чтение книги, пожелание на ночь от близких и т.п.) и старайся ему не изменять.</a:t>
            </a:r>
            <a:endParaRPr lang="ru-RU" sz="1600" b="1" dirty="0" smtClean="0">
              <a:solidFill>
                <a:srgbClr val="7030A0"/>
              </a:solidFill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b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Старайся за несколько часов до сна закончить делать уроки, не играй в шумные и компьютерные игры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b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Избегай употребления перед сном тяжелой пищи.</a:t>
            </a:r>
            <a:endParaRPr lang="ru-RU" sz="1600" b="1" dirty="0" smtClean="0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b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Избегай перед сном просмотра страшного фильма и прослушивания громкой музыки.</a:t>
            </a:r>
            <a:endParaRPr lang="ru-RU" sz="1600" b="1" dirty="0" smtClean="0">
              <a:solidFill>
                <a:srgbClr val="7030A0"/>
              </a:solidFill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b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Очень полезна перед сном прогулка на свежем воздухе.</a:t>
            </a:r>
            <a:endParaRPr lang="ru-RU" sz="1600" b="1" dirty="0" smtClean="0">
              <a:solidFill>
                <a:srgbClr val="7030A0"/>
              </a:solidFill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1600" dirty="0">
              <a:solidFill>
                <a:srgbClr val="7030A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71604" y="1714488"/>
            <a:ext cx="650085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СЛУШАЛИ: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Сибикина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Радионова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Холмова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С.которые говорили о том, что им мешает засыпать, называли причины плохого сна, одна их причин это шум детей которые долго засыпают, нарушают режим дня.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СЛУШАЛИ: Малахову О.Н. которая называет права детей в соответствии с Конвенцией по правам ребёнка «Каждый ребёнок имеет право на отдых»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СЛУШАЛИ: Волкова М., который не мог назвать причины плохого сна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Решили: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Соблюдать основной компонент режима дня -  дневной и ночной сон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357290" y="714356"/>
            <a:ext cx="64087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 marL="342900" indent="-34290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Выполнять обязанности школьника в соответствии с Уставом школы. </a:t>
            </a:r>
          </a:p>
          <a:p>
            <a:pPr marL="342900" indent="-3429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   Вести здоровый образ жизни, соблюдать режим дня.</a:t>
            </a:r>
          </a:p>
          <a:p>
            <a:pPr marL="457200" indent="-457200">
              <a:buAutoNum type="arabicPeriod" startAt="3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Соблюдать основной компонент режима дня -  дневной и ночной сон</a:t>
            </a:r>
          </a:p>
          <a:p>
            <a:pPr marL="457200" indent="-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 Учёба и соблюдение режима – главное правило подростка.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285852" y="714356"/>
            <a:ext cx="707236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Результаты: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Погружение в суть проблемы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Социальный опыт работы с анкетами, тестами, участие в эксперименте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Соблюдение режима дня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Положительное отношение к соблюдению гигиены сна (75% детей)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Положительное отношение к здоровому образу жизни (75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%)</a:t>
            </a:r>
          </a:p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Данная форма занятия позволяет нам: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Обобщить и закрепить полученные ранее знания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Разрешить проблемные ситуации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Формировать положительное отношение к ЗОЖ с помощью различных приёмов и методов (участие медработника)</a:t>
            </a: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Формировать коммуникативные навыки (видеосъёмка)</a:t>
            </a: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Воспитывать чувство ответственности за свои поступки.</a:t>
            </a:r>
          </a:p>
          <a:p>
            <a:pPr marL="342900" indent="-342900"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4" descr="http://dkcoin8.com/images/clipart-klassentreffen-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5072074"/>
            <a:ext cx="1607158" cy="11423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"/>
          <p:cNvGrpSpPr>
            <a:grpSpLocks/>
          </p:cNvGrpSpPr>
          <p:nvPr/>
        </p:nvGrpSpPr>
        <p:grpSpPr bwMode="auto">
          <a:xfrm>
            <a:off x="1214414" y="1988840"/>
            <a:ext cx="6715172" cy="3661278"/>
            <a:chOff x="607288" y="-815361"/>
            <a:chExt cx="7925152" cy="5277809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607288" y="-815361"/>
              <a:ext cx="7925152" cy="43035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schemeClr val="accent6">
                      <a:lumMod val="50000"/>
                    </a:schemeClr>
                  </a:solidFill>
                  <a:latin typeface="Monotype Corsiva" pitchFamily="66" charset="0"/>
                  <a:cs typeface="Arial" charset="0"/>
                </a:rPr>
                <a:t>Вы можете использовать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schemeClr val="accent6">
                      <a:lumMod val="50000"/>
                    </a:schemeClr>
                  </a:solidFill>
                  <a:latin typeface="Monotype Corsiva" pitchFamily="66" charset="0"/>
                  <a:cs typeface="Arial" charset="0"/>
                </a:rPr>
                <a:t>данное оформление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schemeClr val="accent6">
                      <a:lumMod val="50000"/>
                    </a:schemeClr>
                  </a:solidFill>
                  <a:latin typeface="Monotype Corsiva" pitchFamily="66" charset="0"/>
                  <a:cs typeface="Arial" charset="0"/>
                </a:rPr>
                <a:t>для создания своих презентаций,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schemeClr val="accent6">
                      <a:lumMod val="50000"/>
                    </a:schemeClr>
                  </a:solidFill>
                  <a:latin typeface="Monotype Corsiva" pitchFamily="66" charset="0"/>
                  <a:cs typeface="Arial" charset="0"/>
                </a:rPr>
                <a:t>но в своей презентации вы должны указать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schemeClr val="accent6">
                      <a:lumMod val="50000"/>
                    </a:schemeClr>
                  </a:solidFill>
                  <a:latin typeface="Monotype Corsiva" pitchFamily="66" charset="0"/>
                  <a:cs typeface="Arial" charset="0"/>
                </a:rPr>
                <a:t>источник шаблона: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800" dirty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Arial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Фокина Лидия Петровна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учитель начальных классов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МКОУ «СОШ ст. Евсино»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 err="1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Искитимского</a:t>
              </a:r>
              <a:r>
                <a:rPr lang="ru-RU" dirty="0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 района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>
                  <a:solidFill>
                    <a:schemeClr val="accent6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Новосибирской области</a:t>
              </a:r>
              <a:endParaRPr lang="ru-RU" dirty="0">
                <a:solidFill>
                  <a:schemeClr val="accent6">
                    <a:lumMod val="50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" name="Прямоугольник 3"/>
            <p:cNvSpPr>
              <a:spLocks noChangeArrowheads="1"/>
            </p:cNvSpPr>
            <p:nvPr/>
          </p:nvSpPr>
          <p:spPr bwMode="auto">
            <a:xfrm>
              <a:off x="1366078" y="3885681"/>
              <a:ext cx="6491880" cy="5767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b="1" dirty="0" smtClean="0">
                  <a:solidFill>
                    <a:schemeClr val="accent6">
                      <a:lumMod val="50000"/>
                    </a:schemeClr>
                  </a:solidFill>
                  <a:latin typeface="Monotype Corsiva" pitchFamily="66" charset="0"/>
                  <a:cs typeface="Arial" charset="0"/>
                </a:rPr>
                <a:t>Сайт</a:t>
              </a:r>
              <a:r>
                <a:rPr lang="en-US" sz="2000" b="1" dirty="0" smtClean="0">
                  <a:solidFill>
                    <a:schemeClr val="accent6">
                      <a:lumMod val="50000"/>
                    </a:schemeClr>
                  </a:solidFill>
                  <a:latin typeface="Monotype Corsiva" pitchFamily="66" charset="0"/>
                  <a:hlinkClick r:id="rId2"/>
                </a:rPr>
                <a:t> http://linda6035.ucoz.ru/</a:t>
              </a:r>
              <a:r>
                <a:rPr lang="ru-RU" sz="2000" dirty="0" smtClean="0">
                  <a:solidFill>
                    <a:schemeClr val="accent6">
                      <a:lumMod val="50000"/>
                    </a:schemeClr>
                  </a:solidFill>
                  <a:latin typeface="Monotype Corsiva" pitchFamily="66" charset="0"/>
                  <a:cs typeface="Arial" charset="0"/>
                </a:rPr>
                <a:t> </a:t>
              </a:r>
              <a:r>
                <a:rPr lang="en-US" sz="2000" dirty="0" smtClean="0">
                  <a:solidFill>
                    <a:schemeClr val="accent6">
                      <a:lumMod val="50000"/>
                    </a:schemeClr>
                  </a:solidFill>
                  <a:latin typeface="Monotype Corsiva" pitchFamily="66" charset="0"/>
                  <a:cs typeface="Arial" charset="0"/>
                </a:rPr>
                <a:t> </a:t>
              </a:r>
              <a:r>
                <a:rPr lang="ru-RU" sz="2000" dirty="0" smtClean="0">
                  <a:solidFill>
                    <a:schemeClr val="accent6">
                      <a:lumMod val="50000"/>
                    </a:schemeClr>
                  </a:solidFill>
                  <a:latin typeface="Monotype Corsiva" pitchFamily="66" charset="0"/>
                  <a:cs typeface="Arial" charset="0"/>
                </a:rPr>
                <a:t> </a:t>
              </a:r>
              <a:endParaRPr lang="ru-RU" sz="2000" dirty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226646" y="620688"/>
            <a:ext cx="4690708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Информационные источники</a:t>
            </a:r>
          </a:p>
          <a:p>
            <a:pPr algn="ctr"/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Шаблон составлен из фигур программы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PowerPoint</a:t>
            </a:r>
            <a:endParaRPr lang="ru-RU" dirty="0" smtClean="0">
              <a:solidFill>
                <a:schemeClr val="accent6">
                  <a:lumMod val="50000"/>
                </a:schemeClr>
              </a:solidFill>
              <a:latin typeface="Monotype Corsiva" pitchFamily="66" charset="0"/>
            </a:endParaRPr>
          </a:p>
          <a:p>
            <a:pPr lvl="0" algn="ctr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Автор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фонов 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Ольга Бор </a:t>
            </a:r>
            <a:r>
              <a:rPr lang="ru-RU" u="sng" dirty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ea typeface="Calibri"/>
                <a:cs typeface="Times New Roman"/>
                <a:hlinkClick r:id="rId3"/>
              </a:rPr>
              <a:t>http://www.olgabor.com/</a:t>
            </a:r>
            <a:endParaRPr lang="ru-RU" u="sng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ctr"/>
            <a:endParaRPr lang="ru-RU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052736"/>
            <a:ext cx="7128792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Форма проведения</a:t>
            </a:r>
            <a:r>
              <a:rPr 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Собрание </a:t>
            </a: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Предварительная работа: 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Анкетирование для детей 6-9 классов «Будем здоровы!», 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Цель: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определить отношение к формированию здорового образа жизни, соблюдению режима дня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Исследование продолжительности ночного сна,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отношения к здоровью, успеваемости обучающихся, проживающих во  2 группе в форме анкеты (для детей 6-9кл) 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Цель: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установить влияние сна на работоспособность старшеклассников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Эксперимент (2-5кл)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Цель: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влияние дневного сна на успеваемость и поведение младших школьников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Оборудование: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ПК с видеокамерой, шаблон протокола, памятка по гигиене сна.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052736"/>
            <a:ext cx="712879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стендового занятия: Профилактика преступлений и правонарушений</a:t>
            </a:r>
          </a:p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Цель собрания: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выявить значение соблюдения режима дня школьника для поддержания здоровья и работоспособности.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формировать навыки соблюдения режима дня;  положительное отношение  к ЗОЖ, к режиму дня, его основным компонентам;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развивать познавательное отношение и интерес к изучаемой теме;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воспитывать ответственное отношение к своему здоровью.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57290" y="4429132"/>
            <a:ext cx="674310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воспитание ответственности подростков за правонарушения;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воспитывать чувство ответственности за свои поступки.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85852" y="1071546"/>
            <a:ext cx="7000924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Используемые технологии: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технологии сотрудничества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(воспитатель и учащиеся совместно вырабатывают цели, содержание занятия, дают оценки, находясь в состоянии сотрудничества)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технологии обеспечения безопасности жизнедеятельности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(формировать положительное отношение  к ЗОЖ)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Приёмы и методы обучения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Видеосъемка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Участие медицинского работника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словесные методы (опрос, рассуждение, рассказ воспитателя с элементами  беседы) 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4480" y="1357298"/>
            <a:ext cx="642942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Собрание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№3                              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 13.11.2017г.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 собрании присутствовали: 9 детей (3 человека отсутствуют по уважительной причине), медицинский работник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Лишенко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Е.Г., воспитатель Малахова О.Н.</a:t>
            </a:r>
          </a:p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Повестка дня: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1.Статистика преступлений и правонарушений обучающихся школы-интерната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2. Режим дня – основной путь здорового образа жизни, повышения успеваемости и дисциплины школьника.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3. Влияние сна на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здоровье, поведение школьника и его  успехи в школе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908720"/>
            <a:ext cx="71287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1. О статистике преступлений и правонарушений обучающихся школы-интерната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Цель: воспитание ответственности подростков за правонарушения; воспитывать чувство ответственности за свои поступки.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ВЫСТУПИЛИ: О.Н.Малахова, которая говорит, что не каждый подросток, осознает о совершаемых им противоправных деяниях, которые ведут к тяжелым и трудно исправимым последствиям,  о статистике правонарушений и преступлений ежегодно совершаемых в нашей школе.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7290" y="1857364"/>
            <a:ext cx="684076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СЛУШАЛИ: Лызлова М.,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Радионова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К., Кухта Р. которые говорят, что для того  чтобы меньше  было нарушений нужно соблюдать правила поведения в школе; выполнять обязанности, прислушиваться к советам родителей и учителей;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СЛУШАЛИ: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Холмова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С., который сделал вывод: соблюдая правила, мы устанавливаем порядок и бережём своё здоровье и здоровье окружающих. Предложил записать в решение собрания: выполнять обязанности школьника в соответствии с Уставом  школы, не нарушать права других детей.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7290" y="1196752"/>
            <a:ext cx="703113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2. О режиме  дня – как основном пути сохранения здоровья, повышения успеваемости и дисциплины школьника.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ВЫСТУПИЛИ: Мед работник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Е.Г.Лишенко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которая говорит о значении режима дня в развитии подростка, о влиянии его на растущий организм. От того, насколько правильно организован режим дня школьника, зависит состояние здоровья, физическое развитие, работоспособность и успеваемость в школе.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СЛУШАЛИ: О.Н.Малахову, которая говорит о результатах анкетирования, о том что у всех участников анкетирования сформированы не все компоненты здорового образа жизни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СЛУШАЛИ: Приходько В., Кухта Р.,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Сибикина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К., которые говорят о необходимости соблюдения режима дня (рассуждение детей о пользе зарядки, правильного питания, дневного и ночного сна)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http://allday1.com/imagedb/74/6/f76659ad232302e7000aa773504a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571480"/>
            <a:ext cx="935056" cy="888303"/>
          </a:xfrm>
          <a:prstGeom prst="rect">
            <a:avLst/>
          </a:prstGeom>
          <a:noFill/>
        </p:spPr>
      </p:pic>
      <p:pic>
        <p:nvPicPr>
          <p:cNvPr id="4" name="Picture 6" descr="https://im0-tub-ru.yandex.net/i?id=f0f7566d51bf0cd3b03d5199e51c5845&amp;n=13"/>
          <p:cNvPicPr>
            <a:picLocks noChangeAspect="1" noChangeArrowheads="1"/>
          </p:cNvPicPr>
          <p:nvPr/>
        </p:nvPicPr>
        <p:blipFill>
          <a:blip r:embed="rId3" cstate="print"/>
          <a:srcRect t="8573"/>
          <a:stretch>
            <a:fillRect/>
          </a:stretch>
        </p:blipFill>
        <p:spPr bwMode="auto">
          <a:xfrm rot="576573">
            <a:off x="7655435" y="519914"/>
            <a:ext cx="1185977" cy="1094563"/>
          </a:xfrm>
          <a:prstGeom prst="rect">
            <a:avLst/>
          </a:prstGeom>
          <a:solidFill>
            <a:srgbClr val="FFFFFF">
              <a:shade val="85000"/>
            </a:srgbClr>
          </a:solidFill>
          <a:ln w="57150" cap="sq">
            <a:solidFill>
              <a:srgbClr val="C00000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5" name="Picture 8" descr="http://cdn.a4y.biz/pics/2016-05/17/231244-c9f0f895fb98ab9159f51fd0297e236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859332">
            <a:off x="539927" y="5180172"/>
            <a:ext cx="1137192" cy="1164485"/>
          </a:xfrm>
          <a:prstGeom prst="rect">
            <a:avLst/>
          </a:prstGeom>
          <a:noFill/>
        </p:spPr>
      </p:pic>
      <p:pic>
        <p:nvPicPr>
          <p:cNvPr id="6" name="Picture 4" descr="http://www.classwork.in.ua/wp-content/uploads/2016/11/rasporyadok-dnya-shkolnika-9-284x30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72330" y="4929198"/>
            <a:ext cx="1355238" cy="143159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428728" y="4929198"/>
            <a:ext cx="55007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Вести здоровый образ жизни, соблюдать режим дня.</a:t>
            </a:r>
            <a:endParaRPr lang="ru-RU" dirty="0"/>
          </a:p>
        </p:txBody>
      </p:sp>
      <p:pic>
        <p:nvPicPr>
          <p:cNvPr id="8" name="Рисунок 7" descr="http://yasenevomedia.ru/upload/medialibrary/5fd/5fd0e31e6f88cc2f737e53f18e3addd7.png"/>
          <p:cNvPicPr/>
          <p:nvPr/>
        </p:nvPicPr>
        <p:blipFill>
          <a:blip r:embed="rId6" cstate="print"/>
          <a:srcRect l="3848" t="35897" r="2512"/>
          <a:stretch>
            <a:fillRect/>
          </a:stretch>
        </p:blipFill>
        <p:spPr bwMode="auto">
          <a:xfrm>
            <a:off x="3707904" y="5445224"/>
            <a:ext cx="2016224" cy="852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1196752"/>
            <a:ext cx="633670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3. Влияние сна на здоровье, поведение школьника и его  успехи в школе</a:t>
            </a:r>
            <a:r>
              <a:rPr lang="ru-RU" dirty="0" smtClean="0"/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ВЫСТУПИЛИ: мед работник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Е.Г.Лишенко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которая говорит  о необходимости и продолжительности дневного и ночного сна, о влиянии сна на развитие организма подростка, о  влиянии сна на развитие головного мозга и успеваемость в школе.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СЛУШАЛИ: О.Н.Малахову, которая говорит о результатах  анкетирования и эксперимента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Решили: Сон приносит пользу здоровью детей и помогает хорошо учиться</a:t>
            </a:r>
          </a:p>
          <a:p>
            <a:endParaRPr lang="ru-RU" dirty="0"/>
          </a:p>
        </p:txBody>
      </p:sp>
      <p:pic>
        <p:nvPicPr>
          <p:cNvPr id="8194" name="Picture 2" descr="http://i.ucrazy.ru/files/i/2011.11.16/sleepbo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9" y="620688"/>
            <a:ext cx="1191054" cy="792088"/>
          </a:xfrm>
          <a:prstGeom prst="rect">
            <a:avLst/>
          </a:prstGeom>
          <a:noFill/>
        </p:spPr>
      </p:pic>
      <p:sp>
        <p:nvSpPr>
          <p:cNvPr id="8198" name="AutoShape 6" descr="https://blog.nemours.org/wp-content/uploads/2016/08/ThinkstockPhotos-8544963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199" name="Picture 7" descr="D:\Documents and Settings\User\Рабочий стол\р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647064">
            <a:off x="625615" y="4321849"/>
            <a:ext cx="2294449" cy="1522884"/>
          </a:xfrm>
          <a:prstGeom prst="rect">
            <a:avLst/>
          </a:prstGeom>
          <a:noFill/>
        </p:spPr>
      </p:pic>
      <p:pic>
        <p:nvPicPr>
          <p:cNvPr id="6" name="Picture 2" descr="http://abramova.biz/wp-content/uploads/2015/09/shkolnik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654718">
            <a:off x="6876256" y="4293096"/>
            <a:ext cx="1440160" cy="16402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Другая 3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74806"/>
      </a:hlink>
      <a:folHlink>
        <a:srgbClr val="974806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</TotalTime>
  <Words>1131</Words>
  <Application>Microsoft Office PowerPoint</Application>
  <PresentationFormat>Экран (4:3)</PresentationFormat>
  <Paragraphs>132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1_Тема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Геометрические фантазии</dc:title>
  <dc:creator>Фокина Лидия Петровна</dc:creator>
  <cp:keywords>Шаблон презентации</cp:keywords>
  <cp:lastModifiedBy>User</cp:lastModifiedBy>
  <cp:revision>87</cp:revision>
  <dcterms:created xsi:type="dcterms:W3CDTF">2014-07-06T18:18:01Z</dcterms:created>
  <dcterms:modified xsi:type="dcterms:W3CDTF">2017-12-01T03:14:27Z</dcterms:modified>
</cp:coreProperties>
</file>