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0" r:id="rId12"/>
    <p:sldId id="274" r:id="rId13"/>
    <p:sldId id="275" r:id="rId14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008A"/>
    <a:srgbClr val="A2007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4F1B6-65D9-42C1-A642-82CB099ABA10}" type="datetimeFigureOut">
              <a:rPr lang="ru-RU"/>
              <a:pPr>
                <a:defRPr/>
              </a:pPr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50B2D-6C15-4288-8C89-04998293C9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3077B-4F0A-41FF-A787-A493A53D4E2C}" type="datetimeFigureOut">
              <a:rPr lang="ru-RU"/>
              <a:pPr>
                <a:defRPr/>
              </a:pPr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C4D9D-1441-470A-B281-A875BA5564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CB0D9-96E3-48AD-9866-F0601EB4501B}" type="datetimeFigureOut">
              <a:rPr lang="ru-RU"/>
              <a:pPr>
                <a:defRPr/>
              </a:pPr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81BC2-0A51-4DF9-91CC-F93FB36633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D91D4-D806-459B-BB29-47BB9D5C6DEC}" type="datetimeFigureOut">
              <a:rPr lang="ru-RU"/>
              <a:pPr>
                <a:defRPr/>
              </a:pPr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5371E-3ECF-4CB9-9149-346ABE375A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8BD4C-777B-4351-BA26-84215AB78754}" type="datetimeFigureOut">
              <a:rPr lang="ru-RU"/>
              <a:pPr>
                <a:defRPr/>
              </a:pPr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9BCD1-7BEF-4FCF-A837-423185AC5A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6D6D9-EA4D-43B8-9830-3B180457B3B1}" type="datetimeFigureOut">
              <a:rPr lang="ru-RU"/>
              <a:pPr>
                <a:defRPr/>
              </a:pPr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2D86D-A8A4-4D60-A6A5-049329EEA9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5CBDF-68FC-4962-ABDF-5562104B630F}" type="datetimeFigureOut">
              <a:rPr lang="ru-RU"/>
              <a:pPr>
                <a:defRPr/>
              </a:pPr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F2247-5DD0-4C73-8427-8121A6F900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02CD9-014B-4B1F-96B8-CF65835CB904}" type="datetimeFigureOut">
              <a:rPr lang="ru-RU"/>
              <a:pPr>
                <a:defRPr/>
              </a:pPr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1DA06-3F19-42DD-8C66-D974B93663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4D176-EE93-46AE-B7DF-CD0F7E978ADC}" type="datetimeFigureOut">
              <a:rPr lang="ru-RU"/>
              <a:pPr>
                <a:defRPr/>
              </a:pPr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D9C14-12A4-4EF9-BC68-CFE9DB6B0D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58F00-3AB2-4E1D-BEE6-08426EDE556F}" type="datetimeFigureOut">
              <a:rPr lang="ru-RU"/>
              <a:pPr>
                <a:defRPr/>
              </a:pPr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18437-7641-4336-BA1F-04AE22BCBA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79EE9-3E0E-4186-921E-4A18D3AB1EDA}" type="datetimeFigureOut">
              <a:rPr lang="ru-RU"/>
              <a:pPr>
                <a:defRPr/>
              </a:pPr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5EB73-4D44-46B2-A45B-345C42A98A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AE8AD-585C-46BF-9B3F-B5420BE30EEC}" type="datetimeFigureOut">
              <a:rPr lang="ru-RU"/>
              <a:pPr>
                <a:defRPr/>
              </a:pPr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1910A-3089-4248-B150-DC60D33FFB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72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53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86ABED3-4CE0-49E8-AA4B-85C2AE9910B1}" type="datetimeFigureOut">
              <a:rPr lang="ru-RU"/>
              <a:pPr>
                <a:defRPr/>
              </a:pPr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34479B5-37D2-4993-8F12-AD3BE1AF7D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22535" name="Рисунок 6" descr="ладонь.png"/>
          <p:cNvPicPr>
            <a:picLocks noChangeAspect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214313"/>
            <a:ext cx="14001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6" name="Рисунок 6" descr="ладонь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214313"/>
            <a:ext cx="14001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>
            <a:spLocks noGrp="1"/>
          </p:cNvSpPr>
          <p:nvPr>
            <p:ph type="ctrTitle" idx="4294967295"/>
          </p:nvPr>
        </p:nvSpPr>
        <p:spPr>
          <a:xfrm>
            <a:off x="0" y="620713"/>
            <a:ext cx="8748713" cy="2376487"/>
          </a:xfrm>
        </p:spPr>
        <p:txBody>
          <a:bodyPr/>
          <a:lstStyle/>
          <a:p>
            <a:r>
              <a:rPr lang="ru-RU" sz="6000" b="1">
                <a:solidFill>
                  <a:srgbClr val="A20070"/>
                </a:solidFill>
                <a:latin typeface="Comic Sans MS" pitchFamily="66" charset="0"/>
              </a:rPr>
              <a:t> </a:t>
            </a:r>
            <a:r>
              <a:rPr lang="ru-RU" sz="6000" b="1">
                <a:solidFill>
                  <a:srgbClr val="C8008A"/>
                </a:solidFill>
                <a:latin typeface="Comic Sans MS" pitchFamily="66" charset="0"/>
              </a:rPr>
              <a:t>Дыхательная               гимнастика</a:t>
            </a:r>
          </a:p>
        </p:txBody>
      </p:sp>
      <p:sp>
        <p:nvSpPr>
          <p:cNvPr id="23558" name="Rectangle 6"/>
          <p:cNvSpPr>
            <a:spLocks noGrp="1"/>
          </p:cNvSpPr>
          <p:nvPr>
            <p:ph type="subTitle" idx="4294967295"/>
          </p:nvPr>
        </p:nvSpPr>
        <p:spPr>
          <a:xfrm>
            <a:off x="3995936" y="3429000"/>
            <a:ext cx="5148064" cy="2184400"/>
          </a:xfrm>
        </p:spPr>
        <p:txBody>
          <a:bodyPr/>
          <a:lstStyle/>
          <a:p>
            <a:pPr marL="0" indent="0" algn="r">
              <a:lnSpc>
                <a:spcPct val="90000"/>
              </a:lnSpc>
              <a:buFont typeface="Arial" charset="0"/>
              <a:buNone/>
            </a:pP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Учитель физической культуры</a:t>
            </a:r>
          </a:p>
          <a:p>
            <a:pPr marL="0" indent="0" algn="r">
              <a:lnSpc>
                <a:spcPct val="90000"/>
              </a:lnSpc>
              <a:buFont typeface="Arial" charset="0"/>
              <a:buNone/>
            </a:pP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Куроптева О.В.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62" name="Picture 10" descr="Безымянный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1520" y="2636912"/>
            <a:ext cx="4032250" cy="3240088"/>
          </a:xfrm>
          <a:ln>
            <a:solidFill>
              <a:srgbClr val="A2007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600" b="1">
                <a:solidFill>
                  <a:srgbClr val="C8008A"/>
                </a:solidFill>
                <a:latin typeface="Comic Sans MS" pitchFamily="66" charset="0"/>
              </a:rPr>
              <a:t>         «НАСОС»</a:t>
            </a:r>
          </a:p>
        </p:txBody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Накачаем мы воды,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Чтобы поливать цветы.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ru-RU" sz="2800" b="1" dirty="0" smtClean="0">
              <a:solidFill>
                <a:srgbClr val="A2007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Встать 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прямо, ноги вместе,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руки опущены. Вдох, затем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наклон туловища в сторону—выдох, руки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скользят вдоль туловища, при этом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громко произносить «</a:t>
            </a:r>
            <a:r>
              <a:rPr lang="ru-RU" sz="2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с-с-с-с-с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».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Повторить 6—8 наклонов в каждую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сторону.</a:t>
            </a:r>
          </a:p>
        </p:txBody>
      </p:sp>
      <p:pic>
        <p:nvPicPr>
          <p:cNvPr id="38916" name="Picture 4" descr="Безымян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188913"/>
            <a:ext cx="3024188" cy="3168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719138"/>
          </a:xfrm>
        </p:spPr>
        <p:txBody>
          <a:bodyPr/>
          <a:lstStyle/>
          <a:p>
            <a:pPr algn="l"/>
            <a:r>
              <a:rPr lang="ru-RU" sz="3200" b="1">
                <a:solidFill>
                  <a:srgbClr val="C8008A"/>
                </a:solidFill>
                <a:latin typeface="Comic Sans MS" pitchFamily="66" charset="0"/>
              </a:rPr>
              <a:t>                «ЛЫЖНИК»</a:t>
            </a:r>
            <a:r>
              <a:rPr lang="ru-RU" sz="4000"/>
              <a:t/>
            </a:r>
            <a:br>
              <a:rPr lang="ru-RU" sz="4000"/>
            </a:br>
            <a:endParaRPr lang="ru-RU" sz="4000"/>
          </a:p>
        </p:txBody>
      </p:sp>
      <p:sp>
        <p:nvSpPr>
          <p:cNvPr id="43011" name="Rectangle 3"/>
          <p:cNvSpPr>
            <a:spLocks noGrp="1"/>
          </p:cNvSpPr>
          <p:nvPr>
            <p:ph type="body" idx="1"/>
          </p:nvPr>
        </p:nvSpPr>
        <p:spPr>
          <a:xfrm>
            <a:off x="2124075" y="981075"/>
            <a:ext cx="6911975" cy="5145088"/>
          </a:xfrm>
        </p:spPr>
        <p:txBody>
          <a:bodyPr/>
          <a:lstStyle/>
          <a:p>
            <a:pPr algn="r"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На лыжах я катаюсь,</a:t>
            </a:r>
          </a:p>
          <a:p>
            <a:pPr algn="r"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Здоровым быть стараюсь</a:t>
            </a:r>
            <a:r>
              <a:rPr lang="ru-RU" b="1" dirty="0" smtClean="0">
                <a:solidFill>
                  <a:schemeClr val="tx2"/>
                </a:solidFill>
                <a:latin typeface="Arial Black" pitchFamily="34" charset="0"/>
              </a:rPr>
              <a:t>.</a:t>
            </a:r>
          </a:p>
          <a:p>
            <a:pPr algn="r">
              <a:buFont typeface="Arial" charset="0"/>
              <a:buNone/>
            </a:pPr>
            <a:endParaRPr lang="ru-RU" b="1" dirty="0">
              <a:solidFill>
                <a:schemeClr val="tx2"/>
              </a:solidFill>
              <a:latin typeface="Arial Black" pitchFamily="34" charset="0"/>
            </a:endParaRPr>
          </a:p>
          <a:p>
            <a:pPr algn="r"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Имитация ходьбы на лыжах </a:t>
            </a:r>
          </a:p>
          <a:p>
            <a:pPr algn="r"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в течение 1,5—2 минут. </a:t>
            </a:r>
          </a:p>
          <a:p>
            <a:pPr algn="r"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На выдохе произносить</a:t>
            </a:r>
          </a:p>
          <a:p>
            <a:pPr algn="r"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м-м-м-м-м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».</a:t>
            </a:r>
          </a:p>
        </p:txBody>
      </p:sp>
      <p:pic>
        <p:nvPicPr>
          <p:cNvPr id="43013" name="Picture 5" descr="MC90029599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16113"/>
            <a:ext cx="3708400" cy="3889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>
                <a:solidFill>
                  <a:srgbClr val="C8008A"/>
                </a:solidFill>
                <a:latin typeface="Comic Sans MS" pitchFamily="66" charset="0"/>
              </a:rPr>
              <a:t>«ШАГОМ МАРШ !»</a:t>
            </a:r>
          </a:p>
        </p:txBody>
      </p:sp>
      <p:sp>
        <p:nvSpPr>
          <p:cNvPr id="47107" name="Rectangle 3"/>
          <p:cNvSpPr>
            <a:spLocks noGrp="1"/>
          </p:cNvSpPr>
          <p:nvPr>
            <p:ph type="body" idx="1"/>
          </p:nvPr>
        </p:nvSpPr>
        <p:spPr>
          <a:xfrm>
            <a:off x="323528" y="1196752"/>
            <a:ext cx="6264275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Я шагаю, я шагаю,</a:t>
            </a:r>
          </a:p>
          <a:p>
            <a:pPr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И шаги свои считаю.</a:t>
            </a:r>
          </a:p>
          <a:p>
            <a:pPr>
              <a:buFont typeface="Arial" charset="0"/>
              <a:buNone/>
            </a:pPr>
            <a:endParaRPr lang="ru-RU" sz="2800" b="1" dirty="0" smtClean="0">
              <a:solidFill>
                <a:srgbClr val="A20070"/>
              </a:solidFill>
              <a:latin typeface="Comic Sans MS" pitchFamily="66" charset="0"/>
            </a:endParaRPr>
          </a:p>
          <a:p>
            <a:pPr>
              <a:buFont typeface="Arial" charset="0"/>
              <a:buNone/>
            </a:pPr>
            <a:r>
              <a:rPr lang="ru-R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Стоя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, гимнастическая палка в </a:t>
            </a:r>
          </a:p>
          <a:p>
            <a:pPr>
              <a:buFont typeface="Arial" charset="0"/>
              <a:buNone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руках. Ходьба, высоко поднимая </a:t>
            </a:r>
          </a:p>
          <a:p>
            <a:pPr>
              <a:buFont typeface="Arial" charset="0"/>
              <a:buNone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колени. На 2 шага—вдох, на 6</a:t>
            </a:r>
          </a:p>
          <a:p>
            <a:pPr>
              <a:buFont typeface="Arial" charset="0"/>
              <a:buNone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8 шагов — выдох. Выдыхая, </a:t>
            </a:r>
          </a:p>
          <a:p>
            <a:pPr>
              <a:buFont typeface="Arial" charset="0"/>
              <a:buNone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произносить «</a:t>
            </a:r>
            <a:r>
              <a:rPr lang="ru-RU" sz="2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ти-ш-ш-ше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».</a:t>
            </a:r>
          </a:p>
          <a:p>
            <a:pPr>
              <a:buFont typeface="Arial" charset="0"/>
              <a:buNone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Повторять в течение 1,5 минуты.</a:t>
            </a:r>
          </a:p>
        </p:txBody>
      </p:sp>
      <p:pic>
        <p:nvPicPr>
          <p:cNvPr id="47111" name="Picture 7" descr="MC900240457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788" y="908050"/>
            <a:ext cx="2447925" cy="46815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/>
          </p:cNvSpPr>
          <p:nvPr>
            <p:ph type="title"/>
          </p:nvPr>
        </p:nvSpPr>
        <p:spPr>
          <a:xfrm>
            <a:off x="539750" y="836613"/>
            <a:ext cx="8147050" cy="4824412"/>
          </a:xfrm>
        </p:spPr>
        <p:txBody>
          <a:bodyPr/>
          <a:lstStyle/>
          <a:p>
            <a:r>
              <a:rPr lang="ru-RU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Эти упражнения ребенок должен выполнять утром и в середине дня. В </a:t>
            </a:r>
            <a:r>
              <a:rPr lang="ru-RU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летнее и зимнее </a:t>
            </a:r>
            <a:r>
              <a:rPr lang="ru-RU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время дыхательную гимнастику лучше проводить на воздухе во время прогулки.</a:t>
            </a:r>
            <a:r>
              <a:rPr lang="ru-RU" sz="4000" b="1" dirty="0">
                <a:solidFill>
                  <a:srgbClr val="C8008A"/>
                </a:solidFill>
                <a:latin typeface="Comic Sans MS" pitchFamily="66" charset="0"/>
              </a:rPr>
              <a:t/>
            </a:r>
            <a:br>
              <a:rPr lang="ru-RU" sz="4000" b="1" dirty="0">
                <a:solidFill>
                  <a:srgbClr val="C8008A"/>
                </a:solidFill>
                <a:latin typeface="Comic Sans MS" pitchFamily="66" charset="0"/>
              </a:rPr>
            </a:br>
            <a:r>
              <a:rPr lang="ru-RU" sz="4000" b="1" dirty="0" smtClean="0">
                <a:solidFill>
                  <a:srgbClr val="C8008A"/>
                </a:solidFill>
                <a:latin typeface="Comic Sans MS" pitchFamily="66" charset="0"/>
              </a:rPr>
              <a:t/>
            </a:r>
            <a:br>
              <a:rPr lang="ru-RU" sz="4000" b="1" dirty="0" smtClean="0">
                <a:solidFill>
                  <a:srgbClr val="C8008A"/>
                </a:solidFill>
                <a:latin typeface="Comic Sans MS" pitchFamily="66" charset="0"/>
              </a:rPr>
            </a:br>
            <a:r>
              <a:rPr lang="ru-RU" sz="4000" b="1" dirty="0" smtClean="0">
                <a:solidFill>
                  <a:srgbClr val="C8008A"/>
                </a:solidFill>
                <a:latin typeface="Comic Sans MS" pitchFamily="66" charset="0"/>
              </a:rPr>
              <a:t>УДАЧИ</a:t>
            </a:r>
            <a:r>
              <a:rPr lang="ru-RU" sz="4000" b="1" dirty="0">
                <a:solidFill>
                  <a:srgbClr val="C8008A"/>
                </a:solidFill>
                <a:latin typeface="Comic Sans MS" pitchFamily="66" charset="0"/>
              </a:rPr>
              <a:t>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404813"/>
            <a:ext cx="8280400" cy="5184775"/>
          </a:xfrm>
        </p:spPr>
        <p:txBody>
          <a:bodyPr/>
          <a:lstStyle/>
          <a:p>
            <a:r>
              <a:rPr lang="ru-RU" sz="1800" dirty="0"/>
              <a:t/>
            </a:r>
            <a:br>
              <a:rPr lang="ru-RU" sz="1800" dirty="0"/>
            </a:b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Правильное дыхание очень важно для развития 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речи дошкольников. Оно </a:t>
            </a: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влияет на звукопроизношение, артикуляцию и развитие голоса. Дыхательные упражнения помогают выработать диафрагмальное дыхание, а также продолжительность, силу </a:t>
            </a:r>
            <a:r>
              <a:rPr lang="ru-RU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и правильное </a:t>
            </a:r>
            <a:r>
              <a:rPr lang="ru-RU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распределение выдоха.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413" cy="1425575"/>
          </a:xfrm>
        </p:spPr>
        <p:txBody>
          <a:bodyPr/>
          <a:lstStyle/>
          <a:p>
            <a:r>
              <a:rPr lang="ru-RU" sz="3200" b="1" dirty="0">
                <a:solidFill>
                  <a:srgbClr val="C8008A"/>
                </a:solidFill>
                <a:latin typeface="Comic Sans MS" pitchFamily="66" charset="0"/>
              </a:rPr>
              <a:t>Рекомендации по проведению дыхательной гимнастики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492625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endParaRPr lang="ru-RU" sz="2400" dirty="0"/>
          </a:p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Перед проведением дыхательной гимнастики необходимо вытереть пыль в помещении и проветрить его;</a:t>
            </a:r>
          </a:p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Дыхательную гимнастику не рекомендуется проводить после плотного ужина или обеда; </a:t>
            </a:r>
          </a:p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Упражнения рекомендуется выполнять в свободной одежде, которая не стесняет движения;</a:t>
            </a:r>
          </a:p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Необходимо следить за тем, чтобы во время выполнения упражнений не напрягались мышцы рук, шеи, груди.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Rectangle 7"/>
          <p:cNvSpPr>
            <a:spLocks noGrp="1"/>
          </p:cNvSpPr>
          <p:nvPr>
            <p:ph type="title"/>
          </p:nvPr>
        </p:nvSpPr>
        <p:spPr>
          <a:xfrm>
            <a:off x="395288" y="549275"/>
            <a:ext cx="8229600" cy="993775"/>
          </a:xfrm>
        </p:spPr>
        <p:txBody>
          <a:bodyPr/>
          <a:lstStyle/>
          <a:p>
            <a:pPr algn="l"/>
            <a:r>
              <a:rPr lang="ru-RU" sz="3600" b="1">
                <a:solidFill>
                  <a:srgbClr val="C8008A"/>
                </a:solidFill>
                <a:latin typeface="Comic Sans MS" pitchFamily="66" charset="0"/>
              </a:rPr>
              <a:t>         «ЧАСИКИ»</a:t>
            </a:r>
            <a:br>
              <a:rPr lang="ru-RU" sz="3600" b="1">
                <a:solidFill>
                  <a:srgbClr val="C8008A"/>
                </a:solidFill>
                <a:latin typeface="Comic Sans MS" pitchFamily="66" charset="0"/>
              </a:rPr>
            </a:br>
            <a:endParaRPr lang="ru-RU" sz="3600" b="1">
              <a:solidFill>
                <a:srgbClr val="C8008A"/>
              </a:solidFill>
              <a:latin typeface="Comic Sans MS" pitchFamily="66" charset="0"/>
            </a:endParaRPr>
          </a:p>
        </p:txBody>
      </p:sp>
      <p:sp>
        <p:nvSpPr>
          <p:cNvPr id="28677" name="Rectangle 5"/>
          <p:cNvSpPr>
            <a:spLocks noGrp="1"/>
          </p:cNvSpPr>
          <p:nvPr>
            <p:ph type="body" idx="1"/>
          </p:nvPr>
        </p:nvSpPr>
        <p:spPr>
          <a:xfrm>
            <a:off x="0" y="1052513"/>
            <a:ext cx="7668344" cy="5073650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ru-RU" dirty="0" smtClean="0">
              <a:solidFill>
                <a:schemeClr val="tx2"/>
              </a:solidFill>
              <a:latin typeface="Arial Black" pitchFamily="34" charset="0"/>
            </a:endParaRPr>
          </a:p>
          <a:p>
            <a:pPr algn="ctr">
              <a:buFont typeface="Arial" charset="0"/>
              <a:buNone/>
            </a:pPr>
            <a:r>
              <a:rPr lang="ru-RU" dirty="0" smtClean="0">
                <a:solidFill>
                  <a:schemeClr val="tx2"/>
                </a:solidFill>
                <a:latin typeface="Arial Black" pitchFamily="34" charset="0"/>
              </a:rPr>
              <a:t>Часики </a:t>
            </a:r>
            <a:r>
              <a:rPr lang="ru-RU" dirty="0">
                <a:solidFill>
                  <a:schemeClr val="tx2"/>
                </a:solidFill>
                <a:latin typeface="Arial Black" pitchFamily="34" charset="0"/>
              </a:rPr>
              <a:t>вперёд идут,</a:t>
            </a:r>
          </a:p>
          <a:p>
            <a:pPr algn="ctr">
              <a:buFont typeface="Arial" charset="0"/>
              <a:buNone/>
            </a:pPr>
            <a:r>
              <a:rPr lang="ru-RU" dirty="0">
                <a:solidFill>
                  <a:schemeClr val="tx2"/>
                </a:solidFill>
                <a:latin typeface="Arial Black" pitchFamily="34" charset="0"/>
              </a:rPr>
              <a:t>За собою нас ведут.</a:t>
            </a:r>
          </a:p>
          <a:p>
            <a:pPr>
              <a:buFont typeface="Arial" charset="0"/>
              <a:buNone/>
            </a:pPr>
            <a:r>
              <a:rPr lang="ru-RU" dirty="0">
                <a:solidFill>
                  <a:srgbClr val="A20070"/>
                </a:solidFill>
                <a:latin typeface="Comic Sans MS" pitchFamily="66" charset="0"/>
              </a:rPr>
              <a:t>   </a:t>
            </a:r>
            <a:endParaRPr lang="ru-RU" b="1" dirty="0">
              <a:solidFill>
                <a:srgbClr val="A20070"/>
              </a:solidFill>
              <a:latin typeface="Comic Sans MS" pitchFamily="66" charset="0"/>
              <a:cs typeface="Arial" pitchFamily="34" charset="0"/>
            </a:endParaRPr>
          </a:p>
          <a:p>
            <a:pPr>
              <a:buFont typeface="Arial" charset="0"/>
              <a:buNone/>
            </a:pPr>
            <a:r>
              <a:rPr lang="ru-RU" b="1" dirty="0" smtClean="0">
                <a:solidFill>
                  <a:srgbClr val="A20070"/>
                </a:solidFill>
                <a:latin typeface="Comic Sans MS" pitchFamily="66" charset="0"/>
                <a:cs typeface="Arial" pitchFamily="34" charset="0"/>
              </a:rPr>
              <a:t>	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Стоя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, ноги слегка 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расставить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, руки опустить. Размахивая прямыми руками вперед и 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назад, произносить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«тик-так». </a:t>
            </a:r>
            <a:endParaRPr lang="ru-RU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Повторить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10—12 раз.</a:t>
            </a:r>
          </a:p>
        </p:txBody>
      </p:sp>
      <p:pic>
        <p:nvPicPr>
          <p:cNvPr id="28682" name="Picture 10" descr="Безымян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788" y="404813"/>
            <a:ext cx="2662237" cy="30241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720725"/>
          </a:xfrm>
        </p:spPr>
        <p:txBody>
          <a:bodyPr/>
          <a:lstStyle/>
          <a:p>
            <a:pPr algn="l"/>
            <a:r>
              <a:rPr lang="ru-RU" sz="3600" b="1">
                <a:solidFill>
                  <a:srgbClr val="C8008A"/>
                </a:solidFill>
                <a:latin typeface="Comic Sans MS" pitchFamily="66" charset="0"/>
              </a:rPr>
              <a:t>        «ТРУБАЧ»</a:t>
            </a:r>
            <a:r>
              <a:rPr lang="ru-RU" sz="4000"/>
              <a:t/>
            </a:r>
            <a:br>
              <a:rPr lang="ru-RU" sz="4000"/>
            </a:br>
            <a:endParaRPr lang="ru-RU" sz="4000"/>
          </a:p>
        </p:txBody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>
          <a:xfrm>
            <a:off x="179512" y="1268760"/>
            <a:ext cx="8229600" cy="41370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Я трублю, трублю, трублю</a:t>
            </a:r>
          </a:p>
          <a:p>
            <a:pPr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Очень музыку люблю.</a:t>
            </a:r>
          </a:p>
          <a:p>
            <a:pPr>
              <a:buFont typeface="Arial" charset="0"/>
              <a:buNone/>
            </a:pPr>
            <a:endParaRPr lang="ru-RU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None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Сидя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, кисти рук сжаты </a:t>
            </a:r>
          </a:p>
          <a:p>
            <a:pPr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в трубочку, подняты вверх.</a:t>
            </a:r>
          </a:p>
          <a:p>
            <a:pPr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Медленно выдыхая, громко</a:t>
            </a:r>
          </a:p>
          <a:p>
            <a:pPr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произносить «</a:t>
            </a:r>
            <a:r>
              <a:rPr lang="ru-RU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п-ф-ф-ф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».</a:t>
            </a:r>
          </a:p>
          <a:p>
            <a:pPr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Повторить 4—5 раз.</a:t>
            </a:r>
          </a:p>
        </p:txBody>
      </p:sp>
      <p:pic>
        <p:nvPicPr>
          <p:cNvPr id="33796" name="Picture 4" descr="Безымян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25" y="260350"/>
            <a:ext cx="2592388" cy="35290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720725"/>
          </a:xfrm>
        </p:spPr>
        <p:txBody>
          <a:bodyPr/>
          <a:lstStyle/>
          <a:p>
            <a:pPr algn="l"/>
            <a:r>
              <a:rPr lang="ru-RU" sz="3600" b="1">
                <a:solidFill>
                  <a:srgbClr val="C8008A"/>
                </a:solidFill>
                <a:latin typeface="Comic Sans MS" pitchFamily="66" charset="0"/>
              </a:rPr>
              <a:t>        «ПЕТУХ»</a:t>
            </a:r>
            <a:br>
              <a:rPr lang="ru-RU" sz="3600" b="1">
                <a:solidFill>
                  <a:srgbClr val="C8008A"/>
                </a:solidFill>
                <a:latin typeface="Comic Sans MS" pitchFamily="66" charset="0"/>
              </a:rPr>
            </a:br>
            <a:endParaRPr lang="ru-RU" sz="3600" b="1">
              <a:solidFill>
                <a:srgbClr val="C8008A"/>
              </a:solidFill>
              <a:latin typeface="Comic Sans MS" pitchFamily="66" charset="0"/>
            </a:endParaRPr>
          </a:p>
        </p:txBody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>
          <a:xfrm>
            <a:off x="0" y="1484313"/>
            <a:ext cx="8408988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Крыльями взмахнул петух</a:t>
            </a:r>
          </a:p>
          <a:p>
            <a:pPr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Всех нас разбудил он вдруг.</a:t>
            </a:r>
          </a:p>
          <a:p>
            <a:pPr>
              <a:buFont typeface="Arial" charset="0"/>
              <a:buNone/>
            </a:pPr>
            <a:endParaRPr lang="ru-RU" b="1" dirty="0" smtClean="0">
              <a:solidFill>
                <a:srgbClr val="A20070"/>
              </a:solidFill>
              <a:latin typeface="Comic Sans MS" pitchFamily="66" charset="0"/>
            </a:endParaRPr>
          </a:p>
          <a:p>
            <a:pPr>
              <a:buFont typeface="Arial" charset="0"/>
              <a:buNone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Встать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прямо, ноги врозь, руки</a:t>
            </a:r>
          </a:p>
          <a:p>
            <a:pPr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опустить. Поднять руки в стороны,</a:t>
            </a:r>
          </a:p>
          <a:p>
            <a:pPr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а затем хлопать ими по бедрам.</a:t>
            </a:r>
          </a:p>
          <a:p>
            <a:pPr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Выдыхая, произносить «</a:t>
            </a:r>
            <a:r>
              <a:rPr lang="ru-RU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ку-ка-ре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pPr>
              <a:buFont typeface="Arial" charset="0"/>
              <a:buNone/>
            </a:pPr>
            <a:r>
              <a:rPr lang="ru-RU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ку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». Повторить 5—6 раз.</a:t>
            </a:r>
          </a:p>
        </p:txBody>
      </p:sp>
      <p:pic>
        <p:nvPicPr>
          <p:cNvPr id="34820" name="Picture 4" descr="Безымян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188913"/>
            <a:ext cx="2303462" cy="3168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600" b="1">
                <a:solidFill>
                  <a:srgbClr val="C8008A"/>
                </a:solidFill>
                <a:latin typeface="Comic Sans MS" pitchFamily="66" charset="0"/>
              </a:rPr>
              <a:t>      «КАША КИПИТ»</a:t>
            </a:r>
          </a:p>
        </p:txBody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>
          <a:xfrm>
            <a:off x="179388" y="1600200"/>
            <a:ext cx="8507412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Мы на завтраке сидим, </a:t>
            </a:r>
          </a:p>
          <a:p>
            <a:pPr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Кашу пшенную  едим.</a:t>
            </a:r>
          </a:p>
          <a:p>
            <a:pPr>
              <a:buFont typeface="Arial" charset="0"/>
              <a:buNone/>
            </a:pPr>
            <a:endParaRPr lang="ru-RU" b="1" dirty="0" smtClean="0">
              <a:solidFill>
                <a:srgbClr val="A20070"/>
              </a:solidFill>
              <a:latin typeface="Comic Sans MS" pitchFamily="66" charset="0"/>
            </a:endParaRPr>
          </a:p>
          <a:p>
            <a:pPr>
              <a:buFont typeface="Arial" charset="0"/>
              <a:buNone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Сидя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, одна рука лежит на животе,</a:t>
            </a:r>
          </a:p>
          <a:p>
            <a:pPr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другая—на груди. Втягивая живот </a:t>
            </a:r>
          </a:p>
          <a:p>
            <a:pPr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вдох, выпячивая живот — выдох.</a:t>
            </a:r>
          </a:p>
          <a:p>
            <a:pPr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Выдыхая, громко произносить «</a:t>
            </a:r>
            <a:r>
              <a:rPr lang="ru-RU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ф-ф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pPr>
              <a:buFont typeface="Arial" charset="0"/>
              <a:buNone/>
            </a:pPr>
            <a:r>
              <a:rPr lang="ru-RU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ф-ф-ф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». Повторить 3—4 раза.</a:t>
            </a:r>
          </a:p>
        </p:txBody>
      </p:sp>
      <p:pic>
        <p:nvPicPr>
          <p:cNvPr id="35845" name="Picture 5" descr="MC900423463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188913"/>
            <a:ext cx="2808287" cy="2663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863600"/>
          </a:xfrm>
        </p:spPr>
        <p:txBody>
          <a:bodyPr/>
          <a:lstStyle/>
          <a:p>
            <a:pPr algn="l"/>
            <a:r>
              <a:rPr lang="ru-RU" sz="3600" b="1">
                <a:solidFill>
                  <a:srgbClr val="C8008A"/>
                </a:solidFill>
                <a:latin typeface="Comic Sans MS" pitchFamily="66" charset="0"/>
              </a:rPr>
              <a:t>      «ПАРОВОЗИК»</a:t>
            </a:r>
          </a:p>
        </p:txBody>
      </p:sp>
      <p:sp>
        <p:nvSpPr>
          <p:cNvPr id="36867" name="Rectangle 3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Солнышко светит,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облака плывут,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паровозик едет :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«</a:t>
            </a:r>
            <a:r>
              <a:rPr lang="ru-RU" b="1" dirty="0" err="1">
                <a:solidFill>
                  <a:schemeClr val="tx2"/>
                </a:solidFill>
                <a:latin typeface="Arial Black" pitchFamily="34" charset="0"/>
              </a:rPr>
              <a:t>чух-чух-чух-чух-чух</a:t>
            </a: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».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ru-RU" b="1" dirty="0" smtClean="0">
              <a:solidFill>
                <a:srgbClr val="A2007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Ходить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по комнате, делая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попеременные движения руками и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приговаривая «</a:t>
            </a:r>
            <a:r>
              <a:rPr lang="ru-RU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чух-чух-чух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».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Повторять в течение 20—30 секунд.</a:t>
            </a:r>
          </a:p>
        </p:txBody>
      </p:sp>
      <p:pic>
        <p:nvPicPr>
          <p:cNvPr id="36869" name="Picture 5" descr="582889_w640_h640_57310bc6317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163" y="188913"/>
            <a:ext cx="3600450" cy="3095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3600" b="1">
                <a:solidFill>
                  <a:srgbClr val="C8008A"/>
                </a:solidFill>
                <a:latin typeface="Comic Sans MS" pitchFamily="66" charset="0"/>
              </a:rPr>
              <a:t>     «НА ТУРНИКЕ»</a:t>
            </a:r>
          </a:p>
        </p:txBody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>
          <a:xfrm>
            <a:off x="0" y="1268760"/>
            <a:ext cx="8964488" cy="4525963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На турнике я подтянусь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И вот теперь собой горжусь.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ru-RU" sz="2800" b="1" dirty="0" smtClean="0">
              <a:solidFill>
                <a:srgbClr val="A20070"/>
              </a:solidFill>
              <a:latin typeface="Comic Sans MS" pitchFamily="66" charset="0"/>
            </a:endParaRPr>
          </a:p>
          <a:p>
            <a:pPr algn="just">
              <a:lnSpc>
                <a:spcPct val="90000"/>
              </a:lnSpc>
              <a:buFont typeface="Arial" charset="0"/>
              <a:buNone/>
            </a:pPr>
            <a:r>
              <a:rPr lang="ru-R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Стоя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, ноги вместе, гимнастическую</a:t>
            </a:r>
          </a:p>
          <a:p>
            <a:pPr algn="just">
              <a:lnSpc>
                <a:spcPct val="90000"/>
              </a:lnSpc>
              <a:buFont typeface="Arial" charset="0"/>
              <a:buNone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палку держать в обеих руках перед</a:t>
            </a:r>
          </a:p>
          <a:p>
            <a:pPr algn="just">
              <a:lnSpc>
                <a:spcPct val="90000"/>
              </a:lnSpc>
              <a:buFont typeface="Arial" charset="0"/>
              <a:buNone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собой. Поднять палку вверх,</a:t>
            </a:r>
          </a:p>
          <a:p>
            <a:pPr algn="just">
              <a:lnSpc>
                <a:spcPct val="90000"/>
              </a:lnSpc>
              <a:buFont typeface="Arial" charset="0"/>
              <a:buNone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подняться на носки—вдох, палку</a:t>
            </a:r>
          </a:p>
          <a:p>
            <a:pPr algn="just">
              <a:lnSpc>
                <a:spcPct val="90000"/>
              </a:lnSpc>
              <a:buFont typeface="Arial" charset="0"/>
              <a:buNone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опустить назад на лопатки—длинный</a:t>
            </a:r>
          </a:p>
          <a:p>
            <a:pPr algn="just">
              <a:lnSpc>
                <a:spcPct val="90000"/>
              </a:lnSpc>
              <a:buFont typeface="Arial" charset="0"/>
              <a:buNone/>
            </a:pP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выдох. Выдыхая, произносить «</a:t>
            </a:r>
            <a:r>
              <a:rPr lang="ru-RU" sz="2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ф-ф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pPr algn="just">
              <a:lnSpc>
                <a:spcPct val="90000"/>
              </a:lnSpc>
              <a:buFont typeface="Arial" charset="0"/>
              <a:buNone/>
            </a:pPr>
            <a:r>
              <a:rPr lang="ru-RU" sz="28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ф-ф-ф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». Повторить 3—4 раза.</a:t>
            </a:r>
          </a:p>
        </p:txBody>
      </p:sp>
      <p:pic>
        <p:nvPicPr>
          <p:cNvPr id="37892" name="Picture 4" descr="Безымян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4638" y="188913"/>
            <a:ext cx="2411412" cy="3006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Тема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751</TotalTime>
  <Words>455</Words>
  <Application>Microsoft Office PowerPoint</Application>
  <PresentationFormat>Экран (4:3)</PresentationFormat>
  <Paragraphs>95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Дыхательная               гимнастика</vt:lpstr>
      <vt:lpstr> Правильное дыхание очень важно для развития речи дошкольников. Оно влияет на звукопроизношение, артикуляцию и развитие голоса. Дыхательные упражнения помогают выработать диафрагмальное дыхание, а также продолжительность, силу и правильное распределение выдоха. </vt:lpstr>
      <vt:lpstr>Рекомендации по проведению дыхательной гимнастики</vt:lpstr>
      <vt:lpstr>         «ЧАСИКИ» </vt:lpstr>
      <vt:lpstr>        «ТРУБАЧ» </vt:lpstr>
      <vt:lpstr>        «ПЕТУХ» </vt:lpstr>
      <vt:lpstr>      «КАША КИПИТ»</vt:lpstr>
      <vt:lpstr>      «ПАРОВОЗИК»</vt:lpstr>
      <vt:lpstr>     «НА ТУРНИКЕ»</vt:lpstr>
      <vt:lpstr>         «НАСОС»</vt:lpstr>
      <vt:lpstr>                «ЛЫЖНИК» </vt:lpstr>
      <vt:lpstr>«ШАГОМ МАРШ !»</vt:lpstr>
      <vt:lpstr>Эти упражнения ребенок должен выполнять утром и в середине дня. В летнее и зимнее время дыхательную гимнастику лучше проводить на воздухе во время прогулки.  УДАЧИ!!!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9</cp:revision>
  <dcterms:created xsi:type="dcterms:W3CDTF">2011-01-05T10:28:03Z</dcterms:created>
  <dcterms:modified xsi:type="dcterms:W3CDTF">2020-12-16T10:17:52Z</dcterms:modified>
</cp:coreProperties>
</file>