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18" r:id="rId1"/>
    <p:sldMasterId id="2147484930" r:id="rId2"/>
  </p:sldMasterIdLst>
  <p:notesMasterIdLst>
    <p:notesMasterId r:id="rId25"/>
  </p:notesMasterIdLst>
  <p:sldIdLst>
    <p:sldId id="779" r:id="rId3"/>
    <p:sldId id="366" r:id="rId4"/>
    <p:sldId id="326" r:id="rId5"/>
    <p:sldId id="324" r:id="rId6"/>
    <p:sldId id="782" r:id="rId7"/>
    <p:sldId id="712" r:id="rId8"/>
    <p:sldId id="713" r:id="rId9"/>
    <p:sldId id="714" r:id="rId10"/>
    <p:sldId id="718" r:id="rId11"/>
    <p:sldId id="719" r:id="rId12"/>
    <p:sldId id="720" r:id="rId13"/>
    <p:sldId id="717" r:id="rId14"/>
    <p:sldId id="724" r:id="rId15"/>
    <p:sldId id="722" r:id="rId16"/>
    <p:sldId id="699" r:id="rId17"/>
    <p:sldId id="726" r:id="rId18"/>
    <p:sldId id="727" r:id="rId19"/>
    <p:sldId id="728" r:id="rId20"/>
    <p:sldId id="729" r:id="rId21"/>
    <p:sldId id="730" r:id="rId22"/>
    <p:sldId id="731" r:id="rId23"/>
    <p:sldId id="732" r:id="rId24"/>
  </p:sldIdLst>
  <p:sldSz cx="9144000" cy="6858000" type="screen4x3"/>
  <p:notesSz cx="6735763" cy="98663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  <a:srgbClr val="FF9999"/>
    <a:srgbClr val="FFFFCC"/>
    <a:srgbClr val="990000"/>
    <a:srgbClr val="130BB5"/>
    <a:srgbClr val="66FF33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49" autoAdjust="0"/>
    <p:restoredTop sz="93231" autoAdjust="0"/>
  </p:normalViewPr>
  <p:slideViewPr>
    <p:cSldViewPr>
      <p:cViewPr>
        <p:scale>
          <a:sx n="75" d="100"/>
          <a:sy n="75" d="100"/>
        </p:scale>
        <p:origin x="-1212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6C00DD6-F3C5-4419-B7C7-E6DC683B873E}" type="datetimeFigureOut">
              <a:rPr lang="ru-RU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791BA48-A682-408A-838B-0047A2EDA1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4550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DFFC17-B8ED-4C4D-AB05-53553FC42190}" type="slidenum">
              <a:rPr lang="ru-RU" altLang="ru-RU" smtClean="0"/>
              <a:pPr/>
              <a:t>11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785967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A53CA-6044-4995-B8CD-966163E70708}" type="datetimeFigureOut">
              <a:rPr lang="ru-RU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6FC58-16AF-414C-824F-A941D463DA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8880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0AC26-C24C-47E0-8B8A-506A4339B685}" type="datetimeFigureOut">
              <a:rPr lang="ru-RU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FAB25-451F-4434-B668-9783BC7B3C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8010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9AB53-8C20-4491-BF74-65A3D52DB745}" type="datetimeFigureOut">
              <a:rPr lang="ru-RU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D52C9-DAD7-415D-9F06-B3A4B5CB4F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8459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8176C-7229-42DE-8CE9-34F4EE198477}" type="datetimeFigureOut">
              <a:rPr lang="ru-RU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9C752-C3B4-40F1-84AD-75C6A526BF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4243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3922C-9E90-4483-8F48-70F97C7F3E0A}" type="datetimeFigureOut">
              <a:rPr lang="ru-RU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57CC9-FD43-42ED-8E4B-6D08305D1C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2624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AE2BF-67C6-42AB-AF14-248DF0F6DF25}" type="datetimeFigureOut">
              <a:rPr lang="ru-RU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7279F-5453-4364-8835-4F8AE29EA7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8157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2B7C1-FDB3-4B7E-884E-3A9ADB7E62E7}" type="datetimeFigureOut">
              <a:rPr lang="ru-RU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0BDAC-7DB7-4AA5-BCA7-74E5EFAFD0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5902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1F682-64D3-4E14-BF32-CD918B1154D5}" type="datetimeFigureOut">
              <a:rPr lang="ru-RU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70E06-08FA-4819-A4BF-69DB436A84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8590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2D3D8-8535-4B25-9677-9A60D65B510F}" type="datetimeFigureOut">
              <a:rPr lang="ru-RU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A5871-0170-4485-A766-15685ACD0E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63982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36278-5E00-42F9-8B3F-D626A952C7A0}" type="datetimeFigureOut">
              <a:rPr lang="ru-RU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C2A57-DD90-4791-88E3-990B322DE4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8435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27C0D-56BC-4D6E-A131-40F3213AA731}" type="datetimeFigureOut">
              <a:rPr lang="ru-RU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DD148-2AED-4E4A-8A34-ADC7737E2C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898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09ADF-0E0D-49D6-8E93-891D08A78FDE}" type="datetimeFigureOut">
              <a:rPr lang="ru-RU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F8E3E-F582-4DF5-B22F-543F9C7CB1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34743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17C3D-4A9C-4324-ACF3-4A72B5A49D0A}" type="datetimeFigureOut">
              <a:rPr lang="ru-RU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22B79-FD09-4E64-A7C5-20504B58CE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45930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7699B-D8AF-41B4-9B2B-361677251ECC}" type="datetimeFigureOut">
              <a:rPr lang="ru-RU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06A05-D9D8-43CD-8D64-75863F9F44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83338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AA47A-2A7B-4172-BC05-8E63D143151D}" type="datetimeFigureOut">
              <a:rPr lang="ru-RU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60DE4-5BF3-472F-87F7-FDFDACF99F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4022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8990B-DF12-42CC-BE3F-A97C70005F48}" type="datetimeFigureOut">
              <a:rPr lang="ru-RU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4FB08-5CA7-4815-A2C3-2164E3AD07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2822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5FBE3-1DBA-410A-9D75-B2EF2DFF3AD7}" type="datetimeFigureOut">
              <a:rPr lang="ru-RU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96ACD-4710-410A-966C-B731FBFACF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85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21937-6F29-4609-834C-4337889060C9}" type="datetimeFigureOut">
              <a:rPr lang="ru-RU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5CDB0-7810-47A4-8AB5-6693BA4499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1022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5739C-7F60-4030-AE14-72994BC45242}" type="datetimeFigureOut">
              <a:rPr lang="ru-RU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4A084-9F3D-4902-9AAD-FAC2F9D17A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2476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1D1F1-F1AA-42BE-9D73-63489C486D0E}" type="datetimeFigureOut">
              <a:rPr lang="ru-RU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FE743-FB52-46AD-90D3-3EA9B776A6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0845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A7F1C-7B8B-4F4F-B5F4-465356266CA4}" type="datetimeFigureOut">
              <a:rPr lang="ru-RU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8F43E-37D4-48F1-BE37-B5540CA7F9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0904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B5830-0E5B-4D0C-9204-4BB7F220DE56}" type="datetimeFigureOut">
              <a:rPr lang="ru-RU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6E025-28A5-4845-8525-5B762C0BF1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3815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33413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33413" y="1828800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9DC359AC-9C73-489B-9FFC-2EAE995D55BB}" type="datetimeFigureOut">
              <a:rPr lang="ru-RU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2713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DAB4A92-2E9B-441E-A9DA-BA4B037B33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84" r:id="rId1"/>
    <p:sldLayoutId id="2147485185" r:id="rId2"/>
    <p:sldLayoutId id="2147485186" r:id="rId3"/>
    <p:sldLayoutId id="2147485187" r:id="rId4"/>
    <p:sldLayoutId id="2147485188" r:id="rId5"/>
    <p:sldLayoutId id="2147485189" r:id="rId6"/>
    <p:sldLayoutId id="2147485190" r:id="rId7"/>
    <p:sldLayoutId id="2147485191" r:id="rId8"/>
    <p:sldLayoutId id="2147485204" r:id="rId9"/>
    <p:sldLayoutId id="2147485192" r:id="rId10"/>
    <p:sldLayoutId id="2147485193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33413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33413" y="1828800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2A67EE0B-5DB1-46C2-B470-F0F2358722FB}" type="datetimeFigureOut">
              <a:rPr lang="ru-RU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2713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27A988A-A650-43EB-A672-2888E5E61C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94" r:id="rId1"/>
    <p:sldLayoutId id="2147485195" r:id="rId2"/>
    <p:sldLayoutId id="2147485196" r:id="rId3"/>
    <p:sldLayoutId id="2147485197" r:id="rId4"/>
    <p:sldLayoutId id="2147485198" r:id="rId5"/>
    <p:sldLayoutId id="2147485199" r:id="rId6"/>
    <p:sldLayoutId id="2147485200" r:id="rId7"/>
    <p:sldLayoutId id="2147485201" r:id="rId8"/>
    <p:sldLayoutId id="2147485205" r:id="rId9"/>
    <p:sldLayoutId id="2147485202" r:id="rId10"/>
    <p:sldLayoutId id="2147485203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1438" y="2205038"/>
          <a:ext cx="9072562" cy="1254125"/>
        </p:xfrm>
        <a:graphic>
          <a:graphicData uri="http://schemas.openxmlformats.org/drawingml/2006/table">
            <a:tbl>
              <a:tblPr/>
              <a:tblGrid>
                <a:gridCol w="692150"/>
                <a:gridCol w="1603375"/>
                <a:gridCol w="2041525"/>
                <a:gridCol w="2622550"/>
                <a:gridCol w="2112962"/>
              </a:tblGrid>
              <a:tr h="647700">
                <a:tc row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ts val="6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dbl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dbl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>
                      <a:lvl1pPr marL="63500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63500" marR="0" lvl="0" indent="0" algn="l" defTabSz="685800" rtl="0" eaLnBrk="1" fontAlgn="base" latinLnBrk="0" hangingPunct="1">
                        <a:lnSpc>
                          <a:spcPts val="1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Русский язык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50800" cap="flat" cmpd="dbl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>
                      <a:lvl1pPr marL="219075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19075" marR="0" lvl="0" indent="0" algn="l" defTabSz="685800" rtl="0" eaLnBrk="1" fontAlgn="base" latinLnBrk="0" hangingPunct="1">
                        <a:lnSpc>
                          <a:spcPts val="1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03.03. -13.03.2017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dbl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 rowSpan="2">
                  <a:txBody>
                    <a:bodyPr/>
                    <a:lstStyle>
                      <a:lvl1pPr marL="68263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68263" marR="0" lvl="0" indent="0" algn="ctr" defTabSz="685800" rtl="0" eaLnBrk="1" fontAlgn="base" latinLnBrk="0" hangingPunct="1">
                        <a:lnSpc>
                          <a:spcPts val="1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участие обязательно,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68263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100% школ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50800" cap="flat" cmpd="dbl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dbl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 row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ts val="6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ДОН (ТОГИРРО)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dbl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</a:tr>
              <a:tr h="6064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63500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63500" marR="0" lvl="0" indent="0" algn="l" defTabSz="685800" rtl="0" eaLnBrk="1" fontAlgn="base" latinLnBrk="0" hangingPunct="1">
                        <a:lnSpc>
                          <a:spcPts val="1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Математика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>
                      <a:lvl1pPr marL="219075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19075" marR="0" lvl="0" indent="0" algn="l" defTabSz="685800" rtl="0" eaLnBrk="1" fontAlgn="base" latinLnBrk="0" hangingPunct="1">
                        <a:lnSpc>
                          <a:spcPts val="1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03.03. -13.03.2017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46038"/>
            <a:ext cx="9036050" cy="2184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22383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ru-RU" sz="1600"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Приложение 2  к приказу</a:t>
            </a:r>
            <a:endParaRPr lang="ru-RU" altLang="ru-RU" sz="160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en-US" altLang="ru-RU" sz="1600"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Департамента образования</a:t>
            </a:r>
            <a:endParaRPr lang="ru-RU" altLang="ru-RU" sz="160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en-US" altLang="ru-RU" sz="1600"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и науки Тюменской области </a:t>
            </a:r>
            <a:endParaRPr lang="ru-RU" altLang="ru-RU" sz="160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en-US" altLang="ru-RU" sz="1600"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от 01.02.2017 №35/ОД</a:t>
            </a:r>
            <a:endParaRPr lang="ru-RU" altLang="ru-RU" sz="1600"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altLang="ru-RU" b="1">
                <a:solidFill>
                  <a:srgbClr val="008000"/>
                </a:solid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График</a:t>
            </a:r>
            <a:endParaRPr lang="ru-RU" altLang="ru-RU">
              <a:solidFill>
                <a:srgbClr val="008000"/>
              </a:solidFill>
            </a:endParaRPr>
          </a:p>
          <a:p>
            <a:pPr algn="ctr"/>
            <a:r>
              <a:rPr lang="en-US" altLang="ru-RU" b="1">
                <a:solidFill>
                  <a:srgbClr val="008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проведения мероприятий региональной оценки качества образования</a:t>
            </a:r>
            <a:endParaRPr lang="ru-RU" altLang="ru-RU">
              <a:solidFill>
                <a:srgbClr val="008000"/>
              </a:solidFill>
            </a:endParaRPr>
          </a:p>
          <a:p>
            <a:endParaRPr lang="ru-RU" altLang="ru-RU"/>
          </a:p>
          <a:p>
            <a:endParaRPr lang="ru-RU" altLang="ru-RU"/>
          </a:p>
        </p:txBody>
      </p:sp>
      <p:pic>
        <p:nvPicPr>
          <p:cNvPr id="12361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338"/>
            <a:ext cx="1295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115888"/>
            <a:ext cx="4462462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TextBox 2"/>
          <p:cNvSpPr txBox="1">
            <a:spLocks noChangeArrowheads="1"/>
          </p:cNvSpPr>
          <p:nvPr/>
        </p:nvSpPr>
        <p:spPr bwMode="auto">
          <a:xfrm>
            <a:off x="6227763" y="2103438"/>
            <a:ext cx="1282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400">
                <a:solidFill>
                  <a:srgbClr val="000000"/>
                </a:solidFill>
                <a:latin typeface="Mistral" panose="03090702030407020403" pitchFamily="66" charset="0"/>
              </a:rPr>
              <a:t>Изложение</a:t>
            </a:r>
          </a:p>
        </p:txBody>
      </p:sp>
      <p:sp>
        <p:nvSpPr>
          <p:cNvPr id="71684" name="TextBox 3"/>
          <p:cNvSpPr txBox="1">
            <a:spLocks noChangeArrowheads="1"/>
          </p:cNvSpPr>
          <p:nvPr/>
        </p:nvSpPr>
        <p:spPr bwMode="auto">
          <a:xfrm>
            <a:off x="6300788" y="4437063"/>
            <a:ext cx="1573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400">
                <a:solidFill>
                  <a:srgbClr val="000000"/>
                </a:solidFill>
                <a:latin typeface="Mistral" panose="03090702030407020403" pitchFamily="66" charset="0"/>
              </a:rPr>
              <a:t>Сочинение</a:t>
            </a:r>
          </a:p>
        </p:txBody>
      </p:sp>
      <p:sp>
        <p:nvSpPr>
          <p:cNvPr id="71685" name="TextBox 4"/>
          <p:cNvSpPr txBox="1">
            <a:spLocks noChangeArrowheads="1"/>
          </p:cNvSpPr>
          <p:nvPr/>
        </p:nvSpPr>
        <p:spPr bwMode="auto">
          <a:xfrm>
            <a:off x="250825" y="549275"/>
            <a:ext cx="4071938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Сочинение выполняется на бланке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ответов №2 </a:t>
            </a:r>
            <a:r>
              <a:rPr lang="ru-RU" altLang="ru-RU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сразу за изложением</a:t>
            </a:r>
            <a:r>
              <a:rPr lang="ru-RU" altLang="ru-RU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пишет  слово «Сочинение»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номер задания (15.1, 15.2, 15.3)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продолжает работать, используя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оборотную сторону.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i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не хватило места на бланке №2,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i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получает дополнительный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i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бланк ответов №2, продолжает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i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работу.</a:t>
            </a:r>
            <a:r>
              <a:rPr lang="ru-RU" altLang="ru-RU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дополнительный бланк ответов № 2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переписать значение полей «регион»,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«код предмета», «название предмета»,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«номер варианта», «номер КИМ»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 бланка ответов № 1.</a:t>
            </a:r>
            <a:endParaRPr lang="ru-RU" altLang="ru-RU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550" r="-456"/>
          <a:stretch>
            <a:fillRect/>
          </a:stretch>
        </p:blipFill>
        <p:spPr bwMode="auto">
          <a:xfrm>
            <a:off x="3132138" y="260350"/>
            <a:ext cx="5743575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50825" y="115888"/>
            <a:ext cx="3025775" cy="6121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на задания с кратким ответом по МАТЕМАТИКЕ.</a:t>
            </a:r>
          </a:p>
          <a:p>
            <a:pPr eaLnBrk="1" hangingPunct="1">
              <a:defRPr/>
            </a:pP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Краткий ответ записывается слева направо от номера задания, начиная с первой позиции. Каждый символ записывается в отдельную ячейку. Ответ на задание с кратким ответом нужно записать в такой форме, в которой требуется в инструкции к данному заданию, размещенной в КИМ перед соответствующим заданием или группой заданий.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708" name="TextBox 4"/>
          <p:cNvSpPr txBox="1">
            <a:spLocks noChangeArrowheads="1"/>
          </p:cNvSpPr>
          <p:nvPr/>
        </p:nvSpPr>
        <p:spPr bwMode="auto">
          <a:xfrm>
            <a:off x="3579813" y="385763"/>
            <a:ext cx="11525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600"/>
              <a:t>25</a:t>
            </a:r>
          </a:p>
        </p:txBody>
      </p:sp>
      <p:sp>
        <p:nvSpPr>
          <p:cNvPr id="72709" name="TextBox 5"/>
          <p:cNvSpPr txBox="1">
            <a:spLocks noChangeArrowheads="1"/>
          </p:cNvSpPr>
          <p:nvPr/>
        </p:nvSpPr>
        <p:spPr bwMode="auto">
          <a:xfrm>
            <a:off x="3563938" y="598488"/>
            <a:ext cx="12239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600"/>
              <a:t>- 8</a:t>
            </a:r>
          </a:p>
        </p:txBody>
      </p:sp>
      <p:sp>
        <p:nvSpPr>
          <p:cNvPr id="72710" name="TextBox 6"/>
          <p:cNvSpPr txBox="1">
            <a:spLocks noChangeArrowheads="1"/>
          </p:cNvSpPr>
          <p:nvPr/>
        </p:nvSpPr>
        <p:spPr bwMode="auto">
          <a:xfrm>
            <a:off x="3592513" y="4197350"/>
            <a:ext cx="18049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600"/>
              <a:t>2     8</a:t>
            </a:r>
          </a:p>
        </p:txBody>
      </p:sp>
      <p:pic>
        <p:nvPicPr>
          <p:cNvPr id="72711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1588" y="1247775"/>
            <a:ext cx="1841500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550" r="2512"/>
          <a:stretch>
            <a:fillRect/>
          </a:stretch>
        </p:blipFill>
        <p:spPr bwMode="auto">
          <a:xfrm>
            <a:off x="2908300" y="850900"/>
            <a:ext cx="6249988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50825" y="115888"/>
            <a:ext cx="3025775" cy="6121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на задания с кратким ответом по РУССКОМУ ЯЗЫКУ.</a:t>
            </a:r>
          </a:p>
          <a:p>
            <a:pPr eaLnBrk="1" hangingPunct="1">
              <a:defRPr/>
            </a:pP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Краткий ответ записывается слева направо от номера задания, начиная с первой позиции. Каждый символ записывается в отдельную ячейку. Ответ на задание с кратким ответом нужно записать в такой форме, в которой требуется в инструкции к данному заданию, размещенной в КИМ перед соответствующим заданием или группой заданий.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756" name="TextBox 4"/>
          <p:cNvSpPr txBox="1">
            <a:spLocks noChangeArrowheads="1"/>
          </p:cNvSpPr>
          <p:nvPr/>
        </p:nvSpPr>
        <p:spPr bwMode="auto">
          <a:xfrm>
            <a:off x="3394075" y="1441450"/>
            <a:ext cx="10810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600"/>
              <a:t>13</a:t>
            </a:r>
          </a:p>
        </p:txBody>
      </p:sp>
      <p:sp>
        <p:nvSpPr>
          <p:cNvPr id="74757" name="TextBox 3"/>
          <p:cNvSpPr txBox="1">
            <a:spLocks noChangeArrowheads="1"/>
          </p:cNvSpPr>
          <p:nvPr/>
        </p:nvSpPr>
        <p:spPr bwMode="auto">
          <a:xfrm>
            <a:off x="3368675" y="1143000"/>
            <a:ext cx="1131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/>
              <a:t>малина</a:t>
            </a:r>
          </a:p>
        </p:txBody>
      </p:sp>
      <p:sp>
        <p:nvSpPr>
          <p:cNvPr id="74758" name="TextBox 5"/>
          <p:cNvSpPr txBox="1">
            <a:spLocks noChangeArrowheads="1"/>
          </p:cNvSpPr>
          <p:nvPr/>
        </p:nvSpPr>
        <p:spPr bwMode="auto">
          <a:xfrm>
            <a:off x="3851275" y="4724400"/>
            <a:ext cx="10080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600"/>
              <a:t>3     15</a:t>
            </a:r>
          </a:p>
        </p:txBody>
      </p:sp>
      <p:sp>
        <p:nvSpPr>
          <p:cNvPr id="74759" name="TextBox 4"/>
          <p:cNvSpPr txBox="1">
            <a:spLocks noChangeArrowheads="1"/>
          </p:cNvSpPr>
          <p:nvPr/>
        </p:nvSpPr>
        <p:spPr bwMode="auto">
          <a:xfrm>
            <a:off x="7175500" y="1441450"/>
            <a:ext cx="180022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Обращаем Ваше внимание!!!!</a:t>
            </a:r>
          </a:p>
          <a:p>
            <a:r>
              <a:rPr lang="ru-RU" altLang="ru-RU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В поле ответов на задания с кратким ответом исправления не допускаются, в противном случае, внесенные ответы после исправления оцениваться не будут. Для этого используется поле «замена ошибочных ответов»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Прямоугольник 4"/>
          <p:cNvSpPr>
            <a:spLocks noChangeArrowheads="1"/>
          </p:cNvSpPr>
          <p:nvPr/>
        </p:nvSpPr>
        <p:spPr bwMode="auto">
          <a:xfrm>
            <a:off x="-541338" y="115888"/>
            <a:ext cx="6337301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дополнительного </a:t>
            </a:r>
          </a:p>
          <a:p>
            <a:pPr algn="ctr" eaLnBrk="1" hangingPunct="1"/>
            <a:r>
              <a:rPr lang="ru-RU" altLang="ru-RU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Бланка ответов № 2</a:t>
            </a:r>
          </a:p>
        </p:txBody>
      </p:sp>
      <p:sp>
        <p:nvSpPr>
          <p:cNvPr id="76803" name="Прямоугольник 5"/>
          <p:cNvSpPr>
            <a:spLocks noChangeArrowheads="1"/>
          </p:cNvSpPr>
          <p:nvPr/>
        </p:nvSpPr>
        <p:spPr bwMode="auto">
          <a:xfrm>
            <a:off x="14288" y="727075"/>
            <a:ext cx="3960812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недостатке места для ответов на основном бланке ответов № 2 участник может продолжить записи на дополнительном бланке ответов № 2, выдаваемом организатором в аудитории по требованию участника в случае, когда на основном бланке ответов № 2 не осталось места. В случае заполнения дополнительного бланка ответов № 2 при незаполненном основном бланке ответов № 2, ответы, внесенные в дополнительный бланк ответов № 2, </a:t>
            </a:r>
            <a:r>
              <a:rPr lang="ru-RU" altLang="ru-RU" sz="20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оцениваться не будут.  </a:t>
            </a:r>
          </a:p>
        </p:txBody>
      </p:sp>
      <p:sp>
        <p:nvSpPr>
          <p:cNvPr id="76804" name="Прямоугольник 1"/>
          <p:cNvSpPr>
            <a:spLocks noChangeArrowheads="1"/>
          </p:cNvSpPr>
          <p:nvPr/>
        </p:nvSpPr>
        <p:spPr bwMode="auto">
          <a:xfrm>
            <a:off x="4067175" y="2636838"/>
            <a:ext cx="51689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для заполнения полей верхней части бланка:</a:t>
            </a:r>
            <a:endParaRPr lang="en-US" altLang="ru-RU" b="1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ru-RU" b="1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код региона,</a:t>
            </a:r>
            <a:endParaRPr lang="en-US" altLang="ru-RU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код и название предмета,</a:t>
            </a:r>
            <a:endParaRPr lang="en-US" altLang="ru-RU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номер варианта, </a:t>
            </a:r>
            <a:endParaRPr lang="en-US" altLang="ru-RU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 КИМ,</a:t>
            </a:r>
            <a:endParaRPr lang="en-US" altLang="ru-RU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ru-RU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соответствовать информации, внесенной в бланк ответов №1.</a:t>
            </a:r>
          </a:p>
        </p:txBody>
      </p:sp>
      <p:pic>
        <p:nvPicPr>
          <p:cNvPr id="76805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7" b="77299"/>
          <a:stretch>
            <a:fillRect/>
          </a:stretch>
        </p:blipFill>
        <p:spPr bwMode="auto">
          <a:xfrm>
            <a:off x="3943350" y="596900"/>
            <a:ext cx="5183188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Прямоугольник 1"/>
          <p:cNvSpPr>
            <a:spLocks noChangeArrowheads="1"/>
          </p:cNvSpPr>
          <p:nvPr/>
        </p:nvSpPr>
        <p:spPr bwMode="auto">
          <a:xfrm>
            <a:off x="179388" y="188913"/>
            <a:ext cx="8137525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3550" indent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8000"/>
              </a:lnSpc>
              <a:spcAft>
                <a:spcPts val="1050"/>
              </a:spcAft>
            </a:pPr>
            <a:r>
              <a:rPr lang="ru-RU" altLang="ru-RU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остатке свободного места на бланке ответов №2 участник должен поставить английскую букву “Z” в данной области, заполнив все свободное место. Пример заполнения приведен ниже.</a:t>
            </a:r>
          </a:p>
        </p:txBody>
      </p:sp>
      <p:grpSp>
        <p:nvGrpSpPr>
          <p:cNvPr id="78851" name="Group 6777"/>
          <p:cNvGrpSpPr>
            <a:grpSpLocks/>
          </p:cNvGrpSpPr>
          <p:nvPr/>
        </p:nvGrpSpPr>
        <p:grpSpPr bwMode="auto">
          <a:xfrm>
            <a:off x="212725" y="1312863"/>
            <a:ext cx="6845300" cy="5545137"/>
            <a:chOff x="0" y="0"/>
            <a:chExt cx="6130990" cy="5055050"/>
          </a:xfrm>
        </p:grpSpPr>
        <p:pic>
          <p:nvPicPr>
            <p:cNvPr id="78854" name="Picture 894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3" y="97532"/>
              <a:ext cx="2924175" cy="4150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Shape 895"/>
            <p:cNvSpPr/>
            <p:nvPr/>
          </p:nvSpPr>
          <p:spPr>
            <a:xfrm>
              <a:off x="0" y="92620"/>
              <a:ext cx="2933264" cy="4160684"/>
            </a:xfrm>
            <a:custGeom>
              <a:avLst/>
              <a:gdLst/>
              <a:ahLst/>
              <a:cxnLst/>
              <a:rect l="0" t="0" r="0" b="0"/>
              <a:pathLst>
                <a:path w="2933700" h="4160140">
                  <a:moveTo>
                    <a:pt x="0" y="4160140"/>
                  </a:moveTo>
                  <a:lnTo>
                    <a:pt x="2933700" y="4160140"/>
                  </a:lnTo>
                  <a:lnTo>
                    <a:pt x="2933700" y="0"/>
                  </a:lnTo>
                  <a:lnTo>
                    <a:pt x="0" y="0"/>
                  </a:lnTo>
                  <a:close/>
                </a:path>
              </a:pathLst>
            </a:custGeom>
            <a:ln w="9525" cap="flat">
              <a:round/>
            </a:ln>
          </p:spPr>
          <p:style>
            <a:lnRef idx="1">
              <a:srgbClr val="A6A6A6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8856" name="Rectangle 896"/>
            <p:cNvSpPr>
              <a:spLocks noChangeArrowheads="1"/>
            </p:cNvSpPr>
            <p:nvPr/>
          </p:nvSpPr>
          <p:spPr bwMode="auto">
            <a:xfrm>
              <a:off x="507682" y="0"/>
              <a:ext cx="59287" cy="262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479425" indent="-6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altLang="ru-RU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857" name="Rectangle 897"/>
            <p:cNvSpPr>
              <a:spLocks noChangeArrowheads="1"/>
            </p:cNvSpPr>
            <p:nvPr/>
          </p:nvSpPr>
          <p:spPr bwMode="auto">
            <a:xfrm>
              <a:off x="58153" y="368673"/>
              <a:ext cx="67395" cy="298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479425" indent="-6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altLang="ru-RU" sz="16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858" name="Rectangle 898"/>
            <p:cNvSpPr>
              <a:spLocks noChangeArrowheads="1"/>
            </p:cNvSpPr>
            <p:nvPr/>
          </p:nvSpPr>
          <p:spPr bwMode="auto">
            <a:xfrm>
              <a:off x="58153" y="845685"/>
              <a:ext cx="67395" cy="298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479425" indent="-6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altLang="ru-RU" sz="16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859" name="Rectangle 899"/>
            <p:cNvSpPr>
              <a:spLocks noChangeArrowheads="1"/>
            </p:cNvSpPr>
            <p:nvPr/>
          </p:nvSpPr>
          <p:spPr bwMode="auto">
            <a:xfrm>
              <a:off x="507682" y="1317214"/>
              <a:ext cx="50673" cy="22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479425" indent="-6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altLang="ru-RU"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78860" name="Rectangle 900"/>
            <p:cNvSpPr>
              <a:spLocks noChangeArrowheads="1"/>
            </p:cNvSpPr>
            <p:nvPr/>
          </p:nvSpPr>
          <p:spPr bwMode="auto">
            <a:xfrm>
              <a:off x="507682" y="1707359"/>
              <a:ext cx="50673" cy="22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479425" indent="-6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altLang="ru-RU"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78861" name="Rectangle 901"/>
            <p:cNvSpPr>
              <a:spLocks noChangeArrowheads="1"/>
            </p:cNvSpPr>
            <p:nvPr/>
          </p:nvSpPr>
          <p:spPr bwMode="auto">
            <a:xfrm>
              <a:off x="507682" y="2097502"/>
              <a:ext cx="50673" cy="22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479425" indent="-6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altLang="ru-RU"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78862" name="Rectangle 902"/>
            <p:cNvSpPr>
              <a:spLocks noChangeArrowheads="1"/>
            </p:cNvSpPr>
            <p:nvPr/>
          </p:nvSpPr>
          <p:spPr bwMode="auto">
            <a:xfrm>
              <a:off x="507682" y="2488027"/>
              <a:ext cx="50673" cy="22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479425" indent="-6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altLang="ru-RU"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78863" name="Rectangle 903"/>
            <p:cNvSpPr>
              <a:spLocks noChangeArrowheads="1"/>
            </p:cNvSpPr>
            <p:nvPr/>
          </p:nvSpPr>
          <p:spPr bwMode="auto">
            <a:xfrm>
              <a:off x="507682" y="2876647"/>
              <a:ext cx="50673" cy="22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479425" indent="-6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altLang="ru-RU"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78864" name="Rectangle 904"/>
            <p:cNvSpPr>
              <a:spLocks noChangeArrowheads="1"/>
            </p:cNvSpPr>
            <p:nvPr/>
          </p:nvSpPr>
          <p:spPr bwMode="auto">
            <a:xfrm>
              <a:off x="507682" y="3266791"/>
              <a:ext cx="50673" cy="224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479425" indent="-6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altLang="ru-RU"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78865" name="Rectangle 905"/>
            <p:cNvSpPr>
              <a:spLocks noChangeArrowheads="1"/>
            </p:cNvSpPr>
            <p:nvPr/>
          </p:nvSpPr>
          <p:spPr bwMode="auto">
            <a:xfrm>
              <a:off x="507682" y="3656936"/>
              <a:ext cx="50673" cy="22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479425" indent="-6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altLang="ru-RU"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78866" name="Rectangle 906"/>
            <p:cNvSpPr>
              <a:spLocks noChangeArrowheads="1"/>
            </p:cNvSpPr>
            <p:nvPr/>
          </p:nvSpPr>
          <p:spPr bwMode="auto">
            <a:xfrm>
              <a:off x="507682" y="4047080"/>
              <a:ext cx="50673" cy="22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479425" indent="-6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altLang="ru-RU"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78867" name="Rectangle 907"/>
            <p:cNvSpPr>
              <a:spLocks noChangeArrowheads="1"/>
            </p:cNvSpPr>
            <p:nvPr/>
          </p:nvSpPr>
          <p:spPr bwMode="auto">
            <a:xfrm>
              <a:off x="507682" y="4437478"/>
              <a:ext cx="50673" cy="22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479425" indent="-6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altLang="ru-RU"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78868" name="Rectangle 908"/>
            <p:cNvSpPr>
              <a:spLocks noChangeArrowheads="1"/>
            </p:cNvSpPr>
            <p:nvPr/>
          </p:nvSpPr>
          <p:spPr bwMode="auto">
            <a:xfrm>
              <a:off x="1960435" y="4863246"/>
              <a:ext cx="2838499" cy="181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479425" indent="-6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altLang="ru-RU" sz="12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Образец бланка №2</a:t>
              </a:r>
              <a:endPara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869" name="Rectangle 909"/>
            <p:cNvSpPr>
              <a:spLocks noChangeArrowheads="1"/>
            </p:cNvSpPr>
            <p:nvPr/>
          </p:nvSpPr>
          <p:spPr bwMode="auto">
            <a:xfrm>
              <a:off x="4095814" y="4830670"/>
              <a:ext cx="50673" cy="22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479425" indent="-6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altLang="ru-RU" sz="12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8870" name="Picture 93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1988" y="97532"/>
              <a:ext cx="2924176" cy="4147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Shape 934"/>
            <p:cNvSpPr/>
            <p:nvPr/>
          </p:nvSpPr>
          <p:spPr>
            <a:xfrm>
              <a:off x="3197727" y="92620"/>
              <a:ext cx="2933263" cy="4157789"/>
            </a:xfrm>
            <a:custGeom>
              <a:avLst/>
              <a:gdLst/>
              <a:ahLst/>
              <a:cxnLst/>
              <a:rect l="0" t="0" r="0" b="0"/>
              <a:pathLst>
                <a:path w="2933701" h="4157346">
                  <a:moveTo>
                    <a:pt x="0" y="4157346"/>
                  </a:moveTo>
                  <a:lnTo>
                    <a:pt x="2933701" y="4157346"/>
                  </a:lnTo>
                  <a:lnTo>
                    <a:pt x="2933701" y="0"/>
                  </a:lnTo>
                  <a:lnTo>
                    <a:pt x="0" y="0"/>
                  </a:lnTo>
                  <a:close/>
                </a:path>
              </a:pathLst>
            </a:custGeom>
            <a:ln w="9525" cap="flat">
              <a:round/>
            </a:ln>
          </p:spPr>
          <p:style>
            <a:lnRef idx="1">
              <a:srgbClr val="A6A6A6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Shape 935"/>
            <p:cNvSpPr/>
            <p:nvPr/>
          </p:nvSpPr>
          <p:spPr>
            <a:xfrm>
              <a:off x="2741315" y="4251857"/>
              <a:ext cx="853106" cy="395084"/>
            </a:xfrm>
            <a:custGeom>
              <a:avLst/>
              <a:gdLst/>
              <a:ahLst/>
              <a:cxnLst/>
              <a:rect l="0" t="0" r="0" b="0"/>
              <a:pathLst>
                <a:path w="852551" h="394970">
                  <a:moveTo>
                    <a:pt x="0" y="0"/>
                  </a:moveTo>
                  <a:lnTo>
                    <a:pt x="173990" y="0"/>
                  </a:lnTo>
                  <a:cubicBezTo>
                    <a:pt x="173990" y="174625"/>
                    <a:pt x="262382" y="328549"/>
                    <a:pt x="391414" y="378460"/>
                  </a:cubicBezTo>
                  <a:lnTo>
                    <a:pt x="391541" y="378460"/>
                  </a:lnTo>
                  <a:cubicBezTo>
                    <a:pt x="484759" y="342392"/>
                    <a:pt x="559054" y="250698"/>
                    <a:pt x="591566" y="131699"/>
                  </a:cubicBezTo>
                  <a:lnTo>
                    <a:pt x="504571" y="131699"/>
                  </a:lnTo>
                  <a:lnTo>
                    <a:pt x="695960" y="0"/>
                  </a:lnTo>
                  <a:lnTo>
                    <a:pt x="852551" y="131699"/>
                  </a:lnTo>
                  <a:lnTo>
                    <a:pt x="765556" y="131699"/>
                  </a:lnTo>
                  <a:cubicBezTo>
                    <a:pt x="722503" y="289433"/>
                    <a:pt x="607441" y="394970"/>
                    <a:pt x="478409" y="394970"/>
                  </a:cubicBezTo>
                  <a:lnTo>
                    <a:pt x="304419" y="394970"/>
                  </a:lnTo>
                  <a:cubicBezTo>
                    <a:pt x="136271" y="394970"/>
                    <a:pt x="0" y="218186"/>
                    <a:pt x="0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Shape 936"/>
            <p:cNvSpPr/>
            <p:nvPr/>
          </p:nvSpPr>
          <p:spPr>
            <a:xfrm>
              <a:off x="2741315" y="4251857"/>
              <a:ext cx="479162" cy="395084"/>
            </a:xfrm>
            <a:custGeom>
              <a:avLst/>
              <a:gdLst/>
              <a:ahLst/>
              <a:cxnLst/>
              <a:rect l="0" t="0" r="0" b="0"/>
              <a:pathLst>
                <a:path w="478409" h="394970">
                  <a:moveTo>
                    <a:pt x="0" y="0"/>
                  </a:moveTo>
                  <a:lnTo>
                    <a:pt x="173990" y="0"/>
                  </a:lnTo>
                  <a:cubicBezTo>
                    <a:pt x="173990" y="218186"/>
                    <a:pt x="310261" y="394970"/>
                    <a:pt x="478409" y="394970"/>
                  </a:cubicBezTo>
                  <a:lnTo>
                    <a:pt x="304419" y="394970"/>
                  </a:lnTo>
                  <a:cubicBezTo>
                    <a:pt x="136271" y="394970"/>
                    <a:pt x="0" y="218186"/>
                    <a:pt x="0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DCDC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4" name="Shape 937"/>
            <p:cNvSpPr/>
            <p:nvPr/>
          </p:nvSpPr>
          <p:spPr>
            <a:xfrm>
              <a:off x="2741315" y="4251857"/>
              <a:ext cx="853106" cy="395084"/>
            </a:xfrm>
            <a:custGeom>
              <a:avLst/>
              <a:gdLst/>
              <a:ahLst/>
              <a:cxnLst/>
              <a:rect l="0" t="0" r="0" b="0"/>
              <a:pathLst>
                <a:path w="852551" h="394970">
                  <a:moveTo>
                    <a:pt x="0" y="0"/>
                  </a:moveTo>
                  <a:cubicBezTo>
                    <a:pt x="0" y="218186"/>
                    <a:pt x="136271" y="394970"/>
                    <a:pt x="304419" y="394970"/>
                  </a:cubicBezTo>
                  <a:lnTo>
                    <a:pt x="478409" y="394970"/>
                  </a:lnTo>
                  <a:cubicBezTo>
                    <a:pt x="607441" y="394970"/>
                    <a:pt x="722503" y="289433"/>
                    <a:pt x="765556" y="131699"/>
                  </a:cubicBezTo>
                  <a:lnTo>
                    <a:pt x="852551" y="131699"/>
                  </a:lnTo>
                  <a:lnTo>
                    <a:pt x="695960" y="0"/>
                  </a:lnTo>
                  <a:lnTo>
                    <a:pt x="504571" y="131699"/>
                  </a:lnTo>
                  <a:lnTo>
                    <a:pt x="591566" y="131699"/>
                  </a:lnTo>
                  <a:cubicBezTo>
                    <a:pt x="559054" y="250698"/>
                    <a:pt x="484759" y="342392"/>
                    <a:pt x="391541" y="378460"/>
                  </a:cubicBezTo>
                  <a:lnTo>
                    <a:pt x="391414" y="378460"/>
                  </a:lnTo>
                  <a:cubicBezTo>
                    <a:pt x="262382" y="328549"/>
                    <a:pt x="173990" y="174625"/>
                    <a:pt x="173990" y="0"/>
                  </a:cubicBezTo>
                  <a:close/>
                </a:path>
              </a:pathLst>
            </a:custGeom>
            <a:ln w="9525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5" name="Shape 938"/>
            <p:cNvSpPr/>
            <p:nvPr/>
          </p:nvSpPr>
          <p:spPr>
            <a:xfrm>
              <a:off x="3132322" y="4629575"/>
              <a:ext cx="88154" cy="17366"/>
            </a:xfrm>
            <a:custGeom>
              <a:avLst/>
              <a:gdLst/>
              <a:ahLst/>
              <a:cxnLst/>
              <a:rect l="0" t="0" r="0" b="0"/>
              <a:pathLst>
                <a:path w="86995" h="16510">
                  <a:moveTo>
                    <a:pt x="86995" y="16510"/>
                  </a:moveTo>
                  <a:cubicBezTo>
                    <a:pt x="57531" y="16510"/>
                    <a:pt x="28194" y="10922"/>
                    <a:pt x="0" y="0"/>
                  </a:cubicBezTo>
                </a:path>
              </a:pathLst>
            </a:custGeom>
            <a:ln w="9525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78852" name="TextBox 1"/>
          <p:cNvSpPr txBox="1">
            <a:spLocks noChangeArrowheads="1"/>
          </p:cNvSpPr>
          <p:nvPr/>
        </p:nvSpPr>
        <p:spPr bwMode="auto">
          <a:xfrm>
            <a:off x="4900613" y="3197225"/>
            <a:ext cx="165417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z="16800">
                <a:solidFill>
                  <a:srgbClr val="C00000"/>
                </a:solidFill>
              </a:rPr>
              <a:t>z</a:t>
            </a:r>
            <a:endParaRPr lang="ru-RU" altLang="ru-RU" sz="16800">
              <a:solidFill>
                <a:srgbClr val="C00000"/>
              </a:solidFill>
            </a:endParaRPr>
          </a:p>
        </p:txBody>
      </p:sp>
      <p:sp>
        <p:nvSpPr>
          <p:cNvPr id="78853" name="Прямоугольник 1"/>
          <p:cNvSpPr>
            <a:spLocks noChangeArrowheads="1"/>
          </p:cNvSpPr>
          <p:nvPr/>
        </p:nvSpPr>
        <p:spPr bwMode="auto">
          <a:xfrm>
            <a:off x="7356475" y="3613150"/>
            <a:ext cx="1662113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Бланк ответов №2 заполняется учащимся с ОБЕИХ сторон </a:t>
            </a:r>
            <a:r>
              <a:rPr lang="ru-RU" altLang="ru-RU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аккуратно, разборчиво, убористо</a:t>
            </a:r>
            <a:r>
              <a:rPr lang="ru-RU" altLang="ru-RU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743325" y="6453188"/>
            <a:ext cx="1657350" cy="404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86020" name="TextBox 3"/>
          <p:cNvSpPr txBox="1">
            <a:spLocks noChangeArrowheads="1"/>
          </p:cNvSpPr>
          <p:nvPr/>
        </p:nvSpPr>
        <p:spPr bwMode="auto">
          <a:xfrm>
            <a:off x="4211638" y="6524625"/>
            <a:ext cx="14398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>
                <a:solidFill>
                  <a:srgbClr val="FF0000"/>
                </a:solidFill>
              </a:rPr>
              <a:t>РОКО 2017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 работы</a:t>
            </a:r>
          </a:p>
        </p:txBody>
      </p:sp>
      <p:sp>
        <p:nvSpPr>
          <p:cNvPr id="84995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ru-RU" altLang="ru-RU" sz="7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ru-RU" altLang="ru-RU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 </a:t>
            </a:r>
          </a:p>
          <a:p>
            <a:pPr algn="ctr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ru-RU" altLang="ru-RU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класс</a:t>
            </a:r>
          </a:p>
        </p:txBody>
      </p:sp>
      <p:pic>
        <p:nvPicPr>
          <p:cNvPr id="92164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5463" y="4876800"/>
            <a:ext cx="2184400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Заголовок 1"/>
          <p:cNvSpPr>
            <a:spLocks noGrp="1"/>
          </p:cNvSpPr>
          <p:nvPr>
            <p:ph type="title"/>
          </p:nvPr>
        </p:nvSpPr>
        <p:spPr>
          <a:xfrm>
            <a:off x="323850" y="414338"/>
            <a:ext cx="8434388" cy="1143000"/>
          </a:xfrm>
        </p:spPr>
        <p:txBody>
          <a:bodyPr/>
          <a:lstStyle/>
          <a:p>
            <a:pPr algn="ctr" eaLnBrk="1" hangingPunct="1"/>
            <a:r>
              <a:rPr lang="ru-RU" altLang="ru-RU" sz="3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ШКАЛА  перерасчета первичного балла за выполнение экзаменационной работы в отметку по пятибалльной шкале </a:t>
            </a:r>
            <a:br>
              <a:rPr lang="ru-RU" altLang="ru-RU" sz="3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300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557338"/>
          <a:ext cx="8893174" cy="4962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7838"/>
                <a:gridCol w="1235171"/>
                <a:gridCol w="1312370"/>
                <a:gridCol w="2007154"/>
                <a:gridCol w="2130641"/>
              </a:tblGrid>
              <a:tr h="1142395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 по 5-балльной шкале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4000" b="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4000" b="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4000" b="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4000" b="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20130">
                <a:tc>
                  <a:txBody>
                    <a:bodyPr/>
                    <a:lstStyle/>
                    <a:p>
                      <a:pPr algn="ctr"/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балл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0-14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15-24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25-33,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4 баллов за грамотность 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критериям ГК1-ГК4. Если по критериям ГК1-ГК4 </a:t>
                      </a:r>
                      <a:r>
                        <a:rPr lang="ru-RU" sz="1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учащийся</a:t>
                      </a:r>
                      <a:r>
                        <a:rPr lang="ru-RU" sz="18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набрал менее 4 баллов, выставляется отметка </a:t>
                      </a:r>
                      <a:r>
                        <a:rPr lang="ru-RU" sz="1800" baseline="0" dirty="0" smtClean="0">
                          <a:solidFill>
                            <a:srgbClr val="99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1800" dirty="0">
                        <a:solidFill>
                          <a:srgbClr val="99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34-39,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6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баллов по грамотности по критериям ГК1-ГК4. Если по критериям ГК1-ГК4 </a:t>
                      </a:r>
                      <a:r>
                        <a:rPr lang="ru-RU" sz="1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учащийся</a:t>
                      </a:r>
                      <a:r>
                        <a:rPr lang="ru-RU" sz="18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набрал менее 6 баллов, выставляется отметка </a:t>
                      </a:r>
                      <a:r>
                        <a:rPr lang="ru-RU" sz="1800" baseline="0" dirty="0" smtClean="0">
                          <a:solidFill>
                            <a:srgbClr val="99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1800" dirty="0">
                        <a:solidFill>
                          <a:srgbClr val="99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476250"/>
            <a:ext cx="8715375" cy="792163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	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404813"/>
            <a:ext cx="8401050" cy="5881687"/>
          </a:xfrm>
        </p:spPr>
        <p:txBody>
          <a:bodyPr rtlCol="0">
            <a:normAutofit fontScale="47500" lnSpcReduction="20000"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 грамотности и фактической точности речи экзаменуемого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6000" dirty="0" smtClean="0">
              <a:solidFill>
                <a:srgbClr val="FF0000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6000" dirty="0" smtClean="0">
              <a:solidFill>
                <a:srgbClr val="FF0000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ГК1-Соблюдение орфографических норм-</a:t>
            </a:r>
            <a:r>
              <a:rPr lang="ru-RU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б</a:t>
            </a:r>
            <a:r>
              <a:rPr lang="ru-RU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ГК2-Соблюдение пунктуационных норм -</a:t>
            </a:r>
            <a:r>
              <a:rPr lang="ru-RU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б.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ГК3-Соблюдение грамматических норм-</a:t>
            </a:r>
            <a:r>
              <a:rPr lang="ru-RU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б.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ГК4 -Соблюдение речевых норм -</a:t>
            </a:r>
            <a:r>
              <a:rPr lang="ru-RU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б.</a:t>
            </a:r>
            <a:r>
              <a:rPr lang="ru-RU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Фк1-Фактическая точность письменной речи -</a:t>
            </a:r>
            <a:r>
              <a:rPr lang="ru-RU" sz="5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б</a:t>
            </a:r>
            <a:r>
              <a:rPr lang="ru-RU" sz="5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Максимальное количество баллов за сочинение и изложение по критериям ФК1, ГК1—ГК4 –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10 баллов	</a:t>
            </a:r>
            <a:endParaRPr lang="ru-RU" sz="6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413" y="333375"/>
            <a:ext cx="7886700" cy="132556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 работы</a:t>
            </a:r>
            <a:endParaRPr lang="ru-RU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2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3" panose="05040102010807070707" pitchFamily="18" charset="2"/>
              <a:buNone/>
            </a:pPr>
            <a:endParaRPr lang="ru-RU" altLang="ru-RU" sz="7200" smtClean="0"/>
          </a:p>
          <a:p>
            <a:pPr algn="ctr" eaLnBrk="1" hangingPunct="1">
              <a:buFont typeface="Wingdings 3" panose="05040102010807070707" pitchFamily="18" charset="2"/>
              <a:buNone/>
            </a:pPr>
            <a:r>
              <a:rPr lang="ru-RU" altLang="ru-RU" sz="7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</a:p>
          <a:p>
            <a:pPr algn="ctr" eaLnBrk="1" hangingPunct="1">
              <a:buFont typeface="Wingdings 3" panose="05040102010807070707" pitchFamily="18" charset="2"/>
              <a:buNone/>
            </a:pPr>
            <a:r>
              <a:rPr lang="ru-RU" altLang="ru-RU" sz="7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 класс</a:t>
            </a:r>
          </a:p>
        </p:txBody>
      </p:sp>
      <p:pic>
        <p:nvPicPr>
          <p:cNvPr id="95236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4794250"/>
            <a:ext cx="2111375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250825" y="-30163"/>
            <a:ext cx="8569325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ru-RU" altLang="ru-RU" sz="1300" b="1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altLang="ru-RU" sz="20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График</a:t>
            </a:r>
            <a:endParaRPr lang="ru-RU" altLang="ru-RU" sz="2000" dirty="0">
              <a:solidFill>
                <a:srgbClr val="FF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altLang="ru-RU" sz="20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проведения экзаменационных работ на РСОКО в </a:t>
            </a:r>
            <a:r>
              <a:rPr lang="ru-RU" altLang="ru-RU" sz="20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9-х </a:t>
            </a:r>
            <a:r>
              <a:rPr lang="ru-RU" altLang="ru-RU" sz="20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классах образовательных организаций Тюменской области в 2017 году</a:t>
            </a:r>
            <a:endParaRPr lang="ru-RU" altLang="ru-RU" sz="2000" dirty="0">
              <a:solidFill>
                <a:srgbClr val="FF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ru-RU" altLang="ru-RU" sz="20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679319"/>
              </p:ext>
            </p:extLst>
          </p:nvPr>
        </p:nvGraphicFramePr>
        <p:xfrm>
          <a:off x="0" y="1254125"/>
          <a:ext cx="9144000" cy="27036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38250"/>
                <a:gridCol w="1265463"/>
                <a:gridCol w="898072"/>
                <a:gridCol w="653143"/>
                <a:gridCol w="1197429"/>
                <a:gridCol w="1034143"/>
                <a:gridCol w="1020536"/>
                <a:gridCol w="911678"/>
                <a:gridCol w="925286"/>
              </a:tblGrid>
              <a:tr h="9807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Даты проведения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Рекомендуемая дата проведения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Дата получения ЭМ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класс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предмет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Работа ПК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дата сдачи файлов в РЦОИ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Результаты  (ориентировочно)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Место проведения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02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03-13.03</a:t>
                      </a:r>
                      <a:r>
                        <a:rPr lang="ru-RU" sz="1600" b="1" u="none" strike="noStrike" dirty="0" smtClean="0">
                          <a:effectLst/>
                        </a:rPr>
                        <a:t>.</a:t>
                      </a:r>
                    </a:p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</a:rPr>
                        <a:t>2017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04.03.2017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02.03.2017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Математика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05-12.03</a:t>
                      </a:r>
                      <a:r>
                        <a:rPr lang="ru-RU" sz="1600" u="none" strike="noStrike" dirty="0" smtClean="0">
                          <a:effectLst/>
                        </a:rPr>
                        <a:t>.</a:t>
                      </a: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13.03.2017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22.03.2017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ППЭ</a:t>
                      </a:r>
                      <a:endParaRPr lang="ru-RU" sz="1600" b="1" i="0" u="none" strike="noStrike" dirty="0" smtClean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ru-RU" sz="1600" b="1" i="0" u="none" strike="noStrike" dirty="0" smtClean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93023">
                <a:tc vMerge="1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11.03.2017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09.03.2017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русский язык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12-19.03</a:t>
                      </a:r>
                      <a:r>
                        <a:rPr lang="ru-RU" sz="1600" u="none" strike="noStrike" dirty="0" smtClean="0">
                          <a:effectLst/>
                        </a:rPr>
                        <a:t>.</a:t>
                      </a: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20.03.2017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27.03.2017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36876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Все экзамены проходят в ППЭ в полном соответствии с методическими рекомендациями </a:t>
                      </a:r>
                      <a:r>
                        <a:rPr lang="ru-RU" sz="2400" b="1" u="none" strike="noStrike" dirty="0" err="1" smtClean="0">
                          <a:solidFill>
                            <a:srgbClr val="C00000"/>
                          </a:solidFill>
                          <a:effectLst/>
                        </a:rPr>
                        <a:t>Рособрнадзора</a:t>
                      </a:r>
                      <a:r>
                        <a:rPr lang="ru-RU" sz="24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.</a:t>
                      </a:r>
                      <a:endParaRPr lang="ru-RU" sz="2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28625"/>
            <a:ext cx="8229600" cy="7858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1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1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1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1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1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1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1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3100" i="1" dirty="0" smtClean="0">
                <a:solidFill>
                  <a:srgbClr val="C00000"/>
                </a:solidFill>
              </a:rPr>
              <a:t/>
            </a:r>
            <a:br>
              <a:rPr lang="ru-RU" sz="3100" i="1" dirty="0" smtClean="0">
                <a:solidFill>
                  <a:srgbClr val="C00000"/>
                </a:solidFill>
              </a:rPr>
            </a:br>
            <a:r>
              <a:rPr lang="ru-RU" sz="31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1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1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1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1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-9525" y="381000"/>
            <a:ext cx="8135938" cy="6167438"/>
          </a:xfrm>
        </p:spPr>
        <p:txBody>
          <a:bodyPr rtlCol="0">
            <a:normAutofit/>
          </a:bodyPr>
          <a:lstStyle/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материалы и оборудование 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Учащимся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разрешается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справочные материалы: 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Таблицу квадратов двузначных чисел, формулы корней квадратного уравнения, разложения на множители квадратного трехчлена, формулами </a:t>
            </a: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n-го члена и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суммы </a:t>
            </a:r>
            <a:r>
              <a:rPr lang="ru-RU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первых членов арифметической и геометрической прогрессий, основные формулы из курса геометрии.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Разрешается использовать линейку.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Калькуляторы на экзамене не используются.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6260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688" y="4549775"/>
            <a:ext cx="2398712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Содержимое 2"/>
          <p:cNvSpPr>
            <a:spLocks noGrp="1"/>
          </p:cNvSpPr>
          <p:nvPr>
            <p:ph idx="1"/>
          </p:nvPr>
        </p:nvSpPr>
        <p:spPr>
          <a:xfrm>
            <a:off x="250825" y="404813"/>
            <a:ext cx="8507413" cy="5953125"/>
          </a:xfrm>
        </p:spPr>
        <p:txBody>
          <a:bodyPr/>
          <a:lstStyle/>
          <a:p>
            <a:pPr marL="265113" indent="-265113" eaLnBrk="1" hangingPunct="1">
              <a:buFont typeface="Wingdings 3" panose="05040102010807070707" pitchFamily="18" charset="2"/>
              <a:buNone/>
            </a:pPr>
            <a:endParaRPr lang="ru-RU" altLang="ru-RU" smtClean="0">
              <a:solidFill>
                <a:srgbClr val="C00000"/>
              </a:solidFill>
            </a:endParaRPr>
          </a:p>
          <a:p>
            <a:pPr marL="265113" indent="-265113" eaLnBrk="1" hangingPunct="1">
              <a:buFont typeface="Wingdings 3" panose="05040102010807070707" pitchFamily="18" charset="2"/>
              <a:buNone/>
            </a:pPr>
            <a:r>
              <a:rPr lang="ru-RU" altLang="ru-RU" sz="28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«Алгебра» </a:t>
            </a: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</a:t>
            </a:r>
            <a:r>
              <a:rPr lang="ru-RU" altLang="ru-RU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заданий</a:t>
            </a: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65113" indent="-265113" eaLnBrk="1" hangingPunct="1">
              <a:buFont typeface="Wingdings 3" panose="05040102010807070707" pitchFamily="18" charset="2"/>
              <a:buNone/>
            </a:pP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1</a:t>
            </a:r>
            <a:r>
              <a:rPr lang="ru-RU" altLang="ru-RU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-8 заданий</a:t>
            </a: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 части 2 </a:t>
            </a:r>
            <a:r>
              <a:rPr lang="ru-RU" altLang="ru-RU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3 задания</a:t>
            </a: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65113" indent="-265113" eaLnBrk="1" hangingPunct="1">
              <a:buFont typeface="Wingdings 3" panose="05040102010807070707" pitchFamily="18" charset="2"/>
              <a:buNone/>
            </a:pPr>
            <a:endParaRPr lang="ru-RU" altLang="ru-RU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5113" indent="-265113" eaLnBrk="1" hangingPunct="1">
              <a:buFont typeface="Wingdings 3" panose="05040102010807070707" pitchFamily="18" charset="2"/>
              <a:buNone/>
            </a:pPr>
            <a:r>
              <a:rPr lang="ru-RU" altLang="ru-RU" sz="28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«Геометрия» </a:t>
            </a: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</a:t>
            </a:r>
            <a:r>
              <a:rPr lang="ru-RU" altLang="ru-RU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заданий</a:t>
            </a: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65113" indent="-265113" eaLnBrk="1" hangingPunct="1">
              <a:buFont typeface="Wingdings 3" panose="05040102010807070707" pitchFamily="18" charset="2"/>
              <a:buNone/>
            </a:pP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1 – </a:t>
            </a:r>
            <a:r>
              <a:rPr lang="ru-RU" altLang="ru-RU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заданий</a:t>
            </a: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 части 2- </a:t>
            </a:r>
            <a:r>
              <a:rPr lang="ru-RU" altLang="ru-RU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задания</a:t>
            </a: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65113" indent="-265113" eaLnBrk="1" hangingPunct="1">
              <a:buFont typeface="Wingdings 3" panose="05040102010807070707" pitchFamily="18" charset="2"/>
              <a:buNone/>
            </a:pPr>
            <a:endParaRPr lang="ru-RU" altLang="ru-RU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5113" indent="-265113" eaLnBrk="1" hangingPunct="1">
              <a:buFont typeface="Wingdings 3" panose="05040102010807070707" pitchFamily="18" charset="2"/>
              <a:buNone/>
            </a:pPr>
            <a:r>
              <a:rPr lang="ru-RU" altLang="ru-RU" sz="28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«Реальная математика»</a:t>
            </a: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содержит </a:t>
            </a:r>
            <a:r>
              <a:rPr lang="ru-RU" altLang="ru-RU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заданий </a:t>
            </a: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1.</a:t>
            </a:r>
          </a:p>
          <a:p>
            <a:pPr marL="265113" indent="-265113" eaLnBrk="1" hangingPunct="1">
              <a:buFont typeface="Wingdings 3" panose="05040102010807070707" pitchFamily="18" charset="2"/>
              <a:buNone/>
            </a:pPr>
            <a:endParaRPr lang="ru-RU" altLang="ru-RU" smtClean="0">
              <a:solidFill>
                <a:srgbClr val="FF0000"/>
              </a:solidFill>
            </a:endParaRPr>
          </a:p>
          <a:p>
            <a:pPr marL="265113" indent="-265113" eaLnBrk="1" hangingPunct="1">
              <a:buFont typeface="Wingdings 3" panose="05040102010807070707" pitchFamily="18" charset="2"/>
              <a:buNone/>
            </a:pPr>
            <a:endParaRPr lang="ru-RU" altLang="ru-RU" b="1" smtClean="0">
              <a:solidFill>
                <a:srgbClr val="990000"/>
              </a:solidFill>
            </a:endParaRPr>
          </a:p>
          <a:p>
            <a:pPr marL="265113" indent="-265113" eaLnBrk="1" hangingPunct="1">
              <a:buFont typeface="Wingdings 3" panose="05040102010807070707" pitchFamily="18" charset="2"/>
              <a:buNone/>
            </a:pPr>
            <a:endParaRPr lang="ru-RU" altLang="ru-RU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Заголовок 1"/>
          <p:cNvSpPr>
            <a:spLocks noGrp="1"/>
          </p:cNvSpPr>
          <p:nvPr>
            <p:ph type="title"/>
          </p:nvPr>
        </p:nvSpPr>
        <p:spPr>
          <a:xfrm>
            <a:off x="0" y="1341438"/>
            <a:ext cx="8964613" cy="719137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 перевода общего балла </a:t>
            </a:r>
            <a:br>
              <a:rPr lang="ru-RU" altLang="ru-RU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5-балльную шкалу отметок (2017г.)</a:t>
            </a:r>
            <a:br>
              <a:rPr lang="ru-RU" altLang="ru-RU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Максимальное количество баллов, которое может получить экзаменуемый за выполнение всей экзаменационной работы, –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 балла.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 – за модуль «Алгебра» –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баллов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модуль «Геометрия» –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баллов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модуль «Реальная математика» –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баллов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Рекомендуемый минимальный результат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экзаменационной работы, свидетельствующий об освоении Федерального компонента образовательного стандарта в предметной области «Математика», </a:t>
            </a: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баллов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набранные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выполнение заданий всех трёх модулей, при условии, что из них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3 баллов по модулю «Алгебра», не менее 2 баллов по модулю «Геометрия» и не менее 2 баллов по модулю «Реальная математика».</a:t>
            </a:r>
            <a:endParaRPr lang="ru-RU" altLang="ru-RU" sz="22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3789363"/>
          <a:ext cx="9144000" cy="2285999"/>
        </p:xfrm>
        <a:graphic>
          <a:graphicData uri="http://schemas.openxmlformats.org/drawingml/2006/table">
            <a:tbl>
              <a:tblPr/>
              <a:tblGrid>
                <a:gridCol w="3521075"/>
                <a:gridCol w="1600200"/>
                <a:gridCol w="1279525"/>
                <a:gridCol w="1520825"/>
                <a:gridCol w="1222375"/>
              </a:tblGrid>
              <a:tr h="1005855">
                <a:tc gridSpan="5"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Шкала перерасчета  суммарного балла за выполнение экзаменационной работы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целом в отметку по математике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0072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 по пятибалльной шкале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40072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Суммарный балл за работу в целом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0-7</a:t>
                      </a: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8-14</a:t>
                      </a: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15-21</a:t>
                      </a: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22-32</a:t>
                      </a: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950" y="0"/>
            <a:ext cx="8229600" cy="9398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Дополнительные материалы на контрольных работах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06646186"/>
              </p:ext>
            </p:extLst>
          </p:nvPr>
        </p:nvGraphicFramePr>
        <p:xfrm>
          <a:off x="107950" y="939800"/>
          <a:ext cx="8929689" cy="2560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8241"/>
                <a:gridCol w="2071331"/>
                <a:gridCol w="2860310"/>
                <a:gridCol w="2999807"/>
              </a:tblGrid>
              <a:tr h="91452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800000"/>
                          </a:solidFill>
                        </a:rPr>
                        <a:t>КЛАСС</a:t>
                      </a:r>
                      <a:endParaRPr lang="ru-RU" sz="1800" dirty="0">
                        <a:solidFill>
                          <a:srgbClr val="800000"/>
                        </a:solidFill>
                      </a:endParaRPr>
                    </a:p>
                  </a:txBody>
                  <a:tcPr marL="91427" marR="91427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800000"/>
                          </a:solidFill>
                        </a:rPr>
                        <a:t>ПРЕДМЕТ</a:t>
                      </a:r>
                      <a:endParaRPr lang="ru-RU" sz="1800" dirty="0">
                        <a:solidFill>
                          <a:srgbClr val="800000"/>
                        </a:solidFill>
                      </a:endParaRPr>
                    </a:p>
                  </a:txBody>
                  <a:tcPr marL="91427" marR="91427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800000"/>
                          </a:solidFill>
                        </a:rPr>
                        <a:t>РАЗРЕШЕНЫ дополнительные материалы</a:t>
                      </a:r>
                      <a:endParaRPr lang="ru-RU" sz="1800" dirty="0">
                        <a:solidFill>
                          <a:srgbClr val="800000"/>
                        </a:solidFill>
                      </a:endParaRPr>
                    </a:p>
                  </a:txBody>
                  <a:tcPr marL="91427" marR="91427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800000"/>
                          </a:solidFill>
                        </a:rPr>
                        <a:t>С</a:t>
                      </a:r>
                      <a:r>
                        <a:rPr lang="ru-RU" sz="1800" baseline="0" dirty="0" smtClean="0">
                          <a:solidFill>
                            <a:srgbClr val="800000"/>
                          </a:solidFill>
                        </a:rPr>
                        <a:t> какого времени?</a:t>
                      </a:r>
                      <a:endParaRPr lang="ru-RU" sz="1800" dirty="0">
                        <a:solidFill>
                          <a:srgbClr val="800000"/>
                        </a:solidFill>
                      </a:endParaRPr>
                    </a:p>
                  </a:txBody>
                  <a:tcPr marL="91427" marR="91427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82307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9</a:t>
                      </a:r>
                      <a:endParaRPr lang="ru-RU" sz="2400" b="1" dirty="0"/>
                    </a:p>
                  </a:txBody>
                  <a:tcPr marL="91427" marR="91427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Русский язык</a:t>
                      </a:r>
                      <a:endParaRPr lang="ru-RU" sz="2400" b="1" dirty="0"/>
                    </a:p>
                  </a:txBody>
                  <a:tcPr marL="91427" marR="91427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Орфографический</a:t>
                      </a:r>
                      <a:r>
                        <a:rPr lang="ru-RU" sz="2400" b="1" baseline="0" dirty="0" smtClean="0"/>
                        <a:t> словарь</a:t>
                      </a:r>
                      <a:endParaRPr lang="ru-RU" sz="2400" b="1" dirty="0"/>
                    </a:p>
                  </a:txBody>
                  <a:tcPr marL="91427" marR="91427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baseline="0" dirty="0" smtClean="0"/>
                        <a:t> </a:t>
                      </a:r>
                      <a:r>
                        <a:rPr lang="ru-RU" sz="2000" b="1" dirty="0" smtClean="0"/>
                        <a:t>С начала контрольной работы</a:t>
                      </a:r>
                    </a:p>
                  </a:txBody>
                  <a:tcPr marL="91427" marR="91427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82307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9</a:t>
                      </a:r>
                      <a:endParaRPr lang="ru-RU" sz="2400" b="1" dirty="0"/>
                    </a:p>
                  </a:txBody>
                  <a:tcPr marL="91427" marR="91427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Математика</a:t>
                      </a:r>
                      <a:endParaRPr lang="ru-RU" sz="2400" b="1" dirty="0"/>
                    </a:p>
                  </a:txBody>
                  <a:tcPr marL="91427" marR="91427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Справочные материалы</a:t>
                      </a:r>
                      <a:endParaRPr lang="ru-RU" sz="2400" b="1" dirty="0"/>
                    </a:p>
                  </a:txBody>
                  <a:tcPr marL="91427" marR="91427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С начала контрольной работы</a:t>
                      </a:r>
                      <a:endParaRPr lang="ru-RU" sz="2000" b="1" dirty="0"/>
                    </a:p>
                  </a:txBody>
                  <a:tcPr marL="91427" marR="91427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8229600" cy="98266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C00000"/>
                </a:solidFill>
              </a:rPr>
              <a:t>О продолжительности контрольных работ</a:t>
            </a:r>
            <a:r>
              <a:rPr lang="ru-RU" sz="28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>НАЧАЛО РАБОТ- 10-00</a:t>
            </a:r>
            <a:endParaRPr lang="ru-RU" sz="3100" dirty="0">
              <a:solidFill>
                <a:srgbClr val="FF00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91063474"/>
              </p:ext>
            </p:extLst>
          </p:nvPr>
        </p:nvGraphicFramePr>
        <p:xfrm>
          <a:off x="0" y="1336675"/>
          <a:ext cx="9036050" cy="1706334"/>
        </p:xfrm>
        <a:graphic>
          <a:graphicData uri="http://schemas.openxmlformats.org/drawingml/2006/table">
            <a:tbl>
              <a:tblPr/>
              <a:tblGrid>
                <a:gridCol w="1295595"/>
                <a:gridCol w="3371017"/>
                <a:gridCol w="4369438"/>
              </a:tblGrid>
              <a:tr h="792056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entury Gothic" panose="020B0502020202020204" pitchFamily="34" charset="0"/>
                        </a:rPr>
                        <a:t>Класс</a:t>
                      </a:r>
                    </a:p>
                  </a:txBody>
                  <a:tcPr marL="91438" marR="91438"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entury Gothic" panose="020B0502020202020204" pitchFamily="34" charset="0"/>
                        </a:rPr>
                        <a:t>Предмет</a:t>
                      </a:r>
                    </a:p>
                  </a:txBody>
                  <a:tcPr marL="91438" marR="91438"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entury Gothic" panose="020B0502020202020204" pitchFamily="34" charset="0"/>
                        </a:rPr>
                        <a:t>Время</a:t>
                      </a:r>
                    </a:p>
                  </a:txBody>
                  <a:tcPr marL="91438" marR="91438"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7139">
                <a:tc rowSpan="2"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91438" marR="91438"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РУССКИЙ ЯЗЫК</a:t>
                      </a:r>
                    </a:p>
                  </a:txBody>
                  <a:tcPr marL="91438" marR="91438"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3 часа 55мин  (235 мин.)</a:t>
                      </a:r>
                    </a:p>
                  </a:txBody>
                  <a:tcPr marL="91438" marR="91438"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571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МАТЕМАТИКА</a:t>
                      </a:r>
                    </a:p>
                  </a:txBody>
                  <a:tcPr marL="91438" marR="91438"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3 часа 55мин  (235 мин.)</a:t>
                      </a:r>
                    </a:p>
                  </a:txBody>
                  <a:tcPr marL="91438" marR="91438"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5987" b="74150"/>
          <a:stretch>
            <a:fillRect/>
          </a:stretch>
        </p:blipFill>
        <p:spPr bwMode="auto">
          <a:xfrm>
            <a:off x="19050" y="1412875"/>
            <a:ext cx="5495925" cy="443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4964113" y="1700213"/>
            <a:ext cx="3741737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66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 </a:t>
            </a:r>
          </a:p>
          <a:p>
            <a:pPr algn="ctr"/>
            <a:r>
              <a:rPr lang="ru-RU" altLang="ru-RU" sz="66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БЛАНКАХ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2488" y="874713"/>
            <a:ext cx="4106862" cy="580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8" name="Заголовок 1"/>
          <p:cNvSpPr>
            <a:spLocks noGrp="1"/>
          </p:cNvSpPr>
          <p:nvPr>
            <p:ph type="title"/>
          </p:nvPr>
        </p:nvSpPr>
        <p:spPr>
          <a:xfrm>
            <a:off x="0" y="333375"/>
            <a:ext cx="9324975" cy="576263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Бланки ответов  </a:t>
            </a:r>
            <a:b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русскому языку 9 класс</a:t>
            </a:r>
            <a:b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16" name="TextBox 4"/>
          <p:cNvSpPr txBox="1">
            <a:spLocks noChangeArrowheads="1"/>
          </p:cNvSpPr>
          <p:nvPr/>
        </p:nvSpPr>
        <p:spPr bwMode="auto">
          <a:xfrm>
            <a:off x="5292725" y="3284538"/>
            <a:ext cx="31750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Заполняется с </a:t>
            </a:r>
            <a:r>
              <a:rPr lang="ru-RU" altLang="ru-RU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ОБЕИХ</a:t>
            </a:r>
            <a:r>
              <a:rPr lang="ru-RU" altLang="ru-RU" sz="2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СТОРОН, в противном случае ответы, внесенные на дополнительный Бланк ответов № 2, оцениваться не будут!</a:t>
            </a:r>
            <a:br>
              <a:rPr lang="ru-RU" altLang="ru-RU" sz="2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4517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5438" y="912813"/>
            <a:ext cx="4079875" cy="576738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09" t="40855" r="4556" b="46616"/>
          <a:stretch>
            <a:fillRect/>
          </a:stretch>
        </p:blipFill>
        <p:spPr bwMode="auto">
          <a:xfrm>
            <a:off x="-6350" y="2133600"/>
            <a:ext cx="9091613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TextBox 4"/>
          <p:cNvSpPr txBox="1">
            <a:spLocks noChangeArrowheads="1"/>
          </p:cNvSpPr>
          <p:nvPr/>
        </p:nvSpPr>
        <p:spPr bwMode="auto">
          <a:xfrm>
            <a:off x="1281113" y="836613"/>
            <a:ext cx="6515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Отмечены поля, если не заполняются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2850" y="933450"/>
            <a:ext cx="3956050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Заголовок 1"/>
          <p:cNvSpPr>
            <a:spLocks noGrp="1"/>
          </p:cNvSpPr>
          <p:nvPr>
            <p:ph type="title"/>
          </p:nvPr>
        </p:nvSpPr>
        <p:spPr>
          <a:xfrm>
            <a:off x="684213" y="-100013"/>
            <a:ext cx="7704137" cy="1671638"/>
          </a:xfrm>
        </p:spPr>
        <p:txBody>
          <a:bodyPr/>
          <a:lstStyle/>
          <a:p>
            <a:pPr algn="ctr" eaLnBrk="1" hangingPunct="1"/>
            <a:r>
              <a:rPr lang="ru-RU" altLang="ru-RU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Бланки ответов </a:t>
            </a:r>
            <a:br>
              <a:rPr lang="ru-RU" altLang="ru-RU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математике 9 класс</a:t>
            </a:r>
            <a:br>
              <a:rPr lang="ru-RU" altLang="ru-RU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564" name="TextBox 4"/>
          <p:cNvSpPr txBox="1">
            <a:spLocks noChangeArrowheads="1"/>
          </p:cNvSpPr>
          <p:nvPr/>
        </p:nvSpPr>
        <p:spPr bwMode="auto">
          <a:xfrm>
            <a:off x="5508625" y="3068638"/>
            <a:ext cx="3176588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Заполняется с </a:t>
            </a:r>
            <a:r>
              <a:rPr lang="ru-RU" altLang="ru-RU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ОБЕИХ</a:t>
            </a:r>
            <a:r>
              <a:rPr lang="ru-RU" altLang="ru-RU" sz="2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СТОРОН, в противном случае ответы, внесенные на дополнительный Бланк ответов № 2, оцениваться не будут!</a:t>
            </a:r>
            <a:br>
              <a:rPr lang="ru-RU" altLang="ru-RU" sz="2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6565" name="Объект 2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750" y="908050"/>
            <a:ext cx="4005263" cy="566261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463" y="1412875"/>
          <a:ext cx="9142412" cy="4132264"/>
        </p:xfrm>
        <a:graphic>
          <a:graphicData uri="http://schemas.openxmlformats.org/drawingml/2006/table">
            <a:tbl>
              <a:tblPr/>
              <a:tblGrid>
                <a:gridCol w="536575"/>
                <a:gridCol w="4105275"/>
                <a:gridCol w="3313112"/>
                <a:gridCol w="1187450"/>
              </a:tblGrid>
              <a:tr h="560832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№№ п/п</a:t>
                      </a:r>
                    </a:p>
                  </a:txBody>
                  <a:tcPr marL="52713" marR="5271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D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организатора</a:t>
                      </a:r>
                    </a:p>
                  </a:txBody>
                  <a:tcPr marL="52713" marR="5271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D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Действия экзаменуемых</a:t>
                      </a:r>
                    </a:p>
                  </a:txBody>
                  <a:tcPr marL="52713" marR="5271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D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Примерное время</a:t>
                      </a:r>
                    </a:p>
                  </a:txBody>
                  <a:tcPr marL="52713" marR="5271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D2"/>
                    </a:solidFill>
                  </a:tcPr>
                </a:tc>
              </a:tr>
              <a:tr h="1121664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52713" marR="5271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D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Поставить аудиозапись первый раз</a:t>
                      </a:r>
                    </a:p>
                  </a:txBody>
                  <a:tcPr marL="52713" marR="5271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D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Прослушивают исходный текст. Во время чтения текста экзаменуемые делают записи  в черновике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D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2,5-3 мин.</a:t>
                      </a:r>
                    </a:p>
                  </a:txBody>
                  <a:tcPr marL="52713" marR="5271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D2"/>
                    </a:solidFill>
                  </a:tcPr>
                </a:tc>
              </a:tr>
              <a:tr h="417471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52713" marR="5271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D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Дать время на осмысление текста</a:t>
                      </a:r>
                    </a:p>
                  </a:txBody>
                  <a:tcPr marL="52713" marR="5271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D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Работают с черновиками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D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3-4 мин.</a:t>
                      </a:r>
                    </a:p>
                  </a:txBody>
                  <a:tcPr marL="52713" marR="5271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D2"/>
                    </a:solidFill>
                  </a:tcPr>
                </a:tc>
              </a:tr>
              <a:tr h="560832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52713" marR="5271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D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Поставить аудиозапись второй раз</a:t>
                      </a:r>
                    </a:p>
                  </a:txBody>
                  <a:tcPr marL="52713" marR="5271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D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Прослушивают исходный текст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D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2,5-3 мин.</a:t>
                      </a:r>
                    </a:p>
                  </a:txBody>
                  <a:tcPr marL="52713" marR="5271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D2"/>
                    </a:solidFill>
                  </a:tcPr>
                </a:tc>
              </a:tr>
              <a:tr h="1471465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52713" marR="5271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D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Выключить запись. Сообщить о начале написания изложения и возможности пользоваться словарем</a:t>
                      </a:r>
                    </a:p>
                  </a:txBody>
                  <a:tcPr marL="52713" marR="5271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D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Пишут сжатое изложение</a:t>
                      </a:r>
                    </a:p>
                  </a:txBody>
                  <a:tcPr marL="52713" marR="5271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D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D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463" y="188913"/>
          <a:ext cx="9142412" cy="719137"/>
        </p:xfrm>
        <a:graphic>
          <a:graphicData uri="http://schemas.openxmlformats.org/drawingml/2006/table">
            <a:tbl>
              <a:tblPr/>
              <a:tblGrid>
                <a:gridCol w="9142412"/>
              </a:tblGrid>
              <a:tr h="719137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Модель проведения сжатого изложения </a:t>
                      </a:r>
                    </a:p>
                  </a:txBody>
                  <a:tcPr marL="52713" marR="5271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</a:tbl>
          </a:graphicData>
        </a:graphic>
      </p:graphicFrame>
      <p:sp>
        <p:nvSpPr>
          <p:cNvPr id="70696" name="Прямоугольник 2"/>
          <p:cNvSpPr>
            <a:spLocks noChangeArrowheads="1"/>
          </p:cNvSpPr>
          <p:nvPr/>
        </p:nvSpPr>
        <p:spPr bwMode="auto">
          <a:xfrm>
            <a:off x="323850" y="5757863"/>
            <a:ext cx="6911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80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eaLnBrk="1" hangingPunct="1">
              <a:buFont typeface="Wingdings" panose="05000000000000000000" pitchFamily="2" charset="2"/>
              <a:buNone/>
            </a:pPr>
            <a:r>
              <a:rPr lang="ru-RU" altLang="ru-RU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продолжительность экзамена 235 мин</a:t>
            </a:r>
            <a:r>
              <a:rPr lang="ru-RU" altLang="ru-RU" sz="1600" b="1">
                <a:solidFill>
                  <a:srgbClr val="54A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TM02900720[[fn=Интеграл]]</Template>
  <TotalTime>5596</TotalTime>
  <Words>996</Words>
  <Application>Microsoft Office PowerPoint</Application>
  <PresentationFormat>Экран (4:3)</PresentationFormat>
  <Paragraphs>230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HDOfficeLightV0</vt:lpstr>
      <vt:lpstr>1_HDOfficeLightV0</vt:lpstr>
      <vt:lpstr>Презентация PowerPoint</vt:lpstr>
      <vt:lpstr>Презентация PowerPoint</vt:lpstr>
      <vt:lpstr>Дополнительные материалы на контрольных работах</vt:lpstr>
      <vt:lpstr>О продолжительности контрольных работ НАЧАЛО РАБОТ- 10-00</vt:lpstr>
      <vt:lpstr>Презентация PowerPoint</vt:lpstr>
      <vt:lpstr>Бланки ответов   по русскому языку 9 класс </vt:lpstr>
      <vt:lpstr>Презентация PowerPoint</vt:lpstr>
      <vt:lpstr>Бланки ответов   по математике 9 класс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Оценивание работы</vt:lpstr>
      <vt:lpstr>ШКАЛА  перерасчета первичного балла за выполнение экзаменационной работы в отметку по пятибалльной шкале  </vt:lpstr>
      <vt:lpstr>          </vt:lpstr>
      <vt:lpstr>Оценивание работы</vt:lpstr>
      <vt:lpstr>                </vt:lpstr>
      <vt:lpstr>Презентация PowerPoint</vt:lpstr>
      <vt:lpstr> СХЕМА  перевода общего балла  в 5-балльную шкалу отметок (2017г.) Максимальное количество баллов, которое может получить экзаменуемый за выполнение всей экзаменационной работы, – 32 балла. Из них – за модуль «Алгебра» – 14 баллов, за модуль «Геометрия» – 11 баллов, за модуль «Реальная математика» – 7 баллов. Рекомендуемый минимальный результат выполнения экзаменационной работы, свидетельствующий об освоении Федерального компонента образовательного стандарта в предметной области «Математика», – 8 баллов, набранные в сумме за выполнение заданий всех трёх модулей, при условии, что из них не менее 3 баллов по модулю «Алгебра», не менее 2 баллов по модулю «Геометрия» и не менее 2 баллов по модулю «Реальная математика».</vt:lpstr>
    </vt:vector>
  </TitlesOfParts>
  <Company>SamForum.ws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Региональная оценка качества оценки качества знаний учащихся</dc:title>
  <dc:creator>Тамара А. Андриянова</dc:creator>
  <cp:lastModifiedBy>Школа</cp:lastModifiedBy>
  <cp:revision>444</cp:revision>
  <cp:lastPrinted>2015-02-12T11:04:50Z</cp:lastPrinted>
  <dcterms:created xsi:type="dcterms:W3CDTF">2010-01-29T11:17:48Z</dcterms:created>
  <dcterms:modified xsi:type="dcterms:W3CDTF">2017-03-01T04:57:27Z</dcterms:modified>
</cp:coreProperties>
</file>