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0" d="100"/>
          <a:sy n="60" d="100"/>
        </p:scale>
        <p:origin x="78" y="14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F3D6F4EA-66EE-46A7-827A-46C5281F0CBE}" type="datetimeFigureOut">
              <a:rPr lang="ru-RU" smtClean="0"/>
              <a:t>06.02.2019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AAB8BB1-8FE8-4175-BC74-C751C6E91046}" type="slidenum">
              <a:rPr lang="ru-RU" smtClean="0"/>
              <a:t>‹#›</a:t>
            </a:fld>
            <a:endParaRPr lang="ru-RU"/>
          </a:p>
        </p:txBody>
      </p:sp>
    </p:spTree>
    <p:extLst>
      <p:ext uri="{BB962C8B-B14F-4D97-AF65-F5344CB8AC3E}">
        <p14:creationId xmlns:p14="http://schemas.microsoft.com/office/powerpoint/2010/main" val="13295119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3D6F4EA-66EE-46A7-827A-46C5281F0CBE}" type="datetimeFigureOut">
              <a:rPr lang="ru-RU" smtClean="0"/>
              <a:t>06.02.2019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AAB8BB1-8FE8-4175-BC74-C751C6E91046}" type="slidenum">
              <a:rPr lang="ru-RU" smtClean="0"/>
              <a:t>‹#›</a:t>
            </a:fld>
            <a:endParaRPr lang="ru-RU"/>
          </a:p>
        </p:txBody>
      </p:sp>
    </p:spTree>
    <p:extLst>
      <p:ext uri="{BB962C8B-B14F-4D97-AF65-F5344CB8AC3E}">
        <p14:creationId xmlns:p14="http://schemas.microsoft.com/office/powerpoint/2010/main" val="18541263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3D6F4EA-66EE-46A7-827A-46C5281F0CBE}" type="datetimeFigureOut">
              <a:rPr lang="ru-RU" smtClean="0"/>
              <a:t>06.02.2019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AAB8BB1-8FE8-4175-BC74-C751C6E91046}" type="slidenum">
              <a:rPr lang="ru-RU" smtClean="0"/>
              <a:t>‹#›</a:t>
            </a:fld>
            <a:endParaRPr lang="ru-RU"/>
          </a:p>
        </p:txBody>
      </p:sp>
    </p:spTree>
    <p:extLst>
      <p:ext uri="{BB962C8B-B14F-4D97-AF65-F5344CB8AC3E}">
        <p14:creationId xmlns:p14="http://schemas.microsoft.com/office/powerpoint/2010/main" val="23749484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3D6F4EA-66EE-46A7-827A-46C5281F0CBE}" type="datetimeFigureOut">
              <a:rPr lang="ru-RU" smtClean="0"/>
              <a:t>06.02.2019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AAB8BB1-8FE8-4175-BC74-C751C6E91046}" type="slidenum">
              <a:rPr lang="ru-RU" smtClean="0"/>
              <a:t>‹#›</a:t>
            </a:fld>
            <a:endParaRPr lang="ru-RU"/>
          </a:p>
        </p:txBody>
      </p:sp>
    </p:spTree>
    <p:extLst>
      <p:ext uri="{BB962C8B-B14F-4D97-AF65-F5344CB8AC3E}">
        <p14:creationId xmlns:p14="http://schemas.microsoft.com/office/powerpoint/2010/main" val="2505542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F3D6F4EA-66EE-46A7-827A-46C5281F0CBE}" type="datetimeFigureOut">
              <a:rPr lang="ru-RU" smtClean="0"/>
              <a:t>06.02.2019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AAB8BB1-8FE8-4175-BC74-C751C6E91046}" type="slidenum">
              <a:rPr lang="ru-RU" smtClean="0"/>
              <a:t>‹#›</a:t>
            </a:fld>
            <a:endParaRPr lang="ru-RU"/>
          </a:p>
        </p:txBody>
      </p:sp>
    </p:spTree>
    <p:extLst>
      <p:ext uri="{BB962C8B-B14F-4D97-AF65-F5344CB8AC3E}">
        <p14:creationId xmlns:p14="http://schemas.microsoft.com/office/powerpoint/2010/main" val="40674497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F3D6F4EA-66EE-46A7-827A-46C5281F0CBE}" type="datetimeFigureOut">
              <a:rPr lang="ru-RU" smtClean="0"/>
              <a:t>06.02.2019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AAB8BB1-8FE8-4175-BC74-C751C6E91046}" type="slidenum">
              <a:rPr lang="ru-RU" smtClean="0"/>
              <a:t>‹#›</a:t>
            </a:fld>
            <a:endParaRPr lang="ru-RU"/>
          </a:p>
        </p:txBody>
      </p:sp>
    </p:spTree>
    <p:extLst>
      <p:ext uri="{BB962C8B-B14F-4D97-AF65-F5344CB8AC3E}">
        <p14:creationId xmlns:p14="http://schemas.microsoft.com/office/powerpoint/2010/main" val="20957094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F3D6F4EA-66EE-46A7-827A-46C5281F0CBE}" type="datetimeFigureOut">
              <a:rPr lang="ru-RU" smtClean="0"/>
              <a:t>06.02.2019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6AAB8BB1-8FE8-4175-BC74-C751C6E91046}" type="slidenum">
              <a:rPr lang="ru-RU" smtClean="0"/>
              <a:t>‹#›</a:t>
            </a:fld>
            <a:endParaRPr lang="ru-RU"/>
          </a:p>
        </p:txBody>
      </p:sp>
    </p:spTree>
    <p:extLst>
      <p:ext uri="{BB962C8B-B14F-4D97-AF65-F5344CB8AC3E}">
        <p14:creationId xmlns:p14="http://schemas.microsoft.com/office/powerpoint/2010/main" val="10205355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F3D6F4EA-66EE-46A7-827A-46C5281F0CBE}" type="datetimeFigureOut">
              <a:rPr lang="ru-RU" smtClean="0"/>
              <a:t>06.02.2019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6AAB8BB1-8FE8-4175-BC74-C751C6E91046}" type="slidenum">
              <a:rPr lang="ru-RU" smtClean="0"/>
              <a:t>‹#›</a:t>
            </a:fld>
            <a:endParaRPr lang="ru-RU"/>
          </a:p>
        </p:txBody>
      </p:sp>
    </p:spTree>
    <p:extLst>
      <p:ext uri="{BB962C8B-B14F-4D97-AF65-F5344CB8AC3E}">
        <p14:creationId xmlns:p14="http://schemas.microsoft.com/office/powerpoint/2010/main" val="15169405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3D6F4EA-66EE-46A7-827A-46C5281F0CBE}" type="datetimeFigureOut">
              <a:rPr lang="ru-RU" smtClean="0"/>
              <a:t>06.02.2019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6AAB8BB1-8FE8-4175-BC74-C751C6E91046}" type="slidenum">
              <a:rPr lang="ru-RU" smtClean="0"/>
              <a:t>‹#›</a:t>
            </a:fld>
            <a:endParaRPr lang="ru-RU"/>
          </a:p>
        </p:txBody>
      </p:sp>
    </p:spTree>
    <p:extLst>
      <p:ext uri="{BB962C8B-B14F-4D97-AF65-F5344CB8AC3E}">
        <p14:creationId xmlns:p14="http://schemas.microsoft.com/office/powerpoint/2010/main" val="28548227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F3D6F4EA-66EE-46A7-827A-46C5281F0CBE}" type="datetimeFigureOut">
              <a:rPr lang="ru-RU" smtClean="0"/>
              <a:t>06.02.2019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AAB8BB1-8FE8-4175-BC74-C751C6E91046}" type="slidenum">
              <a:rPr lang="ru-RU" smtClean="0"/>
              <a:t>‹#›</a:t>
            </a:fld>
            <a:endParaRPr lang="ru-RU"/>
          </a:p>
        </p:txBody>
      </p:sp>
    </p:spTree>
    <p:extLst>
      <p:ext uri="{BB962C8B-B14F-4D97-AF65-F5344CB8AC3E}">
        <p14:creationId xmlns:p14="http://schemas.microsoft.com/office/powerpoint/2010/main" val="9722719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F3D6F4EA-66EE-46A7-827A-46C5281F0CBE}" type="datetimeFigureOut">
              <a:rPr lang="ru-RU" smtClean="0"/>
              <a:t>06.02.2019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AAB8BB1-8FE8-4175-BC74-C751C6E91046}" type="slidenum">
              <a:rPr lang="ru-RU" smtClean="0"/>
              <a:t>‹#›</a:t>
            </a:fld>
            <a:endParaRPr lang="ru-RU"/>
          </a:p>
        </p:txBody>
      </p:sp>
    </p:spTree>
    <p:extLst>
      <p:ext uri="{BB962C8B-B14F-4D97-AF65-F5344CB8AC3E}">
        <p14:creationId xmlns:p14="http://schemas.microsoft.com/office/powerpoint/2010/main" val="3526756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D6F4EA-66EE-46A7-827A-46C5281F0CBE}" type="datetimeFigureOut">
              <a:rPr lang="ru-RU" smtClean="0"/>
              <a:t>06.02.2019</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AB8BB1-8FE8-4175-BC74-C751C6E91046}" type="slidenum">
              <a:rPr lang="ru-RU" smtClean="0"/>
              <a:t>‹#›</a:t>
            </a:fld>
            <a:endParaRPr lang="ru-RU"/>
          </a:p>
        </p:txBody>
      </p:sp>
    </p:spTree>
    <p:extLst>
      <p:ext uri="{BB962C8B-B14F-4D97-AF65-F5344CB8AC3E}">
        <p14:creationId xmlns:p14="http://schemas.microsoft.com/office/powerpoint/2010/main" val="38320057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dirty="0" smtClean="0"/>
              <a:t>Итоговое собеседование.</a:t>
            </a:r>
            <a:br>
              <a:rPr lang="ru-RU" dirty="0" smtClean="0"/>
            </a:br>
            <a:r>
              <a:rPr lang="ru-RU" dirty="0" smtClean="0"/>
              <a:t>9 класс</a:t>
            </a:r>
            <a:endParaRPr lang="ru-RU" dirty="0"/>
          </a:p>
        </p:txBody>
      </p:sp>
      <p:sp>
        <p:nvSpPr>
          <p:cNvPr id="3" name="Подзаголовок 2"/>
          <p:cNvSpPr>
            <a:spLocks noGrp="1"/>
          </p:cNvSpPr>
          <p:nvPr>
            <p:ph type="subTitle" idx="1"/>
          </p:nvPr>
        </p:nvSpPr>
        <p:spPr/>
        <p:txBody>
          <a:bodyPr>
            <a:normAutofit/>
          </a:bodyPr>
          <a:lstStyle/>
          <a:p>
            <a:r>
              <a:rPr lang="ru-RU" sz="6000" dirty="0" smtClean="0"/>
              <a:t>13  февраля</a:t>
            </a:r>
            <a:endParaRPr lang="ru-RU" sz="6000" dirty="0"/>
          </a:p>
        </p:txBody>
      </p:sp>
    </p:spTree>
    <p:extLst>
      <p:ext uri="{BB962C8B-B14F-4D97-AF65-F5344CB8AC3E}">
        <p14:creationId xmlns:p14="http://schemas.microsoft.com/office/powerpoint/2010/main" val="20019231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Для проведения итогового собеседования выделяются:</a:t>
            </a:r>
            <a:br>
              <a:rPr lang="ru-RU" dirty="0"/>
            </a:br>
            <a:endParaRPr lang="ru-RU" dirty="0"/>
          </a:p>
        </p:txBody>
      </p:sp>
      <p:sp>
        <p:nvSpPr>
          <p:cNvPr id="3" name="Объект 2"/>
          <p:cNvSpPr>
            <a:spLocks noGrp="1"/>
          </p:cNvSpPr>
          <p:nvPr>
            <p:ph idx="1"/>
          </p:nvPr>
        </p:nvSpPr>
        <p:spPr/>
        <p:txBody>
          <a:bodyPr>
            <a:normAutofit fontScale="85000" lnSpcReduction="20000"/>
          </a:bodyPr>
          <a:lstStyle/>
          <a:p>
            <a:pPr lvl="1"/>
            <a:r>
              <a:rPr lang="ru-RU" dirty="0"/>
              <a:t>Для проведения итогового собеседования выделяются:</a:t>
            </a:r>
            <a:endParaRPr lang="ru-RU" sz="1400" dirty="0"/>
          </a:p>
          <a:p>
            <a:r>
              <a:rPr lang="ru-RU" dirty="0"/>
              <a:t>учебные кабинеты проведения итогового собеседования, в которых участники проходят процедуру итогового собеседования (далее – аудитория проведения итогового собеседования); </a:t>
            </a:r>
            <a:endParaRPr lang="ru-RU" sz="1600" dirty="0"/>
          </a:p>
          <a:p>
            <a:r>
              <a:rPr lang="ru-RU" dirty="0"/>
              <a:t>учебные кабинеты образовательной организации, в которых участники итогового собеседования ожидают очереди для участия в итоговом собеседовании (в учебных кабинетах образовательной организации параллельно может вестись урок для участников итогового собеседования, ожидающих своей очереди), а также учебные кабинеты для участников, прошедших итоговое собеседование (например, обучающиеся могут ожидать начало следующего урока в данном учебном кабинете);</a:t>
            </a:r>
            <a:endParaRPr lang="ru-RU" sz="1600" dirty="0"/>
          </a:p>
          <a:p>
            <a:r>
              <a:rPr lang="ru-RU" dirty="0"/>
              <a:t>помещение для получения КИМ итогового собеседования и внесения результатов итогового собеседования в специализированную форму для внесения информации из протоколов экспертов по оцениванию ответов участников итогового собеседования (далее – Штаб).</a:t>
            </a:r>
            <a:endParaRPr lang="ru-RU" sz="1600" dirty="0"/>
          </a:p>
          <a:p>
            <a:endParaRPr lang="ru-RU" dirty="0"/>
          </a:p>
        </p:txBody>
      </p:sp>
    </p:spTree>
    <p:extLst>
      <p:ext uri="{BB962C8B-B14F-4D97-AF65-F5344CB8AC3E}">
        <p14:creationId xmlns:p14="http://schemas.microsoft.com/office/powerpoint/2010/main" val="8082711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689811"/>
            <a:ext cx="10515600" cy="5487152"/>
          </a:xfrm>
        </p:spPr>
        <p:txBody>
          <a:bodyPr>
            <a:normAutofit lnSpcReduction="10000"/>
          </a:bodyPr>
          <a:lstStyle/>
          <a:p>
            <a:r>
              <a:rPr lang="ru-RU" dirty="0"/>
              <a:t> </a:t>
            </a:r>
          </a:p>
          <a:p>
            <a:pPr lvl="1"/>
            <a:r>
              <a:rPr lang="ru-RU" sz="3200" dirty="0"/>
              <a:t>Аудитории проведения итогового собеседования должны быть </a:t>
            </a:r>
            <a:r>
              <a:rPr lang="ru-RU" sz="3200" dirty="0">
                <a:solidFill>
                  <a:srgbClr val="FF0000"/>
                </a:solidFill>
              </a:rPr>
              <a:t>изолированы </a:t>
            </a:r>
            <a:r>
              <a:rPr lang="ru-RU" sz="3200" dirty="0"/>
              <a:t>от остальных кабинетов образовательной организации, в которых осуществляется учебный процесс, для обеспечения соблюдения порядка во время проведения итогового собеседования. Рабочее место в аудитории проведения итогового собеседования должно быть оборудовано техническими средствами, позволяющими осуществить аудиозапись устных ответов участников итогового собеседования (например, компьютер, </a:t>
            </a:r>
            <a:r>
              <a:rPr lang="ru-RU" sz="3200" dirty="0" smtClean="0"/>
              <a:t>микрофон/диктофон, </a:t>
            </a:r>
            <a:r>
              <a:rPr lang="ru-RU" sz="3200" dirty="0" smtClean="0">
                <a:solidFill>
                  <a:srgbClr val="FF0000"/>
                </a:solidFill>
              </a:rPr>
              <a:t>ручки и карандаши</a:t>
            </a:r>
            <a:r>
              <a:rPr lang="ru-RU" sz="3200" dirty="0" smtClean="0"/>
              <a:t>). </a:t>
            </a:r>
            <a:endParaRPr lang="ru-RU" sz="3200" dirty="0"/>
          </a:p>
          <a:p>
            <a:endParaRPr lang="ru-RU" dirty="0"/>
          </a:p>
        </p:txBody>
      </p:sp>
    </p:spTree>
    <p:extLst>
      <p:ext uri="{BB962C8B-B14F-4D97-AF65-F5344CB8AC3E}">
        <p14:creationId xmlns:p14="http://schemas.microsoft.com/office/powerpoint/2010/main" val="41792278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850232"/>
            <a:ext cx="10515600" cy="5326731"/>
          </a:xfrm>
        </p:spPr>
        <p:txBody>
          <a:bodyPr/>
          <a:lstStyle/>
          <a:p>
            <a:r>
              <a:rPr lang="ru-RU" dirty="0"/>
              <a:t> В день проведения итогового собеседования в месте проведения итогового собеседования могут присутствовать:</a:t>
            </a:r>
          </a:p>
          <a:p>
            <a:r>
              <a:rPr lang="ru-RU" dirty="0"/>
              <a:t>аккредитованные общественные наблюдатели;</a:t>
            </a:r>
          </a:p>
          <a:p>
            <a:r>
              <a:rPr lang="ru-RU" dirty="0"/>
              <a:t>аккредитованные представители средств массовой информации;</a:t>
            </a:r>
          </a:p>
          <a:p>
            <a:r>
              <a:rPr lang="ru-RU" dirty="0"/>
              <a:t>должностные лица </a:t>
            </a:r>
            <a:r>
              <a:rPr lang="ru-RU" dirty="0" err="1"/>
              <a:t>Рособрнадзора</a:t>
            </a:r>
            <a:r>
              <a:rPr lang="ru-RU" dirty="0"/>
              <a:t>, а также иные лица, определенные </a:t>
            </a:r>
            <a:r>
              <a:rPr lang="ru-RU" dirty="0" err="1"/>
              <a:t>Рособрнадзором</a:t>
            </a:r>
            <a:r>
              <a:rPr lang="ru-RU" dirty="0"/>
              <a:t>, и (или) должностные лица органа исполнительной власти субъекта Российской Федерации, осуществляющего переданные полномочия Российской Федерации в сфере образования</a:t>
            </a:r>
          </a:p>
        </p:txBody>
      </p:sp>
    </p:spTree>
    <p:extLst>
      <p:ext uri="{BB962C8B-B14F-4D97-AF65-F5344CB8AC3E}">
        <p14:creationId xmlns:p14="http://schemas.microsoft.com/office/powerpoint/2010/main" val="29229376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320842"/>
            <a:ext cx="10515600" cy="5856121"/>
          </a:xfrm>
        </p:spPr>
        <p:txBody>
          <a:bodyPr>
            <a:normAutofit lnSpcReduction="10000"/>
          </a:bodyPr>
          <a:lstStyle/>
          <a:p>
            <a:r>
              <a:rPr lang="ru-RU" dirty="0"/>
              <a:t>Итоговое собеседование начинается в 09.00 по местному времени. Участники итогового собеседования ожидают своей очереди в учебном кабинете образовательной организации (на уроке) или в учебном кабинете ожидания (если параллельно для участников итогового собеседования не ведется образовательный процесс).</a:t>
            </a:r>
          </a:p>
          <a:p>
            <a:r>
              <a:rPr lang="ru-RU" dirty="0" smtClean="0"/>
              <a:t> </a:t>
            </a:r>
            <a:r>
              <a:rPr lang="ru-RU" dirty="0"/>
              <a:t>Организатор проведения итогового собеседования в произвольном порядке приглашает участника итогового собеседования и сопровождает его в аудиторию проведения итогового собеседования согласно списку участников, полученному от ответственного организатора образовательной организации, а после окончания итогового собеседования для данного участника – в учебный кабинет образовательной организации (параллельно может вестись урок). Затем приглашается новый участник итогового собеседования.</a:t>
            </a:r>
          </a:p>
          <a:p>
            <a:endParaRPr lang="ru-RU" dirty="0"/>
          </a:p>
        </p:txBody>
      </p:sp>
    </p:spTree>
    <p:extLst>
      <p:ext uri="{BB962C8B-B14F-4D97-AF65-F5344CB8AC3E}">
        <p14:creationId xmlns:p14="http://schemas.microsoft.com/office/powerpoint/2010/main" val="22925557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770021"/>
            <a:ext cx="10515600" cy="5406942"/>
          </a:xfrm>
        </p:spPr>
        <p:txBody>
          <a:bodyPr>
            <a:normAutofit lnSpcReduction="10000"/>
          </a:bodyPr>
          <a:lstStyle/>
          <a:p>
            <a:pPr lvl="1"/>
            <a:r>
              <a:rPr lang="ru-RU" sz="3200" dirty="0"/>
              <a:t>Во время проведения итогового собеседования участникам итогового собеседования запрещено иметь при себе средства связи, фото-, аудио- и видеоаппаратуру, справочные материалы, письменные заметки и иные средства хранения и передачи информации. </a:t>
            </a:r>
          </a:p>
          <a:p>
            <a:pPr lvl="1"/>
            <a:r>
              <a:rPr lang="ru-RU" sz="3200" dirty="0">
                <a:solidFill>
                  <a:srgbClr val="FF0000"/>
                </a:solidFill>
              </a:rPr>
              <a:t>После завершения итогового собеседования участник прослушивает аудиозапись своего ответа для того, чтобы убедиться, что аудиозапись проведена без сбоев, отсутствуют посторонние шумы и помехи, голоса участника итогового собеседования и экзаменатора-собеседника отчетливо слышны</a:t>
            </a:r>
            <a:r>
              <a:rPr lang="ru-RU" sz="3200" dirty="0"/>
              <a:t>.</a:t>
            </a:r>
          </a:p>
          <a:p>
            <a:endParaRPr lang="ru-RU" dirty="0"/>
          </a:p>
        </p:txBody>
      </p:sp>
    </p:spTree>
    <p:extLst>
      <p:ext uri="{BB962C8B-B14F-4D97-AF65-F5344CB8AC3E}">
        <p14:creationId xmlns:p14="http://schemas.microsoft.com/office/powerpoint/2010/main" val="39867480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3100" b="1" dirty="0"/>
              <a:t>Особенности организации и проведения итогового собеседования для участников итогового собеседования с ОВЗ, участников итогового собеседования – детей-инвалидов и инвалидов</a:t>
            </a:r>
            <a:r>
              <a:rPr lang="ru-RU" b="1" dirty="0"/>
              <a:t/>
            </a:r>
            <a:br>
              <a:rPr lang="ru-RU" b="1" dirty="0"/>
            </a:br>
            <a:endParaRPr lang="ru-RU" dirty="0"/>
          </a:p>
        </p:txBody>
      </p:sp>
      <p:sp>
        <p:nvSpPr>
          <p:cNvPr id="3" name="Объект 2"/>
          <p:cNvSpPr>
            <a:spLocks noGrp="1"/>
          </p:cNvSpPr>
          <p:nvPr>
            <p:ph idx="1"/>
          </p:nvPr>
        </p:nvSpPr>
        <p:spPr/>
        <p:txBody>
          <a:bodyPr>
            <a:normAutofit fontScale="85000" lnSpcReduction="10000"/>
          </a:bodyPr>
          <a:lstStyle/>
          <a:p>
            <a:r>
              <a:rPr lang="ru-RU" dirty="0" smtClean="0"/>
              <a:t>.Участники </a:t>
            </a:r>
            <a:r>
              <a:rPr lang="ru-RU" dirty="0"/>
              <a:t>итогового собеседования с ОВЗ при подаче заявления на участие в итоговом собеседовании предъявляют копию рекомендаций ПМПК, а участники итогового собеседования – дети-инвалиды и инвалиды – оригинал или заверенную копию справки, подтверждающей инвалидность, а также копию рекомендаций ПМПК в случаях, изложенных подпунктом 9.5 пункта 9 настоящих Рекомендаций. </a:t>
            </a:r>
          </a:p>
          <a:p>
            <a:r>
              <a:rPr lang="ru-RU" dirty="0" smtClean="0"/>
              <a:t> </a:t>
            </a:r>
            <a:r>
              <a:rPr lang="ru-RU" dirty="0"/>
              <a:t>Для участников итогового собеседования с ОВЗ, участников итогового собеседования –  детей-инвалидов и инвалидов, а также тех, кто обучался по состоянию здоровья на дому, в образовательных организациях, в том числе санаторно-курортных, в которых проводятся необходимые лечебные, реабилитационные и оздоровительные мероприятия для нуждающихся в длительном лечении, ОИВ, учредители и загранучреждения организуют проведение итогового собеседования в условиях, учитывающих состояние их здоровья, особенности психофизического развития.</a:t>
            </a:r>
          </a:p>
          <a:p>
            <a:endParaRPr lang="ru-RU" dirty="0"/>
          </a:p>
        </p:txBody>
      </p:sp>
    </p:spTree>
    <p:extLst>
      <p:ext uri="{BB962C8B-B14F-4D97-AF65-F5344CB8AC3E}">
        <p14:creationId xmlns:p14="http://schemas.microsoft.com/office/powerpoint/2010/main" val="22776864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561474"/>
            <a:ext cx="10515600" cy="5615489"/>
          </a:xfrm>
        </p:spPr>
        <p:txBody>
          <a:bodyPr>
            <a:normAutofit lnSpcReduction="10000"/>
          </a:bodyPr>
          <a:lstStyle/>
          <a:p>
            <a:pPr lvl="1"/>
            <a:r>
              <a:rPr lang="ru-RU" sz="2200" dirty="0"/>
              <a:t>Основанием для организации проведения итогового собеседования на дому, в медицинской организации являются заключение медицинской организации и рекомендации ПМПК.</a:t>
            </a:r>
          </a:p>
          <a:p>
            <a:pPr lvl="1"/>
            <a:r>
              <a:rPr lang="ru-RU" sz="2200" dirty="0"/>
              <a:t>Для участников итогового собеседования с ОВЗ, для обучающихся на дому и обучающихся в медицинских организациях (при предъявлении копии рекомендации ПМПК), для участников итогового собеседования – детей-инвалидов и инвалидов (при предъявлении справки, подтверждающей инвалидность) ОИВ, учредители и загранучреждения обеспечивают создание следующих условий проведения итогового собеседования:</a:t>
            </a:r>
          </a:p>
          <a:p>
            <a:r>
              <a:rPr lang="ru-RU" sz="2200" dirty="0"/>
              <a:t>беспрепятственный доступ участников итогового собеседования в аудитории проведения итогового собеседования, туалетные и иные помещения, а также их пребывание в указанных помещениях (наличие пандусов, поручней, расширенных дверных проемов, лифтов, при отсутствии лифтов аудитория располагается на первом этаже;</a:t>
            </a:r>
          </a:p>
          <a:p>
            <a:r>
              <a:rPr lang="ru-RU" sz="2200" dirty="0"/>
              <a:t>наличие специальных кресел и других приспособлений;</a:t>
            </a:r>
          </a:p>
          <a:p>
            <a:r>
              <a:rPr lang="ru-RU" sz="2200" dirty="0"/>
              <a:t>увеличение продолжительности итогового собеседования по русскому языку </a:t>
            </a:r>
            <a:r>
              <a:rPr lang="ru-RU" sz="2200" dirty="0">
                <a:solidFill>
                  <a:srgbClr val="FF0000"/>
                </a:solidFill>
              </a:rPr>
              <a:t>на 30 минут.</a:t>
            </a:r>
          </a:p>
          <a:p>
            <a:endParaRPr lang="ru-RU" dirty="0"/>
          </a:p>
        </p:txBody>
      </p:sp>
    </p:spTree>
    <p:extLst>
      <p:ext uri="{BB962C8B-B14F-4D97-AF65-F5344CB8AC3E}">
        <p14:creationId xmlns:p14="http://schemas.microsoft.com/office/powerpoint/2010/main" val="32517369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497305"/>
            <a:ext cx="10515600" cy="5679658"/>
          </a:xfrm>
        </p:spPr>
        <p:txBody>
          <a:bodyPr>
            <a:normAutofit fontScale="92500" lnSpcReduction="10000"/>
          </a:bodyPr>
          <a:lstStyle/>
          <a:p>
            <a:pPr marL="457200" lvl="1" indent="0">
              <a:buNone/>
            </a:pPr>
            <a:r>
              <a:rPr lang="ru-RU" sz="2800" dirty="0"/>
              <a:t>Для участников итогового собеседования с ОВЗ, для обучающихся на дому и обучающихся в медицинских организациях (при предъявлении копии рекомендаций ПМПК), для участников итогового собеседования – детей-инвалидов и инвалидов (при предъявлении справки, подтверждающей инвалидность, и копии рекомендаций ПМПК) ОИВ, учредители и загранучреждения обеспечивают создание следующих специальных условий, учитывающих состояние здоровья, особенности психофизического развития:</a:t>
            </a:r>
          </a:p>
          <a:p>
            <a:r>
              <a:rPr lang="ru-RU" dirty="0"/>
              <a:t>присутствие ассистентов, оказывающих указанным лицам необходимую техническую помощь с учетом состояния их здоровья, особенностей психофизического развития и индивидуальных возможностей, помогающих им занять рабочее место, передвигаться, прочитать задание; </a:t>
            </a:r>
          </a:p>
          <a:p>
            <a:r>
              <a:rPr lang="ru-RU" dirty="0"/>
              <a:t>использование на итоговом собеседовании необходимых для выполнения заданий технических средств.</a:t>
            </a:r>
          </a:p>
          <a:p>
            <a:endParaRPr lang="ru-RU" dirty="0"/>
          </a:p>
        </p:txBody>
      </p:sp>
    </p:spTree>
    <p:extLst>
      <p:ext uri="{BB962C8B-B14F-4D97-AF65-F5344CB8AC3E}">
        <p14:creationId xmlns:p14="http://schemas.microsoft.com/office/powerpoint/2010/main" val="14460738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idx="1"/>
          </p:nvPr>
        </p:nvSpPr>
        <p:spPr>
          <a:xfrm>
            <a:off x="838200" y="288925"/>
            <a:ext cx="10515600" cy="5888038"/>
          </a:xfrm>
        </p:spPr>
        <p:txBody>
          <a:bodyPr>
            <a:normAutofit fontScale="70000" lnSpcReduction="20000"/>
          </a:bodyPr>
          <a:lstStyle/>
          <a:p>
            <a:r>
              <a:rPr lang="ru-RU" dirty="0"/>
              <a:t>Оценивание работ участников итогового собеседования может быть проведено по двум схемам (выбор схемы оценивания определяется на уровне ОИВ, учредителей, загранучреждений: может быть выбрана как одна схема, так и две схемы одновременно</a:t>
            </a:r>
            <a:r>
              <a:rPr lang="ru-RU" dirty="0" smtClean="0"/>
              <a:t>):</a:t>
            </a:r>
          </a:p>
          <a:p>
            <a:r>
              <a:rPr lang="ru-RU" b="1" dirty="0"/>
              <a:t>Первая схема:</a:t>
            </a:r>
            <a:r>
              <a:rPr lang="ru-RU" dirty="0"/>
              <a:t> проверка ответов каждого участника итогового собеседования осуществляется экспертом непосредственно в процессе ответа по специально разработанным критериям по системе «зачет»/«незачет». При этом, при необходимости, возможно повторное прослушивание и оценивание записи ответов отдельных участников.</a:t>
            </a:r>
          </a:p>
          <a:p>
            <a:r>
              <a:rPr lang="ru-RU" dirty="0"/>
              <a:t>В случае если выбрана первая схема проверки ответов участников итогового собеседования, эксперт, оценивающий ответ участника непосредственно по ходу его общения с экзаменатором-собеседником, во время проведения итогового собеседования в режиме реального времени заносит в протокол эксперта по оцениванию ответов участников итогового собеседования следующие сведения:</a:t>
            </a:r>
          </a:p>
          <a:p>
            <a:r>
              <a:rPr lang="ru-RU" dirty="0"/>
              <a:t>ФИО участника;</a:t>
            </a:r>
          </a:p>
          <a:p>
            <a:r>
              <a:rPr lang="ru-RU" dirty="0"/>
              <a:t>номер варианта;</a:t>
            </a:r>
          </a:p>
          <a:p>
            <a:r>
              <a:rPr lang="ru-RU" dirty="0"/>
              <a:t>номер аудитории проведения итогового собеседования;</a:t>
            </a:r>
          </a:p>
          <a:p>
            <a:r>
              <a:rPr lang="ru-RU" dirty="0"/>
              <a:t>баллы по каждому критерию оценивания;</a:t>
            </a:r>
          </a:p>
          <a:p>
            <a:r>
              <a:rPr lang="ru-RU" dirty="0"/>
              <a:t>общее количество баллов;</a:t>
            </a:r>
          </a:p>
          <a:p>
            <a:r>
              <a:rPr lang="ru-RU" dirty="0"/>
              <a:t>отметку «зачет»/ «незачет»;</a:t>
            </a:r>
          </a:p>
          <a:p>
            <a:r>
              <a:rPr lang="ru-RU" dirty="0"/>
              <a:t>ФИО, подпись и дату проверки.</a:t>
            </a:r>
          </a:p>
          <a:p>
            <a:r>
              <a:rPr lang="ru-RU" dirty="0"/>
              <a:t>Эксперт при необходимости имеет возможность пользоваться черновиками.</a:t>
            </a:r>
          </a:p>
          <a:p>
            <a:endParaRPr lang="ru-RU" dirty="0"/>
          </a:p>
        </p:txBody>
      </p:sp>
    </p:spTree>
    <p:extLst>
      <p:ext uri="{BB962C8B-B14F-4D97-AF65-F5344CB8AC3E}">
        <p14:creationId xmlns:p14="http://schemas.microsoft.com/office/powerpoint/2010/main" val="36793281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753979"/>
            <a:ext cx="10515600" cy="5422984"/>
          </a:xfrm>
        </p:spPr>
        <p:txBody>
          <a:bodyPr>
            <a:normAutofit fontScale="77500" lnSpcReduction="20000"/>
          </a:bodyPr>
          <a:lstStyle/>
          <a:p>
            <a:r>
              <a:rPr lang="ru-RU" b="1" dirty="0"/>
              <a:t>Вторая схема:</a:t>
            </a:r>
            <a:r>
              <a:rPr lang="ru-RU" dirty="0"/>
              <a:t> проверка ответов каждого участника итогового собеседования осуществляется экспертом после окончания проведения итогового собеседования в соответствии с критериями по аудиозаписям ответов участников итогового собеседования.</a:t>
            </a:r>
          </a:p>
          <a:p>
            <a:r>
              <a:rPr lang="ru-RU" dirty="0"/>
              <a:t>После завершения итогового собеседования каждого участника необходимо обеспечить прослушивание своего ответа каждым участником, чтобы убедиться, что аудиозапись проведена без сбоев, отсутствуют посторонние шумы и помехи, голоса участника итогового собеседования и экзаменатора-собеседника отчетливо слышны. Воспроизведение аудиозаписи может быть произведено экзаменатором-собеседником или техническим специалистом (по усмотрению образовательной организации).</a:t>
            </a:r>
          </a:p>
          <a:p>
            <a:r>
              <a:rPr lang="ru-RU" dirty="0"/>
              <a:t>Зачёт выставляется участникам, набравшим минимальное количество баллов, определенное критериями оценивания выполнения заданий контрольных измерительных материалов для проведения итогового собеседования по русскому языку, представленными в приложении 6 настоящих Рекомендаций. </a:t>
            </a:r>
          </a:p>
          <a:p>
            <a:r>
              <a:rPr lang="ru-RU" dirty="0"/>
              <a:t>На категорию участников итогового собеседования, перечисленную в пункте 9.6. Рекомендаций, данное положение не распространяется. ОИВ определяет минимальное количество баллов за выполнение всей работы, необходимое для получения «зачета» для данной категории участников итогового собеседования, отличное от минимального количества баллов за выполнение заданий итогового собеседования для остальных категорий участников итогового собеседования.</a:t>
            </a:r>
          </a:p>
          <a:p>
            <a:endParaRPr lang="ru-RU" dirty="0"/>
          </a:p>
        </p:txBody>
      </p:sp>
    </p:spTree>
    <p:extLst>
      <p:ext uri="{BB962C8B-B14F-4D97-AF65-F5344CB8AC3E}">
        <p14:creationId xmlns:p14="http://schemas.microsoft.com/office/powerpoint/2010/main" val="7952464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Категории участников итогового </a:t>
            </a:r>
            <a:r>
              <a:rPr lang="ru-RU" dirty="0" smtClean="0"/>
              <a:t>собеседования.</a:t>
            </a:r>
            <a:endParaRPr lang="ru-RU" dirty="0"/>
          </a:p>
        </p:txBody>
      </p:sp>
      <p:sp>
        <p:nvSpPr>
          <p:cNvPr id="3" name="Объект 2"/>
          <p:cNvSpPr>
            <a:spLocks noGrp="1"/>
          </p:cNvSpPr>
          <p:nvPr>
            <p:ph idx="1"/>
          </p:nvPr>
        </p:nvSpPr>
        <p:spPr>
          <a:xfrm>
            <a:off x="838200" y="1690688"/>
            <a:ext cx="10515600" cy="4486275"/>
          </a:xfrm>
        </p:spPr>
        <p:txBody>
          <a:bodyPr>
            <a:normAutofit fontScale="77500" lnSpcReduction="20000"/>
          </a:bodyPr>
          <a:lstStyle/>
          <a:p>
            <a:r>
              <a:rPr lang="ru-RU" dirty="0"/>
              <a:t>Итоговое собеседование как условие допуска к государственной итоговой аттестации по образовательным программам основного общего образования (далее – ГИА) проводится для обучающихся </a:t>
            </a:r>
            <a:r>
              <a:rPr lang="en-US" dirty="0"/>
              <a:t>IX</a:t>
            </a:r>
            <a:r>
              <a:rPr lang="ru-RU" dirty="0"/>
              <a:t> классов, в том числе для:</a:t>
            </a:r>
          </a:p>
          <a:p>
            <a:r>
              <a:rPr lang="ru-RU" dirty="0"/>
              <a:t>лиц, осваивающих образовательные программы основного общего образования в форме семейного образования, либо лиц, обучающихся по не имеющим государственной аккредитации образовательным программам основного общего образования, проходящих экстерном ГИА в организации, осуществляющей образовательную деятельность по имеющим государственную аккредитацию образовательным программам основного общего образования (далее – экстерны);</a:t>
            </a:r>
          </a:p>
          <a:p>
            <a:r>
              <a:rPr lang="ru-RU" dirty="0"/>
              <a:t>обучающихся, экстернов с ограниченными возможностями здоровья (далее – ОВЗ), обучающихся, экстернов – детей-инвалидов и инвалидов по образовательным программам основного общего образования, а также лиц, обучающихся по состоянию здоровья на дому, в образовательных организациях, в том числе санаторно-курортных, в которых проводятся необходимые лечебные, реабилитационные и оздоровительные мероприятия для нуждающихся в длительном лечении.</a:t>
            </a:r>
          </a:p>
          <a:p>
            <a:endParaRPr lang="ru-RU" dirty="0"/>
          </a:p>
        </p:txBody>
      </p:sp>
    </p:spTree>
    <p:extLst>
      <p:ext uri="{BB962C8B-B14F-4D97-AF65-F5344CB8AC3E}">
        <p14:creationId xmlns:p14="http://schemas.microsoft.com/office/powerpoint/2010/main" val="40647333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689811"/>
            <a:ext cx="10515600" cy="5487152"/>
          </a:xfrm>
        </p:spPr>
        <p:txBody>
          <a:bodyPr>
            <a:normAutofit/>
          </a:bodyPr>
          <a:lstStyle/>
          <a:p>
            <a:r>
              <a:rPr lang="ru-RU" sz="4800" dirty="0"/>
              <a:t>Проверка и оценивание итогового собеседования комиссией по проверке итогового собеседования должна завершиться </a:t>
            </a:r>
            <a:r>
              <a:rPr lang="ru-RU" sz="4800" dirty="0">
                <a:solidFill>
                  <a:srgbClr val="FF0000"/>
                </a:solidFill>
              </a:rPr>
              <a:t>не позднее чем через пять календарных дней с даты </a:t>
            </a:r>
            <a:r>
              <a:rPr lang="ru-RU" sz="4800" dirty="0"/>
              <a:t>проведения итогового собеседования.</a:t>
            </a:r>
          </a:p>
        </p:txBody>
      </p:sp>
    </p:spTree>
    <p:extLst>
      <p:ext uri="{BB962C8B-B14F-4D97-AF65-F5344CB8AC3E}">
        <p14:creationId xmlns:p14="http://schemas.microsoft.com/office/powerpoint/2010/main" val="25663565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Проведение повторной проверки итогового собеседования </a:t>
            </a:r>
            <a:br>
              <a:rPr lang="ru-RU" b="1" dirty="0"/>
            </a:br>
            <a:endParaRPr lang="ru-RU" dirty="0"/>
          </a:p>
        </p:txBody>
      </p:sp>
      <p:sp>
        <p:nvSpPr>
          <p:cNvPr id="3" name="Объект 2"/>
          <p:cNvSpPr>
            <a:spLocks noGrp="1"/>
          </p:cNvSpPr>
          <p:nvPr>
            <p:ph idx="1"/>
          </p:nvPr>
        </p:nvSpPr>
        <p:spPr/>
        <p:txBody>
          <a:bodyPr>
            <a:normAutofit lnSpcReduction="10000"/>
          </a:bodyPr>
          <a:lstStyle/>
          <a:p>
            <a:r>
              <a:rPr lang="ru-RU" dirty="0"/>
              <a:t>В целях предотвращения конфликта интересов и обеспечения объективного оценивания итогового собеседования обучающимся, экстернам при получении </a:t>
            </a:r>
            <a:r>
              <a:rPr lang="ru-RU" b="1" dirty="0"/>
              <a:t>повторного</a:t>
            </a:r>
            <a:r>
              <a:rPr lang="ru-RU" dirty="0"/>
              <a:t> неудовлетворительного результата («незачет») за итоговое собеседование предоставляется право подать в письменной форме заявление на проверку аудиозаписи устного ответа участника итогового собеседования комиссией по проверке итогового собеседования другой образовательной организации или комиссией, сформированной в местах, определенных ОИВ.</a:t>
            </a:r>
          </a:p>
          <a:p>
            <a:r>
              <a:rPr lang="ru-RU" dirty="0"/>
              <a:t>Порядок подачи такого заявления и организации повторной проверки итогового собеседования указанной категории обучающихся определяет ОИВ.</a:t>
            </a:r>
          </a:p>
          <a:p>
            <a:endParaRPr lang="ru-RU" dirty="0"/>
          </a:p>
        </p:txBody>
      </p:sp>
    </p:spTree>
    <p:extLst>
      <p:ext uri="{BB962C8B-B14F-4D97-AF65-F5344CB8AC3E}">
        <p14:creationId xmlns:p14="http://schemas.microsoft.com/office/powerpoint/2010/main" val="42151486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2158" y="1039561"/>
            <a:ext cx="10515600" cy="5136649"/>
          </a:xfrm>
        </p:spPr>
        <p:txBody>
          <a:bodyPr>
            <a:normAutofit fontScale="70000" lnSpcReduction="20000"/>
          </a:bodyPr>
          <a:lstStyle/>
          <a:p>
            <a:r>
              <a:rPr lang="ru-RU" dirty="0" smtClean="0"/>
              <a:t>Инструкция </a:t>
            </a:r>
            <a:r>
              <a:rPr lang="ru-RU" dirty="0"/>
              <a:t>для </a:t>
            </a:r>
            <a:r>
              <a:rPr lang="ru-RU" dirty="0" smtClean="0"/>
              <a:t>экзаменатора-собеседника</a:t>
            </a:r>
          </a:p>
          <a:p>
            <a:r>
              <a:rPr lang="ru-RU" b="1" dirty="0"/>
              <a:t>Не позднее чем за день до проведения итогового собеседования ознакомиться с:</a:t>
            </a:r>
            <a:endParaRPr lang="ru-RU" dirty="0"/>
          </a:p>
          <a:p>
            <a:r>
              <a:rPr lang="ru-RU" dirty="0"/>
              <a:t>демоверсиями материалов для проведения итогового собеседования, размещенными на официальном сайте ФГБНУ «ФИПИ», включая критерии оценивания итогового собеседования, полученные от ответственного организатора образовательной организации;</a:t>
            </a:r>
          </a:p>
          <a:p>
            <a:r>
              <a:rPr lang="ru-RU" dirty="0"/>
              <a:t>порядком проведения и проверки итогового собеседования, определенным ОИВ;</a:t>
            </a:r>
          </a:p>
          <a:p>
            <a:r>
              <a:rPr lang="ru-RU" dirty="0"/>
              <a:t>настоящими Рекомендациями.</a:t>
            </a:r>
          </a:p>
          <a:p>
            <a:r>
              <a:rPr lang="ru-RU" b="1" dirty="0"/>
              <a:t>В день проведения итогового собеседования получить от ответственного организатора образовательной организации следующие материалы: </a:t>
            </a:r>
            <a:endParaRPr lang="ru-RU" dirty="0"/>
          </a:p>
          <a:p>
            <a:r>
              <a:rPr lang="ru-RU" dirty="0"/>
              <a:t>ведомость учета проведения итогового собеседования в аудитории, в которой фиксируется время начала и окончания ответа каждого участника итогового собеседования;</a:t>
            </a:r>
          </a:p>
          <a:p>
            <a:r>
              <a:rPr lang="ru-RU" dirty="0"/>
              <a:t>КИМ итогового собеседования: Инструкцию по выполнению заданий КИМ, тексты для чтения, листы с тремя темами беседы, карточки с планом беседы по каждой теме. </a:t>
            </a:r>
          </a:p>
          <a:p>
            <a:r>
              <a:rPr lang="ru-RU" dirty="0"/>
              <a:t>Вместе с экспертом ознакомиться с КИМ итогового собеседования (тексты для чтения, листы с тремя темами беседы, карточки с планом беседы по каждой теме), полученными в день проведения итогового собеседования.</a:t>
            </a:r>
          </a:p>
          <a:p>
            <a:endParaRPr lang="ru-RU" dirty="0"/>
          </a:p>
        </p:txBody>
      </p:sp>
    </p:spTree>
    <p:extLst>
      <p:ext uri="{BB962C8B-B14F-4D97-AF65-F5344CB8AC3E}">
        <p14:creationId xmlns:p14="http://schemas.microsoft.com/office/powerpoint/2010/main" val="37074738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85000" lnSpcReduction="20000"/>
          </a:bodyPr>
          <a:lstStyle/>
          <a:p>
            <a:r>
              <a:rPr lang="ru-RU" dirty="0"/>
              <a:t>В аудитории проведения итогового собеседования осуществить проверку документов, удостоверяющих личность участников итогового собеседования, провести инструктаж участника, ознакомив его с Инструкцией по выполнению заданий КИМ, фиксировать время начала ответа и время окончания ответа каждого участника итогового собеседования.</a:t>
            </a:r>
          </a:p>
          <a:p>
            <a:r>
              <a:rPr lang="ru-RU" dirty="0"/>
              <a:t>Экзаменатор-собеседник в аудитории проведения итогового собеседования  вносит данные участника итогового собеседования в ведомость учета проведения итогового собеседования в аудитории, выдает участнику итогового собеседования КИМ итогового собеседования, фиксирует время начала ответа и время окончания ответа каждого участника итогового собеседования, проводит собеседование, следит за соблюдением временного регламента проведения итогового собеседования.</a:t>
            </a:r>
          </a:p>
          <a:p>
            <a:r>
              <a:rPr lang="ru-RU" dirty="0"/>
              <a:t>Экзаменатор-собеседник создает доброжелательную рабочую атмосферу.</a:t>
            </a:r>
          </a:p>
          <a:p>
            <a:endParaRPr lang="ru-RU" dirty="0"/>
          </a:p>
        </p:txBody>
      </p:sp>
    </p:spTree>
    <p:extLst>
      <p:ext uri="{BB962C8B-B14F-4D97-AF65-F5344CB8AC3E}">
        <p14:creationId xmlns:p14="http://schemas.microsoft.com/office/powerpoint/2010/main" val="24315567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Порядок подачи заявления на участие в итоговом собеседовании</a:t>
            </a:r>
          </a:p>
        </p:txBody>
      </p:sp>
      <p:sp>
        <p:nvSpPr>
          <p:cNvPr id="3" name="Объект 2"/>
          <p:cNvSpPr>
            <a:spLocks noGrp="1"/>
          </p:cNvSpPr>
          <p:nvPr>
            <p:ph idx="1"/>
          </p:nvPr>
        </p:nvSpPr>
        <p:spPr/>
        <p:txBody>
          <a:bodyPr/>
          <a:lstStyle/>
          <a:p>
            <a:r>
              <a:rPr lang="ru-RU" dirty="0"/>
              <a:t>Для участия в итоговом собеседовании обучающиеся подают заявление </a:t>
            </a:r>
            <a:r>
              <a:rPr lang="ru-RU" dirty="0" smtClean="0"/>
              <a:t> </a:t>
            </a:r>
            <a:r>
              <a:rPr lang="ru-RU" dirty="0"/>
              <a:t>и согласие на обработку персональных данных в образовательные организации, в которых обучающиеся осваивают образовательные программы основного общего образования, а экстерны – в организации, осуществляющие образовательную деятельность по имеющим государственную аккредитацию образовательным программам основного общего образования, по выбору экстернов не позднее чем за две недели до начала проведения итогового собеседования.</a:t>
            </a:r>
          </a:p>
          <a:p>
            <a:endParaRPr lang="ru-RU" dirty="0"/>
          </a:p>
        </p:txBody>
      </p:sp>
    </p:spTree>
    <p:extLst>
      <p:ext uri="{BB962C8B-B14F-4D97-AF65-F5344CB8AC3E}">
        <p14:creationId xmlns:p14="http://schemas.microsoft.com/office/powerpoint/2010/main" val="29101136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Порядок подачи заявления на участие в итоговом собеседовании</a:t>
            </a:r>
          </a:p>
        </p:txBody>
      </p:sp>
      <p:sp>
        <p:nvSpPr>
          <p:cNvPr id="3" name="Объект 2"/>
          <p:cNvSpPr>
            <a:spLocks noGrp="1"/>
          </p:cNvSpPr>
          <p:nvPr>
            <p:ph idx="1"/>
          </p:nvPr>
        </p:nvSpPr>
        <p:spPr/>
        <p:txBody>
          <a:bodyPr>
            <a:normAutofit fontScale="85000" lnSpcReduction="10000"/>
          </a:bodyPr>
          <a:lstStyle/>
          <a:p>
            <a:r>
              <a:rPr lang="ru-RU" dirty="0"/>
              <a:t>Обучающиеся, экстерны с ОВЗ при подаче заявления на прохождение итогового собеседования предъявляют копию рекомендаций психолого-медико-педагогической комиссии (далее – ПМПК), а обучающиеся, экстерны – дети-инвалиды и инвалиды – оригинал или заверенную в установленном порядке копию справки, подтверждающей факт установления инвалидности, выданной федеральным государственным учреждением медико-социальной экспертизы (далее – справка, подтверждающая инвалидность), а также копию рекомендаций ПМПК в случаях, изложенных в подпункте 9.5 пункта 9 настоящих Рекомендаций.  </a:t>
            </a:r>
          </a:p>
          <a:p>
            <a:r>
              <a:rPr lang="ru-RU" dirty="0"/>
              <a:t>Итоговое собеседование проводится в образовательных организациях и (или) в местах проведения итогового собеседования, определенных органами исполнительной власти субъектов Российской Федерации, осуществляющими государственное управление в сфере образования (далее – ОИВ), (далее вместе – места проведения итогового собеседования</a:t>
            </a:r>
            <a:r>
              <a:rPr lang="ru-RU" dirty="0" smtClean="0"/>
              <a:t>).</a:t>
            </a:r>
            <a:endParaRPr lang="ru-RU" dirty="0"/>
          </a:p>
        </p:txBody>
      </p:sp>
    </p:spTree>
    <p:extLst>
      <p:ext uri="{BB962C8B-B14F-4D97-AF65-F5344CB8AC3E}">
        <p14:creationId xmlns:p14="http://schemas.microsoft.com/office/powerpoint/2010/main" val="37856864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Организация проведения итогового собеседования</a:t>
            </a:r>
          </a:p>
        </p:txBody>
      </p:sp>
      <p:sp>
        <p:nvSpPr>
          <p:cNvPr id="3" name="Объект 2"/>
          <p:cNvSpPr>
            <a:spLocks noGrp="1"/>
          </p:cNvSpPr>
          <p:nvPr>
            <p:ph idx="1"/>
          </p:nvPr>
        </p:nvSpPr>
        <p:spPr/>
        <p:txBody>
          <a:bodyPr/>
          <a:lstStyle/>
          <a:p>
            <a:r>
              <a:rPr lang="ru-RU" dirty="0" smtClean="0"/>
              <a:t>Информирование </a:t>
            </a:r>
            <a:r>
              <a:rPr lang="ru-RU" dirty="0"/>
              <a:t>участников итогового собеседования и их родителей (законных представителей) по вопросам организации и проведения итогового собеседования через образовательные организации и органы местного самоуправления, осуществляющие управление в сфере образования, а также путем взаимодействия со средствами массовой информации, организации работы телефонов «горячих линий» и ведения раздела на официальных сайтах в сети «Интернет» ОИВ или специализированных сайтах;</a:t>
            </a:r>
          </a:p>
          <a:p>
            <a:endParaRPr lang="ru-RU" dirty="0"/>
          </a:p>
        </p:txBody>
      </p:sp>
    </p:spTree>
    <p:extLst>
      <p:ext uri="{BB962C8B-B14F-4D97-AF65-F5344CB8AC3E}">
        <p14:creationId xmlns:p14="http://schemas.microsoft.com/office/powerpoint/2010/main" val="40240821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Образовательные организации в целях проведения итогового собеседования:</a:t>
            </a:r>
          </a:p>
        </p:txBody>
      </p:sp>
      <p:sp>
        <p:nvSpPr>
          <p:cNvPr id="3" name="Объект 2"/>
          <p:cNvSpPr>
            <a:spLocks noGrp="1"/>
          </p:cNvSpPr>
          <p:nvPr>
            <p:ph idx="1"/>
          </p:nvPr>
        </p:nvSpPr>
        <p:spPr/>
        <p:txBody>
          <a:bodyPr>
            <a:normAutofit fontScale="77500" lnSpcReduction="20000"/>
          </a:bodyPr>
          <a:lstStyle/>
          <a:p>
            <a:r>
              <a:rPr lang="ru-RU" dirty="0"/>
              <a:t>обеспечивает отбор и подготовку специалистов, входящих в состав комиссий по проведению итогового собеседования и комиссий по проверке итогового собеседования в образовательных организациях (далее соответственно – комиссия по проведению, комиссия по проверке) в соответствии с требованиями настоящих Рекомендаций; </a:t>
            </a:r>
          </a:p>
          <a:p>
            <a:r>
              <a:rPr lang="ru-RU" dirty="0"/>
              <a:t>под подпись информируют специалистов, привлекаемых к проведению и проверке итогового собеседования, о порядке проведения и проверки итогового собеседования, установленном ОИВ, учредителями и загранучреждениями, а также изложенном в настоящих Рекомендациях; </a:t>
            </a:r>
          </a:p>
          <a:p>
            <a:r>
              <a:rPr lang="ru-RU" dirty="0"/>
              <a:t>под подпись информируют </a:t>
            </a:r>
            <a:r>
              <a:rPr lang="ru-RU" dirty="0">
                <a:solidFill>
                  <a:srgbClr val="FF0000"/>
                </a:solidFill>
              </a:rPr>
              <a:t>участников итогового собеседования и их родителей </a:t>
            </a:r>
            <a:r>
              <a:rPr lang="ru-RU" dirty="0"/>
              <a:t>(законных представителей) о местах и сроках проведения итогового собеседования, о порядке проведения итогового собеседования, установленном ОИВ, учредителями, загранучреждениями, о ведении во время проведения итогового собеседования аудиозаписи ответов участников итогового собеседования, о времени и месте ознакомления с результатами итогового собеседования, а также о результатах итогового собеседования, полученных обучающимися, экстернами. </a:t>
            </a:r>
          </a:p>
          <a:p>
            <a:endParaRPr lang="ru-RU" dirty="0"/>
          </a:p>
        </p:txBody>
      </p:sp>
    </p:spTree>
    <p:extLst>
      <p:ext uri="{BB962C8B-B14F-4D97-AF65-F5344CB8AC3E}">
        <p14:creationId xmlns:p14="http://schemas.microsoft.com/office/powerpoint/2010/main" val="29392017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529389"/>
            <a:ext cx="10515600" cy="1161299"/>
          </a:xfrm>
        </p:spPr>
        <p:txBody>
          <a:bodyPr>
            <a:normAutofit fontScale="90000"/>
          </a:bodyPr>
          <a:lstStyle/>
          <a:p>
            <a:r>
              <a:rPr lang="ru-RU" b="1" dirty="0"/>
              <a:t>Сроки и продолжительность проведения итогового собеседования</a:t>
            </a:r>
            <a:br>
              <a:rPr lang="ru-RU" b="1" dirty="0"/>
            </a:br>
            <a:endParaRPr lang="ru-RU" dirty="0"/>
          </a:p>
        </p:txBody>
      </p:sp>
      <p:sp>
        <p:nvSpPr>
          <p:cNvPr id="3" name="Объект 2"/>
          <p:cNvSpPr>
            <a:spLocks noGrp="1"/>
          </p:cNvSpPr>
          <p:nvPr>
            <p:ph idx="1"/>
          </p:nvPr>
        </p:nvSpPr>
        <p:spPr/>
        <p:txBody>
          <a:bodyPr>
            <a:normAutofit fontScale="92500" lnSpcReduction="20000"/>
          </a:bodyPr>
          <a:lstStyle/>
          <a:p>
            <a:r>
              <a:rPr lang="ru-RU" dirty="0"/>
              <a:t>Итоговое собеседования проводится во вторую среду февраля.</a:t>
            </a:r>
          </a:p>
          <a:p>
            <a:r>
              <a:rPr lang="ru-RU" dirty="0"/>
              <a:t> Продолжительность проведения итогового собеседования для каждого участника итогового собеседования составляет в среднем </a:t>
            </a:r>
            <a:r>
              <a:rPr lang="ru-RU" dirty="0">
                <a:solidFill>
                  <a:srgbClr val="FF0000"/>
                </a:solidFill>
              </a:rPr>
              <a:t>15 минут.</a:t>
            </a:r>
            <a:r>
              <a:rPr lang="ru-RU" dirty="0"/>
              <a:t> </a:t>
            </a:r>
          </a:p>
          <a:p>
            <a:r>
              <a:rPr lang="ru-RU" dirty="0"/>
              <a:t>Для участников итогового собеседования с ОВЗ, участников итогового собеседования – детей-инвалидов и инвалидов продолжительность проведения итогового собеседования увеличивается </a:t>
            </a:r>
            <a:r>
              <a:rPr lang="ru-RU" dirty="0">
                <a:solidFill>
                  <a:srgbClr val="FF0000"/>
                </a:solidFill>
              </a:rPr>
              <a:t>на 30 минут. </a:t>
            </a:r>
          </a:p>
          <a:p>
            <a:r>
              <a:rPr lang="ru-RU" dirty="0"/>
              <a:t>В продолжительность итогового собеседования </a:t>
            </a:r>
            <a:r>
              <a:rPr lang="ru-RU" dirty="0">
                <a:solidFill>
                  <a:srgbClr val="FF0000"/>
                </a:solidFill>
              </a:rPr>
              <a:t>не включается </a:t>
            </a:r>
            <a:r>
              <a:rPr lang="ru-RU" dirty="0"/>
              <a:t>время, отведенное на подготовительные мероприятия (приветствие участника итогового собеседования, внесение сведений в ведомость учета проведения итогового собеседования в аудитории, инструктаж участника собеседования экзаменатором-собеседником по выполнению заданий КИМ до начала процедуры и др.).</a:t>
            </a:r>
          </a:p>
          <a:p>
            <a:endParaRPr lang="ru-RU" dirty="0"/>
          </a:p>
        </p:txBody>
      </p:sp>
    </p:spTree>
    <p:extLst>
      <p:ext uri="{BB962C8B-B14F-4D97-AF65-F5344CB8AC3E}">
        <p14:creationId xmlns:p14="http://schemas.microsoft.com/office/powerpoint/2010/main" val="7029270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433137"/>
            <a:ext cx="10515600" cy="5743826"/>
          </a:xfrm>
        </p:spPr>
        <p:txBody>
          <a:bodyPr>
            <a:normAutofit lnSpcReduction="10000"/>
          </a:bodyPr>
          <a:lstStyle/>
          <a:p>
            <a:pPr lvl="1"/>
            <a:r>
              <a:rPr lang="ru-RU" sz="3200" dirty="0"/>
              <a:t>В случае получения неудовлетворительного результата («незачет») за итоговое собеседование обучающиеся, экстерны вправе пересдать итоговое собеседование в текущем учебном году, но не более двух раз и только в дополнительные сроки, предусмотренные расписанием проведения итогового собеседования (во вторую рабочую среду марта и первый рабочий понедельник мая).</a:t>
            </a:r>
          </a:p>
          <a:p>
            <a:pPr lvl="1"/>
            <a:r>
              <a:rPr lang="ru-RU" sz="3200" dirty="0"/>
              <a:t>Участники итогового собеседования могут быть повторно допущены в текущем учебном году к прохождению итогового собеседования в случаях, предусмотренных настоящими Рекомендациями, в дополнительные сроки. </a:t>
            </a:r>
          </a:p>
          <a:p>
            <a:endParaRPr lang="ru-RU" dirty="0"/>
          </a:p>
        </p:txBody>
      </p:sp>
    </p:spTree>
    <p:extLst>
      <p:ext uri="{BB962C8B-B14F-4D97-AF65-F5344CB8AC3E}">
        <p14:creationId xmlns:p14="http://schemas.microsoft.com/office/powerpoint/2010/main" val="19568832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2 формы проведения</a:t>
            </a:r>
            <a:endParaRPr lang="ru-RU" dirty="0"/>
          </a:p>
        </p:txBody>
      </p:sp>
      <p:sp>
        <p:nvSpPr>
          <p:cNvPr id="3" name="Объект 2"/>
          <p:cNvSpPr>
            <a:spLocks noGrp="1"/>
          </p:cNvSpPr>
          <p:nvPr>
            <p:ph idx="1"/>
          </p:nvPr>
        </p:nvSpPr>
        <p:spPr/>
        <p:txBody>
          <a:bodyPr/>
          <a:lstStyle/>
          <a:p>
            <a:r>
              <a:rPr lang="ru-RU" dirty="0"/>
              <a:t>Итоговое собеседование может проводиться в ходе учебного процесса в образовательной организации. Участники итогового собеседования могут принимать участие в итоговом собеседовании без отрыва от образовательного процесса (находиться на уроке во время ожидания очереди и возвращаться на урок после проведения итогового собеседования). Участники итогового собеседования, ожидающие свою очередь, не должны пересекаться с участниками, прошедшими процедуру итогового собеседования. При этом итоговое собеседование может проводиться и вне учебного процесса в образовательной организации. </a:t>
            </a:r>
          </a:p>
        </p:txBody>
      </p:sp>
    </p:spTree>
    <p:extLst>
      <p:ext uri="{BB962C8B-B14F-4D97-AF65-F5344CB8AC3E}">
        <p14:creationId xmlns:p14="http://schemas.microsoft.com/office/powerpoint/2010/main" val="339653477"/>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TotalTime>
  <Words>2179</Words>
  <Application>Microsoft Office PowerPoint</Application>
  <PresentationFormat>Широкоэкранный</PresentationFormat>
  <Paragraphs>83</Paragraphs>
  <Slides>23</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23</vt:i4>
      </vt:variant>
    </vt:vector>
  </HeadingPairs>
  <TitlesOfParts>
    <vt:vector size="27" baseType="lpstr">
      <vt:lpstr>Arial</vt:lpstr>
      <vt:lpstr>Calibri</vt:lpstr>
      <vt:lpstr>Calibri Light</vt:lpstr>
      <vt:lpstr>Тема Office</vt:lpstr>
      <vt:lpstr>Итоговое собеседование. 9 класс</vt:lpstr>
      <vt:lpstr>Категории участников итогового собеседования.</vt:lpstr>
      <vt:lpstr>Порядок подачи заявления на участие в итоговом собеседовании</vt:lpstr>
      <vt:lpstr>Порядок подачи заявления на участие в итоговом собеседовании</vt:lpstr>
      <vt:lpstr>Организация проведения итогового собеседования</vt:lpstr>
      <vt:lpstr>Образовательные организации в целях проведения итогового собеседования:</vt:lpstr>
      <vt:lpstr>Сроки и продолжительность проведения итогового собеседования </vt:lpstr>
      <vt:lpstr>Презентация PowerPoint</vt:lpstr>
      <vt:lpstr>2 формы проведения</vt:lpstr>
      <vt:lpstr>Для проведения итогового собеседования выделяются: </vt:lpstr>
      <vt:lpstr>Презентация PowerPoint</vt:lpstr>
      <vt:lpstr>Презентация PowerPoint</vt:lpstr>
      <vt:lpstr>Презентация PowerPoint</vt:lpstr>
      <vt:lpstr>Презентация PowerPoint</vt:lpstr>
      <vt:lpstr>Особенности организации и проведения итогового собеседования для участников итогового собеседования с ОВЗ, участников итогового собеседования – детей-инвалидов и инвалидов </vt:lpstr>
      <vt:lpstr>Презентация PowerPoint</vt:lpstr>
      <vt:lpstr>Презентация PowerPoint</vt:lpstr>
      <vt:lpstr>Презентация PowerPoint</vt:lpstr>
      <vt:lpstr>Презентация PowerPoint</vt:lpstr>
      <vt:lpstr>Презентация PowerPoint</vt:lpstr>
      <vt:lpstr>Проведение повторной проверки итогового собеседования  </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Итоговое собеседование. 9 класс</dc:title>
  <dc:creator>user</dc:creator>
  <cp:lastModifiedBy>user</cp:lastModifiedBy>
  <cp:revision>7</cp:revision>
  <dcterms:created xsi:type="dcterms:W3CDTF">2019-02-06T09:28:18Z</dcterms:created>
  <dcterms:modified xsi:type="dcterms:W3CDTF">2019-02-06T10:17:04Z</dcterms:modified>
</cp:coreProperties>
</file>