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78" r:id="rId5"/>
    <p:sldId id="284" r:id="rId6"/>
    <p:sldId id="260" r:id="rId7"/>
    <p:sldId id="261" r:id="rId8"/>
    <p:sldId id="262" r:id="rId9"/>
    <p:sldId id="283" r:id="rId10"/>
    <p:sldId id="264" r:id="rId11"/>
    <p:sldId id="280" r:id="rId12"/>
    <p:sldId id="285" r:id="rId13"/>
    <p:sldId id="263" r:id="rId14"/>
    <p:sldId id="271" r:id="rId15"/>
    <p:sldId id="288" r:id="rId16"/>
    <p:sldId id="287" r:id="rId17"/>
    <p:sldId id="286" r:id="rId18"/>
    <p:sldId id="273" r:id="rId19"/>
    <p:sldId id="292" r:id="rId20"/>
    <p:sldId id="293" r:id="rId21"/>
    <p:sldId id="294" r:id="rId22"/>
    <p:sldId id="295" r:id="rId23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009999"/>
    <a:srgbClr val="008080"/>
    <a:srgbClr val="0099CC"/>
    <a:srgbClr val="0066FF"/>
    <a:srgbClr val="003399"/>
    <a:srgbClr val="003366"/>
    <a:srgbClr val="498357"/>
    <a:srgbClr val="00CC99"/>
    <a:srgbClr val="FF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6.jpeg"/><Relationship Id="rId4" Type="http://schemas.openxmlformats.org/officeDocument/2006/relationships/package" Target="../embeddings/_________Microsoft_Office_Word1.docx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7" name="Picture 5" descr="E:\фоны\43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000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13" name="Picture 2" descr="E:\IMG-20200122-WA0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8189" y="910682"/>
            <a:ext cx="3378610" cy="5109118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457200" y="1"/>
            <a:ext cx="815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Филиал МАОУ </a:t>
            </a: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Тоболовская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СОШ</a:t>
            </a:r>
            <a:endParaRPr lang="ru-RU" sz="1600" b="1" dirty="0" smtClean="0">
              <a:solidFill>
                <a:schemeClr val="accent1">
                  <a:lumMod val="75000"/>
                </a:schemeClr>
              </a:solidFill>
              <a:latin typeface="Comic Sans MS" pitchFamily="66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Карасульский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детский сад</a:t>
            </a:r>
            <a:endParaRPr lang="ru-RU" sz="4000" b="1" dirty="0" smtClean="0">
              <a:solidFill>
                <a:schemeClr val="accent1">
                  <a:lumMod val="75000"/>
                </a:schemeClr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0" y="609600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3366"/>
                </a:solidFill>
                <a:latin typeface="Comic Sans MS" pitchFamily="66" charset="0"/>
              </a:rPr>
              <a:t>Воспитатель – Степура  Алина   </a:t>
            </a:r>
            <a:r>
              <a:rPr lang="ru-RU" sz="3600" b="1" dirty="0" err="1" smtClean="0">
                <a:solidFill>
                  <a:srgbClr val="003366"/>
                </a:solidFill>
                <a:latin typeface="Comic Sans MS" pitchFamily="66" charset="0"/>
              </a:rPr>
              <a:t>Алиевна</a:t>
            </a:r>
            <a:endParaRPr lang="ru-RU" sz="3600" b="1" dirty="0">
              <a:solidFill>
                <a:srgbClr val="003366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F:\фоны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5" name="Picture 3" descr="F:\редми 6А\IMG_20190927_200449.jpg"/>
          <p:cNvPicPr>
            <a:picLocks noChangeAspect="1" noChangeArrowheads="1"/>
          </p:cNvPicPr>
          <p:nvPr/>
        </p:nvPicPr>
        <p:blipFill>
          <a:blip r:embed="rId3" cstate="print"/>
          <a:srcRect r="4040"/>
          <a:stretch>
            <a:fillRect/>
          </a:stretch>
        </p:blipFill>
        <p:spPr bwMode="auto">
          <a:xfrm>
            <a:off x="5791200" y="1676400"/>
            <a:ext cx="3048000" cy="4876800"/>
          </a:xfrm>
          <a:prstGeom prst="rect">
            <a:avLst/>
          </a:prstGeom>
          <a:noFill/>
        </p:spPr>
      </p:pic>
      <p:pic>
        <p:nvPicPr>
          <p:cNvPr id="6" name="Picture 4" descr="F:\редми 6А\IMG_20191101_125106.jpg"/>
          <p:cNvPicPr>
            <a:picLocks noChangeAspect="1" noChangeArrowheads="1"/>
          </p:cNvPicPr>
          <p:nvPr/>
        </p:nvPicPr>
        <p:blipFill>
          <a:blip r:embed="rId4" cstate="print"/>
          <a:srcRect l="29491" t="14755" r="15804"/>
          <a:stretch>
            <a:fillRect/>
          </a:stretch>
        </p:blipFill>
        <p:spPr bwMode="auto">
          <a:xfrm>
            <a:off x="1447800" y="2209800"/>
            <a:ext cx="3886200" cy="4191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676400" y="381000"/>
            <a:ext cx="6858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6666"/>
                </a:solidFill>
                <a:latin typeface="Comic Sans MS" pitchFamily="66" charset="0"/>
              </a:rPr>
              <a:t>Воспитателем надо родиться, Чтоб детей непременно любить. И терпенье иметь, не сердиться, И заботой уметь окружить!</a:t>
            </a:r>
            <a:br>
              <a:rPr lang="ru-RU" sz="2400" b="1" dirty="0" smtClean="0">
                <a:solidFill>
                  <a:srgbClr val="006666"/>
                </a:solidFill>
                <a:latin typeface="Comic Sans MS" pitchFamily="66" charset="0"/>
              </a:rPr>
            </a:br>
            <a:endParaRPr lang="ru-RU" sz="2400" b="1" dirty="0">
              <a:solidFill>
                <a:srgbClr val="006666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F:\фоны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 descr="H:\фото\Изображение 1370.jpg"/>
          <p:cNvPicPr>
            <a:picLocks noChangeAspect="1" noChangeArrowheads="1"/>
          </p:cNvPicPr>
          <p:nvPr/>
        </p:nvPicPr>
        <p:blipFill>
          <a:blip r:embed="rId3" cstate="print"/>
          <a:srcRect l="12308" t="4167" r="9231" b="1389"/>
          <a:stretch>
            <a:fillRect/>
          </a:stretch>
        </p:blipFill>
        <p:spPr bwMode="auto">
          <a:xfrm>
            <a:off x="4953000" y="533399"/>
            <a:ext cx="3886200" cy="587064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791200" y="5638801"/>
            <a:ext cx="29718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 smtClean="0">
              <a:solidFill>
                <a:srgbClr val="006666"/>
              </a:solidFill>
            </a:endParaRPr>
          </a:p>
          <a:p>
            <a:pPr algn="ctr"/>
            <a:endParaRPr lang="ru-RU" b="1" dirty="0" smtClean="0">
              <a:solidFill>
                <a:srgbClr val="006666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295400" y="990600"/>
            <a:ext cx="3505200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6666"/>
                </a:solidFill>
                <a:latin typeface="Comic Sans MS" pitchFamily="66" charset="0"/>
              </a:rPr>
              <a:t>Жизнь ребенок чувствует только душой</a:t>
            </a:r>
            <a:r>
              <a:rPr lang="ru-RU" sz="2800" b="1" dirty="0" smtClean="0">
                <a:solidFill>
                  <a:srgbClr val="006666"/>
                </a:solidFill>
                <a:latin typeface="Comic Sans MS" pitchFamily="66" charset="0"/>
              </a:rPr>
              <a:t>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6666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Кто с ним рядышком всюду по жизни,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6666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6666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Тот становится просто родной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6666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6666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6666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6000" b="1" i="0" u="none" strike="noStrike" cap="none" normalizeH="0" baseline="0" dirty="0" smtClean="0">
              <a:ln>
                <a:noFill/>
              </a:ln>
              <a:solidFill>
                <a:srgbClr val="006666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F:\фоны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133600" y="457200"/>
            <a:ext cx="617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6666"/>
                </a:solidFill>
                <a:latin typeface="Comic Sans MS" pitchFamily="66" charset="0"/>
              </a:rPr>
              <a:t>Только собственный пример является лучшим воспитанием.</a:t>
            </a:r>
            <a:endParaRPr lang="ru-RU" sz="3200" b="1" dirty="0">
              <a:solidFill>
                <a:srgbClr val="006666"/>
              </a:solidFill>
              <a:latin typeface="Comic Sans MS" pitchFamily="66" charset="0"/>
            </a:endParaRPr>
          </a:p>
        </p:txBody>
      </p:sp>
      <p:pic>
        <p:nvPicPr>
          <p:cNvPr id="47106" name="Picture 2" descr="F:\Воспитатель года\фото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057400"/>
            <a:ext cx="2225040" cy="4013200"/>
          </a:xfrm>
          <a:prstGeom prst="rect">
            <a:avLst/>
          </a:prstGeom>
          <a:noFill/>
        </p:spPr>
      </p:pic>
      <p:pic>
        <p:nvPicPr>
          <p:cNvPr id="47107" name="Picture 3" descr="F:\Воспитатель года\фото\IMG_58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2362200"/>
            <a:ext cx="45720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F:\фоны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Picture 2" descr="E:\Новая папка\IMG_20200203_0920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79200" y="45948600"/>
            <a:ext cx="3291658" cy="3995482"/>
          </a:xfrm>
          <a:prstGeom prst="rect">
            <a:avLst/>
          </a:prstGeom>
          <a:noFill/>
        </p:spPr>
      </p:pic>
      <p:pic>
        <p:nvPicPr>
          <p:cNvPr id="26627" name="Picture 3" descr="E:\Новая папка\IMG_20200203_092059.jpg"/>
          <p:cNvPicPr>
            <a:picLocks noChangeAspect="1" noChangeArrowheads="1"/>
          </p:cNvPicPr>
          <p:nvPr/>
        </p:nvPicPr>
        <p:blipFill>
          <a:blip r:embed="rId4" cstate="print"/>
          <a:srcRect r="11721"/>
          <a:stretch>
            <a:fillRect/>
          </a:stretch>
        </p:blipFill>
        <p:spPr bwMode="auto">
          <a:xfrm>
            <a:off x="1371600" y="3124200"/>
            <a:ext cx="2209800" cy="2971801"/>
          </a:xfrm>
          <a:prstGeom prst="rect">
            <a:avLst/>
          </a:prstGeom>
          <a:noFill/>
        </p:spPr>
      </p:pic>
      <p:pic>
        <p:nvPicPr>
          <p:cNvPr id="10" name="Рисунок 9" descr="F:\Новая папка\IMG_20200203_092049.jpg"/>
          <p:cNvPicPr/>
          <p:nvPr/>
        </p:nvPicPr>
        <p:blipFill>
          <a:blip r:embed="rId5" cstate="print"/>
          <a:srcRect t="8431" r="6372"/>
          <a:stretch>
            <a:fillRect/>
          </a:stretch>
        </p:blipFill>
        <p:spPr bwMode="auto">
          <a:xfrm>
            <a:off x="6553200" y="381000"/>
            <a:ext cx="2057400" cy="2711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F:\Новая папка\IMG_20200203_09221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2057400"/>
            <a:ext cx="2168696" cy="306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6172200" y="3886200"/>
            <a:ext cx="2667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9999"/>
                </a:solidFill>
                <a:latin typeface="Comic Sans MS" pitchFamily="66" charset="0"/>
              </a:rPr>
              <a:t>«Волшебные пуговицы»</a:t>
            </a:r>
          </a:p>
          <a:p>
            <a:pPr algn="ctr"/>
            <a:r>
              <a:rPr lang="ru-RU" sz="2800" b="1" dirty="0" smtClean="0">
                <a:solidFill>
                  <a:srgbClr val="009999"/>
                </a:solidFill>
                <a:latin typeface="Comic Sans MS" pitchFamily="66" charset="0"/>
              </a:rPr>
              <a:t>Вторая младшая группа</a:t>
            </a:r>
            <a:endParaRPr lang="ru-RU" sz="2800" b="1" dirty="0">
              <a:solidFill>
                <a:srgbClr val="009999"/>
              </a:solidFill>
              <a:latin typeface="Comic Sans MS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62000" y="533400"/>
            <a:ext cx="60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66"/>
                </a:solidFill>
                <a:latin typeface="Comic Sans MS" pitchFamily="66" charset="0"/>
              </a:rPr>
              <a:t>Научила нас терпенью!</a:t>
            </a:r>
          </a:p>
          <a:p>
            <a:pPr algn="ctr"/>
            <a:r>
              <a:rPr lang="ru-RU" sz="3600" b="1" dirty="0" smtClean="0">
                <a:solidFill>
                  <a:srgbClr val="006666"/>
                </a:solidFill>
                <a:latin typeface="Comic Sans MS" pitchFamily="66" charset="0"/>
              </a:rPr>
              <a:t>В </a:t>
            </a:r>
            <a:r>
              <a:rPr lang="ru-RU" sz="3600" b="1" dirty="0" smtClean="0">
                <a:solidFill>
                  <a:srgbClr val="006666"/>
                </a:solidFill>
                <a:latin typeface="Comic Sans MS" pitchFamily="66" charset="0"/>
              </a:rPr>
              <a:t>игры разные играть, </a:t>
            </a:r>
            <a:endParaRPr lang="ru-RU" sz="3600" b="1" dirty="0">
              <a:solidFill>
                <a:srgbClr val="006666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F:\фоны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F:\Новая папка\IMG_20200203_0923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2286000"/>
            <a:ext cx="182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Новая папка\IMG_20200203_09245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2286000"/>
            <a:ext cx="182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Новая папка\IMG_20200203_092902.jpg"/>
          <p:cNvPicPr/>
          <p:nvPr/>
        </p:nvPicPr>
        <p:blipFill>
          <a:blip r:embed="rId5" cstate="print"/>
          <a:srcRect t="8674" r="19086"/>
          <a:stretch>
            <a:fillRect/>
          </a:stretch>
        </p:blipFill>
        <p:spPr bwMode="auto">
          <a:xfrm>
            <a:off x="5105400" y="2286000"/>
            <a:ext cx="1676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Новая папка\IMG_20200203_092845.jpg"/>
          <p:cNvPicPr/>
          <p:nvPr/>
        </p:nvPicPr>
        <p:blipFill>
          <a:blip r:embed="rId6" cstate="print"/>
          <a:srcRect t="5270" b="7782"/>
          <a:stretch>
            <a:fillRect/>
          </a:stretch>
        </p:blipFill>
        <p:spPr bwMode="auto">
          <a:xfrm>
            <a:off x="7010400" y="2286000"/>
            <a:ext cx="1752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86000" y="5181600"/>
            <a:ext cx="5029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9999"/>
                </a:solidFill>
                <a:latin typeface="Comic Sans MS" pitchFamily="66" charset="0"/>
              </a:rPr>
              <a:t>Игры с  прищепками.</a:t>
            </a:r>
          </a:p>
          <a:p>
            <a:pPr algn="ctr"/>
            <a:r>
              <a:rPr lang="ru-RU" sz="2800" b="1" dirty="0" smtClean="0">
                <a:solidFill>
                  <a:srgbClr val="009999"/>
                </a:solidFill>
                <a:latin typeface="Comic Sans MS" pitchFamily="66" charset="0"/>
              </a:rPr>
              <a:t>Вторая младшая группа.</a:t>
            </a:r>
            <a:endParaRPr lang="ru-RU" sz="2800" b="1" dirty="0">
              <a:solidFill>
                <a:srgbClr val="009999"/>
              </a:solidFill>
              <a:latin typeface="Comic Sans MS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00200" y="533400"/>
            <a:ext cx="7010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6666"/>
                </a:solidFill>
                <a:latin typeface="Comic Sans MS" pitchFamily="66" charset="0"/>
              </a:rPr>
              <a:t>Не сдаваться, когда сложно. </a:t>
            </a:r>
            <a:endParaRPr lang="ru-RU" sz="4000" b="1" dirty="0">
              <a:solidFill>
                <a:srgbClr val="006666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F:\фоны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F:\Новая папка\IMG_20200204_093740.jpg"/>
          <p:cNvPicPr/>
          <p:nvPr/>
        </p:nvPicPr>
        <p:blipFill>
          <a:blip r:embed="rId3" cstate="print"/>
          <a:srcRect t="34034" b="17647"/>
          <a:stretch>
            <a:fillRect/>
          </a:stretch>
        </p:blipFill>
        <p:spPr bwMode="auto">
          <a:xfrm>
            <a:off x="5410200" y="1143000"/>
            <a:ext cx="304526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Новая папка\IMG_20200204_093725.jpg"/>
          <p:cNvPicPr/>
          <p:nvPr/>
        </p:nvPicPr>
        <p:blipFill>
          <a:blip r:embed="rId4" cstate="print"/>
          <a:srcRect t="29519" b="24564"/>
          <a:stretch>
            <a:fillRect/>
          </a:stretch>
        </p:blipFill>
        <p:spPr bwMode="auto">
          <a:xfrm>
            <a:off x="1524000" y="1143000"/>
            <a:ext cx="3048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Новая папка\IMG_20200204_093014_BURST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3200400"/>
            <a:ext cx="1981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Новая папка\IMG_20200204_09352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3276600"/>
            <a:ext cx="1828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F:\Новая папка\IMG_20200204_09331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14800" y="3200400"/>
            <a:ext cx="1981200" cy="247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752600" y="5943600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8080"/>
                </a:solidFill>
                <a:latin typeface="Comic Sans MS" pitchFamily="66" charset="0"/>
              </a:rPr>
              <a:t>Книга - </a:t>
            </a:r>
            <a:r>
              <a:rPr lang="ru-RU" sz="2800" b="1" dirty="0" err="1" smtClean="0">
                <a:solidFill>
                  <a:srgbClr val="008080"/>
                </a:solidFill>
                <a:latin typeface="Comic Sans MS" pitchFamily="66" charset="0"/>
              </a:rPr>
              <a:t>бизиборд</a:t>
            </a:r>
            <a:r>
              <a:rPr lang="ru-RU" sz="2800" b="1" dirty="0" smtClean="0">
                <a:solidFill>
                  <a:srgbClr val="008080"/>
                </a:solidFill>
                <a:latin typeface="Comic Sans MS" pitchFamily="66" charset="0"/>
              </a:rPr>
              <a:t>. Средняя группа</a:t>
            </a:r>
            <a:endParaRPr lang="ru-RU" sz="2800" b="1" dirty="0">
              <a:solidFill>
                <a:srgbClr val="008080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200" y="381001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6666"/>
                </a:solidFill>
                <a:latin typeface="Comic Sans MS" pitchFamily="66" charset="0"/>
              </a:rPr>
              <a:t>И друг другу помогать!</a:t>
            </a:r>
            <a:endParaRPr lang="ru-RU" sz="3200" b="1" dirty="0">
              <a:solidFill>
                <a:srgbClr val="006666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F:\фоны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E:\Новая папка\IMG_20200203_0920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11200" y="45262800"/>
            <a:ext cx="4206058" cy="5105400"/>
          </a:xfrm>
          <a:prstGeom prst="rect">
            <a:avLst/>
          </a:prstGeom>
          <a:noFill/>
        </p:spPr>
      </p:pic>
      <p:pic>
        <p:nvPicPr>
          <p:cNvPr id="6" name="Рисунок 5" descr="F:\Новая папка\IMG_20200204_09442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2133600"/>
            <a:ext cx="2971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Новая папка\IMG_20200204_094022.jpg"/>
          <p:cNvPicPr/>
          <p:nvPr/>
        </p:nvPicPr>
        <p:blipFill>
          <a:blip r:embed="rId5" cstate="print"/>
          <a:srcRect l="15385" r="11538" b="10844"/>
          <a:stretch>
            <a:fillRect/>
          </a:stretch>
        </p:blipFill>
        <p:spPr bwMode="auto">
          <a:xfrm>
            <a:off x="6858000" y="1828800"/>
            <a:ext cx="1828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Новая папка\IMG_20200204_094031.jpg"/>
          <p:cNvPicPr/>
          <p:nvPr/>
        </p:nvPicPr>
        <p:blipFill>
          <a:blip r:embed="rId6" cstate="print"/>
          <a:srcRect r="12731" b="7238"/>
          <a:stretch>
            <a:fillRect/>
          </a:stretch>
        </p:blipFill>
        <p:spPr bwMode="auto">
          <a:xfrm>
            <a:off x="1447800" y="1828800"/>
            <a:ext cx="1828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86000" y="4724400"/>
            <a:ext cx="5181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9999"/>
                </a:solidFill>
                <a:latin typeface="Comic Sans MS" pitchFamily="66" charset="0"/>
              </a:rPr>
              <a:t>Игры со  скрепками.</a:t>
            </a:r>
          </a:p>
          <a:p>
            <a:pPr algn="ctr"/>
            <a:r>
              <a:rPr lang="ru-RU" sz="2800" b="1" dirty="0" smtClean="0">
                <a:solidFill>
                  <a:srgbClr val="009999"/>
                </a:solidFill>
                <a:latin typeface="Comic Sans MS" pitchFamily="66" charset="0"/>
              </a:rPr>
              <a:t> Средняя группа.</a:t>
            </a:r>
            <a:endParaRPr lang="ru-RU" b="1" dirty="0">
              <a:solidFill>
                <a:srgbClr val="009999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05000" y="609600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6666"/>
                </a:solidFill>
                <a:latin typeface="Comic Sans MS" pitchFamily="66" charset="0"/>
              </a:rPr>
              <a:t>Воспитатель, воспитатель.</a:t>
            </a:r>
          </a:p>
          <a:p>
            <a:pPr algn="ctr"/>
            <a:r>
              <a:rPr lang="ru-RU" sz="3200" b="1" dirty="0" smtClean="0">
                <a:solidFill>
                  <a:srgbClr val="006666"/>
                </a:solidFill>
                <a:latin typeface="Comic Sans MS" pitchFamily="66" charset="0"/>
              </a:rPr>
              <a:t>Ты нам мира открыватель</a:t>
            </a:r>
            <a:endParaRPr lang="ru-RU" sz="3200" b="1" dirty="0">
              <a:solidFill>
                <a:srgbClr val="006666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F:\фоны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F:\Новая папка\IMG_20200204_093820.jpg"/>
          <p:cNvPicPr/>
          <p:nvPr/>
        </p:nvPicPr>
        <p:blipFill>
          <a:blip r:embed="rId3" cstate="print"/>
          <a:srcRect l="8979"/>
          <a:stretch>
            <a:fillRect/>
          </a:stretch>
        </p:blipFill>
        <p:spPr bwMode="auto">
          <a:xfrm>
            <a:off x="1447800" y="1600200"/>
            <a:ext cx="1905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Новая папка\IMG_20200204_093802.jpg"/>
          <p:cNvPicPr/>
          <p:nvPr/>
        </p:nvPicPr>
        <p:blipFill>
          <a:blip r:embed="rId4" cstate="print"/>
          <a:srcRect l="15911" t="-774" r="29576" b="693"/>
          <a:stretch>
            <a:fillRect/>
          </a:stretch>
        </p:blipFill>
        <p:spPr bwMode="auto">
          <a:xfrm rot="16200000">
            <a:off x="2286000" y="4114800"/>
            <a:ext cx="1828803" cy="2590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Новая папка\IMG_20200204_09345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1600200"/>
            <a:ext cx="1981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Новая папка\IMG_20200204_094614.jpg"/>
          <p:cNvPicPr/>
          <p:nvPr/>
        </p:nvPicPr>
        <p:blipFill>
          <a:blip r:embed="rId6" cstate="print"/>
          <a:srcRect b="-520"/>
          <a:stretch>
            <a:fillRect/>
          </a:stretch>
        </p:blipFill>
        <p:spPr bwMode="auto">
          <a:xfrm>
            <a:off x="6705600" y="1676400"/>
            <a:ext cx="174418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800600" y="4800600"/>
            <a:ext cx="3657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9999"/>
                </a:solidFill>
                <a:latin typeface="Comic Sans MS" pitchFamily="66" charset="0"/>
              </a:rPr>
              <a:t>Игры с крупами. Средняя группа.</a:t>
            </a:r>
            <a:endParaRPr lang="ru-RU" sz="3200" b="1" dirty="0">
              <a:solidFill>
                <a:srgbClr val="009999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304800"/>
            <a:ext cx="579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6666"/>
                </a:solidFill>
                <a:latin typeface="Comic Sans MS" pitchFamily="66" charset="0"/>
              </a:rPr>
              <a:t>Всегда подскажет </a:t>
            </a:r>
          </a:p>
          <a:p>
            <a:pPr algn="ctr"/>
            <a:r>
              <a:rPr lang="ru-RU" sz="3200" b="1" dirty="0" smtClean="0">
                <a:solidFill>
                  <a:srgbClr val="006666"/>
                </a:solidFill>
                <a:latin typeface="Comic Sans MS" pitchFamily="66" charset="0"/>
              </a:rPr>
              <a:t>как же, будет лучше!</a:t>
            </a:r>
            <a:endParaRPr lang="ru-RU" sz="3200" b="1" dirty="0">
              <a:solidFill>
                <a:srgbClr val="006666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F:\фоны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6626" name="Picture 2" descr="F:\подручный материал\formirovaniie-u-starshikh-doshkol-nikov-s-obshchim_2.jpeg"/>
          <p:cNvPicPr>
            <a:picLocks noChangeAspect="1" noChangeArrowheads="1"/>
          </p:cNvPicPr>
          <p:nvPr/>
        </p:nvPicPr>
        <p:blipFill>
          <a:blip r:embed="rId3" cstate="print"/>
          <a:srcRect l="1255" r="837"/>
          <a:stretch>
            <a:fillRect/>
          </a:stretch>
        </p:blipFill>
        <p:spPr bwMode="auto">
          <a:xfrm>
            <a:off x="1600200" y="1295400"/>
            <a:ext cx="6553200" cy="4343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00200" y="5867400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9999"/>
                </a:solidFill>
                <a:latin typeface="Comic Sans MS" pitchFamily="66" charset="0"/>
              </a:rPr>
              <a:t>Игры с прищепками. Средняя группа</a:t>
            </a:r>
            <a:endParaRPr lang="ru-RU" sz="2800" b="1" dirty="0">
              <a:solidFill>
                <a:srgbClr val="009999"/>
              </a:solidFill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47800" y="228600"/>
            <a:ext cx="7239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6666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Воспитатель, воспитатель!</a:t>
            </a:r>
            <a:endParaRPr lang="ru-RU" sz="2800" b="1" dirty="0" smtClean="0">
              <a:solidFill>
                <a:srgbClr val="006666"/>
              </a:solidFill>
              <a:latin typeface="Comic Sans MS" pitchFamily="66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6666"/>
                </a:solidFill>
                <a:latin typeface="Comic Sans MS" pitchFamily="66" charset="0"/>
                <a:cs typeface="Times New Roman" pitchFamily="18" charset="0"/>
              </a:rPr>
              <a:t>Это выдумка, фантазия, старатель!</a:t>
            </a:r>
            <a:endParaRPr lang="ru-RU" sz="2800" b="1" dirty="0" smtClean="0">
              <a:solidFill>
                <a:srgbClr val="006666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F:\фоны\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828800" y="609600"/>
            <a:ext cx="64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anose="02020603050405020304" pitchFamily="18" charset="0"/>
              </a:rPr>
              <a:t>Повышение профессионального уровня</a:t>
            </a:r>
            <a:endParaRPr lang="ru-RU" sz="2400" b="1" dirty="0">
              <a:solidFill>
                <a:srgbClr val="008080"/>
              </a:solidFill>
              <a:latin typeface="Segoe Print" pitchFamily="2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447800" y="1143000"/>
          <a:ext cx="3627636" cy="2565400"/>
        </p:xfrm>
        <a:graphic>
          <a:graphicData uri="http://schemas.openxmlformats.org/presentationml/2006/ole">
            <p:oleObj spid="_x0000_s26626" name="Документ" r:id="rId4" imgW="10639422" imgH="7525376" progId="Word.Document.12">
              <p:embed/>
            </p:oleObj>
          </a:graphicData>
        </a:graphic>
      </p:graphicFrame>
      <p:pic>
        <p:nvPicPr>
          <p:cNvPr id="1027" name="Picture 3" descr="E:\редми 6А\6\IMG_20191126_085159.jpg"/>
          <p:cNvPicPr>
            <a:picLocks noChangeAspect="1" noChangeArrowheads="1"/>
          </p:cNvPicPr>
          <p:nvPr/>
        </p:nvPicPr>
        <p:blipFill>
          <a:blip r:embed="rId5" cstate="print"/>
          <a:srcRect l="3806" t="2865" r="3653" b="11198"/>
          <a:stretch>
            <a:fillRect/>
          </a:stretch>
        </p:blipFill>
        <p:spPr bwMode="auto">
          <a:xfrm>
            <a:off x="5029200" y="3429000"/>
            <a:ext cx="3683000" cy="2907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F:\фоны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791200" y="457200"/>
            <a:ext cx="2971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solidFill>
                  <a:srgbClr val="008080"/>
                </a:solidFill>
                <a:latin typeface="Comic Sans MS" pitchFamily="66" charset="0"/>
              </a:rPr>
              <a:t>Профессия воспитателя многообразна – я  учитель и защитник, наставник  и артист, помощник и фокусник,  друг и даже  МАМА. </a:t>
            </a:r>
          </a:p>
        </p:txBody>
      </p:sp>
      <p:pic>
        <p:nvPicPr>
          <p:cNvPr id="22530" name="Picture 2" descr="http://karasul-nosh.depon72.ru/wp-content/uploads/sites/27/2016/10/%D1%81%D0%B8%D1%80%D0%B5%D0%BD%D1%8C-300x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762000"/>
            <a:ext cx="44958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F:\фоны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21" name="Picture 5" descr="F:\семинар\сем 2.jpg"/>
          <p:cNvPicPr>
            <a:picLocks noChangeAspect="1" noChangeArrowheads="1"/>
          </p:cNvPicPr>
          <p:nvPr/>
        </p:nvPicPr>
        <p:blipFill>
          <a:blip r:embed="rId3" cstate="print"/>
          <a:srcRect t="10000" r="11111"/>
          <a:stretch>
            <a:fillRect/>
          </a:stretch>
        </p:blipFill>
        <p:spPr bwMode="auto">
          <a:xfrm>
            <a:off x="3886200" y="762000"/>
            <a:ext cx="4876800" cy="3276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3" descr="F:\семинар\семинар.jpg"/>
          <p:cNvPicPr>
            <a:picLocks noChangeAspect="1" noChangeArrowheads="1"/>
          </p:cNvPicPr>
          <p:nvPr/>
        </p:nvPicPr>
        <p:blipFill>
          <a:blip r:embed="rId4" cstate="print"/>
          <a:srcRect l="11111"/>
          <a:stretch>
            <a:fillRect/>
          </a:stretch>
        </p:blipFill>
        <p:spPr bwMode="auto">
          <a:xfrm>
            <a:off x="1295400" y="3657600"/>
            <a:ext cx="3657600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 flipH="1">
            <a:off x="1295400" y="304800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6666"/>
                </a:solidFill>
              </a:rPr>
              <a:t>Курсы для участников конкурса « Воспитатель года». ТОГИРРО -2019 год</a:t>
            </a:r>
            <a:endParaRPr lang="ru-RU" sz="2400" b="1" dirty="0">
              <a:solidFill>
                <a:srgbClr val="00666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3000" y="4038600"/>
            <a:ext cx="365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66"/>
                </a:solidFill>
              </a:rPr>
              <a:t>Победитель конкурса «Учитель года России» 2015 года –</a:t>
            </a:r>
            <a:r>
              <a:rPr lang="ru-RU" sz="2400" b="1" dirty="0" err="1" smtClean="0">
                <a:solidFill>
                  <a:srgbClr val="006666"/>
                </a:solidFill>
              </a:rPr>
              <a:t>Ахапкина</a:t>
            </a:r>
            <a:r>
              <a:rPr lang="ru-RU" sz="2400" b="1" dirty="0" smtClean="0">
                <a:solidFill>
                  <a:srgbClr val="006666"/>
                </a:solidFill>
              </a:rPr>
              <a:t> М.Е. Авторский семинар-практикум. </a:t>
            </a:r>
            <a:endParaRPr lang="ru-RU" sz="2400" b="1" dirty="0">
              <a:solidFill>
                <a:srgbClr val="0066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F:\фоны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7" name="Picture 3" descr="F:\Воспитатель года\Интернет-портфолио\Исследовательский проект ТЕРЕМ ДЕДА МОРОЗА\диплом участника.jpg"/>
          <p:cNvPicPr>
            <a:picLocks noChangeAspect="1" noChangeArrowheads="1"/>
          </p:cNvPicPr>
          <p:nvPr/>
        </p:nvPicPr>
        <p:blipFill>
          <a:blip r:embed="rId3" cstate="print"/>
          <a:srcRect r="19760" b="10000"/>
          <a:stretch>
            <a:fillRect/>
          </a:stretch>
        </p:blipFill>
        <p:spPr bwMode="auto">
          <a:xfrm>
            <a:off x="1371600" y="1143000"/>
            <a:ext cx="3276600" cy="5105400"/>
          </a:xfrm>
          <a:prstGeom prst="rect">
            <a:avLst/>
          </a:prstGeom>
          <a:noFill/>
        </p:spPr>
      </p:pic>
      <p:pic>
        <p:nvPicPr>
          <p:cNvPr id="36866" name="Picture 2" descr="F:\Воспитатель года\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838200"/>
            <a:ext cx="3884021" cy="576897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828800" y="304800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6666"/>
                </a:solidFill>
                <a:latin typeface="Comic Sans MS" pitchFamily="66" charset="0"/>
              </a:rPr>
              <a:t>Участие в конкурсах</a:t>
            </a:r>
            <a:endParaRPr lang="ru-RU" sz="3200" b="1" dirty="0">
              <a:solidFill>
                <a:srgbClr val="006666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фоны\3\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3400" y="1981200"/>
            <a:ext cx="8001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006666"/>
                </a:solidFill>
                <a:latin typeface="Comic Sans MS" pitchFamily="66" charset="0"/>
              </a:rPr>
              <a:t>Спасибо</a:t>
            </a:r>
            <a:r>
              <a:rPr lang="ru-RU" sz="7200" b="1" dirty="0" smtClean="0">
                <a:solidFill>
                  <a:srgbClr val="006666"/>
                </a:solidFill>
                <a:latin typeface="Comic Sans MS" pitchFamily="66" charset="0"/>
              </a:rPr>
              <a:t> </a:t>
            </a:r>
            <a:r>
              <a:rPr lang="ru-RU" sz="8000" b="1" dirty="0" smtClean="0">
                <a:solidFill>
                  <a:srgbClr val="006666"/>
                </a:solidFill>
                <a:latin typeface="Comic Sans MS" pitchFamily="66" charset="0"/>
              </a:rPr>
              <a:t>за</a:t>
            </a:r>
            <a:r>
              <a:rPr lang="ru-RU" sz="7200" b="1" dirty="0" smtClean="0">
                <a:solidFill>
                  <a:srgbClr val="006666"/>
                </a:solidFill>
                <a:latin typeface="Comic Sans MS" pitchFamily="66" charset="0"/>
              </a:rPr>
              <a:t> </a:t>
            </a:r>
            <a:r>
              <a:rPr lang="ru-RU" sz="8000" b="1" dirty="0" smtClean="0">
                <a:solidFill>
                  <a:srgbClr val="006666"/>
                </a:solidFill>
                <a:latin typeface="Comic Sans MS" pitchFamily="66" charset="0"/>
              </a:rPr>
              <a:t>внимание</a:t>
            </a:r>
            <a:r>
              <a:rPr lang="ru-RU" sz="6600" b="1" dirty="0" smtClean="0">
                <a:solidFill>
                  <a:srgbClr val="006666"/>
                </a:solidFill>
                <a:latin typeface="Comic Sans MS" pitchFamily="66" charset="0"/>
              </a:rPr>
              <a:t>!</a:t>
            </a:r>
            <a:endParaRPr lang="ru-RU" b="1" dirty="0">
              <a:solidFill>
                <a:srgbClr val="006666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фоны\1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92132"/>
          </a:xfrm>
          <a:prstGeom prst="rect">
            <a:avLst/>
          </a:prstGeom>
          <a:noFill/>
        </p:spPr>
      </p:pic>
      <p:sp>
        <p:nvSpPr>
          <p:cNvPr id="5" name="Горизонтальный свиток 4"/>
          <p:cNvSpPr/>
          <p:nvPr/>
        </p:nvSpPr>
        <p:spPr>
          <a:xfrm>
            <a:off x="1371600" y="304800"/>
            <a:ext cx="3657600" cy="5410200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Comic Sans MS" pitchFamily="66" charset="0"/>
              </a:rPr>
              <a:t> </a:t>
            </a:r>
            <a:r>
              <a:rPr lang="ru-RU" sz="2400" b="1" u="sng" dirty="0" smtClean="0">
                <a:solidFill>
                  <a:srgbClr val="008080"/>
                </a:solidFill>
                <a:latin typeface="Comic Sans MS" pitchFamily="66" charset="0"/>
              </a:rPr>
              <a:t>Моё педагогическое кредо: </a:t>
            </a:r>
          </a:p>
          <a:p>
            <a:pPr algn="ctr"/>
            <a:r>
              <a:rPr lang="ru-RU" sz="2400" b="1" dirty="0" smtClean="0">
                <a:solidFill>
                  <a:srgbClr val="008080"/>
                </a:solidFill>
                <a:latin typeface="Comic Sans MS" pitchFamily="66" charset="0"/>
              </a:rPr>
              <a:t> Пускай мне не суждено совершить подвиг, но я горжусь тем, что люди мне доверили самое дорогое – своих детей!</a:t>
            </a:r>
            <a:endParaRPr lang="ru-RU" sz="2400" dirty="0">
              <a:solidFill>
                <a:srgbClr val="008080"/>
              </a:solidFill>
              <a:latin typeface="Comic Sans MS" pitchFamily="66" charset="0"/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5181600" y="2133600"/>
            <a:ext cx="3657600" cy="4419600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u="sng" smtClean="0">
                <a:solidFill>
                  <a:srgbClr val="006666"/>
                </a:solidFill>
                <a:latin typeface="Comic Sans MS" pitchFamily="66" charset="0"/>
              </a:rPr>
              <a:t>Мой девиз:</a:t>
            </a:r>
            <a:endParaRPr lang="ru-RU" sz="2400" b="1" u="sng" dirty="0" smtClean="0">
              <a:solidFill>
                <a:srgbClr val="006666"/>
              </a:solidFill>
              <a:latin typeface="Comic Sans MS" pitchFamily="66" charset="0"/>
            </a:endParaRPr>
          </a:p>
          <a:p>
            <a:pPr algn="ctr"/>
            <a:r>
              <a:rPr lang="ru-RU" sz="2400" b="1" dirty="0" smtClean="0">
                <a:solidFill>
                  <a:srgbClr val="006666"/>
                </a:solidFill>
                <a:latin typeface="Comic Sans MS" pitchFamily="66" charset="0"/>
              </a:rPr>
              <a:t>Дела? Проблемы? Всё пустое! Душа ребенка- вот святое! Цветок в душе ещё так мал Успей полить, чтоб не завял!</a:t>
            </a:r>
            <a:endParaRPr lang="ru-RU" sz="2400" b="1" dirty="0">
              <a:solidFill>
                <a:srgbClr val="006666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H:\фоны\43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500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5" name="Рисунок 4" descr="SAM_0542.JPG"/>
          <p:cNvPicPr>
            <a:picLocks noChangeAspect="1"/>
          </p:cNvPicPr>
          <p:nvPr/>
        </p:nvPicPr>
        <p:blipFill>
          <a:blip r:embed="rId3" cstate="print"/>
          <a:srcRect l="28289" t="12707" r="29704" b="37234"/>
          <a:stretch>
            <a:fillRect/>
          </a:stretch>
        </p:blipFill>
        <p:spPr>
          <a:xfrm>
            <a:off x="2209800" y="1143000"/>
            <a:ext cx="6605649" cy="571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6666"/>
                </a:solidFill>
              </a:rPr>
              <a:t>«</a:t>
            </a:r>
            <a:r>
              <a:rPr lang="ru-RU" sz="3200" b="1" dirty="0" smtClean="0">
                <a:solidFill>
                  <a:srgbClr val="006666"/>
                </a:solidFill>
                <a:latin typeface="Comic Sans MS" pitchFamily="66" charset="0"/>
              </a:rPr>
              <a:t>Семья-это  маленькое государство, и держится оно на любви».  Конфуций</a:t>
            </a:r>
            <a:endParaRPr lang="ru-RU" sz="3200" b="1" dirty="0">
              <a:solidFill>
                <a:srgbClr val="006666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1" name="Picture 3" descr="F:\фото\Изображение 10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990600"/>
            <a:ext cx="2000250" cy="2000250"/>
          </a:xfrm>
          <a:prstGeom prst="rect">
            <a:avLst/>
          </a:prstGeom>
          <a:noFill/>
        </p:spPr>
      </p:pic>
      <p:pic>
        <p:nvPicPr>
          <p:cNvPr id="6" name="Picture 2" descr="F:\фоны\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7892" name="Picture 4" descr="F:\фото\Изображение 1060.jpg"/>
          <p:cNvPicPr>
            <a:picLocks noChangeAspect="1" noChangeArrowheads="1"/>
          </p:cNvPicPr>
          <p:nvPr/>
        </p:nvPicPr>
        <p:blipFill>
          <a:blip r:embed="rId2" cstate="print"/>
          <a:srcRect t="13043"/>
          <a:stretch>
            <a:fillRect/>
          </a:stretch>
        </p:blipFill>
        <p:spPr bwMode="auto">
          <a:xfrm>
            <a:off x="3429000" y="3124200"/>
            <a:ext cx="3657600" cy="350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3429000" y="243840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omic Sans MS" pitchFamily="66" charset="0"/>
              </a:rPr>
              <a:t>    </a:t>
            </a:r>
            <a:r>
              <a:rPr lang="ru-RU" sz="2400" b="1" dirty="0" smtClean="0">
                <a:solidFill>
                  <a:srgbClr val="006666"/>
                </a:solidFill>
                <a:latin typeface="Comic Sans MS" pitchFamily="66" charset="0"/>
              </a:rPr>
              <a:t>Матвей и Алексей</a:t>
            </a:r>
            <a:endParaRPr lang="ru-RU" sz="2400" b="1" dirty="0">
              <a:solidFill>
                <a:srgbClr val="006666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9800" y="22860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66"/>
                </a:solidFill>
                <a:latin typeface="Comic Sans MS" pitchFamily="66" charset="0"/>
              </a:rPr>
              <a:t>Я мама…</a:t>
            </a:r>
            <a:endParaRPr lang="ru-RU" sz="3600" b="1" dirty="0">
              <a:solidFill>
                <a:srgbClr val="006666"/>
              </a:solidFill>
              <a:latin typeface="Comic Sans MS" pitchFamily="66" charset="0"/>
            </a:endParaRPr>
          </a:p>
        </p:txBody>
      </p:sp>
      <p:pic>
        <p:nvPicPr>
          <p:cNvPr id="10" name="Picture 2" descr="F:\Изображение 1601.jpg"/>
          <p:cNvPicPr>
            <a:picLocks noChangeAspect="1" noChangeArrowheads="1"/>
          </p:cNvPicPr>
          <p:nvPr/>
        </p:nvPicPr>
        <p:blipFill>
          <a:blip r:embed="rId4" cstate="print"/>
          <a:srcRect l="14706" b="14957"/>
          <a:stretch>
            <a:fillRect/>
          </a:stretch>
        </p:blipFill>
        <p:spPr bwMode="auto">
          <a:xfrm>
            <a:off x="1219200" y="1219200"/>
            <a:ext cx="2438400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1447800" y="6858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66"/>
                </a:solidFill>
                <a:latin typeface="Comic Sans MS" pitchFamily="66" charset="0"/>
              </a:rPr>
              <a:t>Александра</a:t>
            </a:r>
            <a:endParaRPr lang="ru-RU" sz="2400" b="1" dirty="0">
              <a:solidFill>
                <a:srgbClr val="006666"/>
              </a:solidFill>
              <a:latin typeface="Comic Sans MS" pitchFamily="66" charset="0"/>
            </a:endParaRPr>
          </a:p>
        </p:txBody>
      </p:sp>
      <p:pic>
        <p:nvPicPr>
          <p:cNvPr id="12" name="Picture 4" descr="F:\Изображение 6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6125" y="1295400"/>
            <a:ext cx="1771650" cy="236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/>
          <p:cNvSpPr txBox="1"/>
          <p:nvPr/>
        </p:nvSpPr>
        <p:spPr>
          <a:xfrm>
            <a:off x="6858000" y="5334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6666"/>
                </a:solidFill>
                <a:latin typeface="Comic Sans MS" pitchFamily="66" charset="0"/>
              </a:rPr>
              <a:t>Анастасия</a:t>
            </a:r>
            <a:endParaRPr lang="ru-RU" sz="2800" b="1" dirty="0">
              <a:solidFill>
                <a:srgbClr val="006666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фоны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C:\Users\Admin\Desktop\Папка для сканера\2013-05-21 алина\алина 001.jpg"/>
          <p:cNvPicPr>
            <a:picLocks noChangeAspect="1" noChangeArrowheads="1"/>
          </p:cNvPicPr>
          <p:nvPr/>
        </p:nvPicPr>
        <p:blipFill>
          <a:blip r:embed="rId3" cstate="print"/>
          <a:srcRect l="18162" t="17543" r="68011" b="67247"/>
          <a:stretch>
            <a:fillRect/>
          </a:stretch>
        </p:blipFill>
        <p:spPr bwMode="auto">
          <a:xfrm>
            <a:off x="1295400" y="1524000"/>
            <a:ext cx="2438400" cy="4792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Users\Admin\Desktop\Папка для сканера\2013-05-21 алина\алина 001.jpg"/>
          <p:cNvPicPr>
            <a:picLocks noChangeAspect="1" noChangeArrowheads="1"/>
          </p:cNvPicPr>
          <p:nvPr/>
        </p:nvPicPr>
        <p:blipFill>
          <a:blip r:embed="rId3" cstate="print"/>
          <a:srcRect l="21873" t="72420" b="3069"/>
          <a:stretch>
            <a:fillRect/>
          </a:stretch>
        </p:blipFill>
        <p:spPr bwMode="auto">
          <a:xfrm rot="5400000">
            <a:off x="2977049" y="2890351"/>
            <a:ext cx="4185171" cy="2671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371600" y="304800"/>
            <a:ext cx="7467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6666"/>
                </a:solidFill>
                <a:latin typeface="Comic Sans MS" pitchFamily="66" charset="0"/>
              </a:rPr>
              <a:t>Моё хобби-моделирование детской одежды, лоскутное шитьё, вязание. </a:t>
            </a:r>
            <a:endParaRPr lang="ru-RU" sz="3200" b="1" dirty="0">
              <a:solidFill>
                <a:srgbClr val="006666"/>
              </a:solidFill>
              <a:latin typeface="Comic Sans MS" pitchFamily="66" charset="0"/>
            </a:endParaRPr>
          </a:p>
        </p:txBody>
      </p:sp>
      <p:pic>
        <p:nvPicPr>
          <p:cNvPr id="8" name="Picture 2" descr="C:\Users\Admin\Desktop\Папка для сканера\2013-05-21 алина\алина 001.jpg"/>
          <p:cNvPicPr>
            <a:picLocks noChangeAspect="1" noChangeArrowheads="1"/>
          </p:cNvPicPr>
          <p:nvPr/>
        </p:nvPicPr>
        <p:blipFill>
          <a:blip r:embed="rId3" cstate="print"/>
          <a:srcRect l="31233" t="47727" r="41996" b="32955"/>
          <a:stretch>
            <a:fillRect/>
          </a:stretch>
        </p:blipFill>
        <p:spPr bwMode="auto">
          <a:xfrm>
            <a:off x="6400800" y="2647672"/>
            <a:ext cx="2286000" cy="3600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F:\фоны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3" descr="F:\Воспитатель года\фото\IMG_6931.JPG"/>
          <p:cNvPicPr>
            <a:picLocks noChangeAspect="1" noChangeArrowheads="1"/>
          </p:cNvPicPr>
          <p:nvPr/>
        </p:nvPicPr>
        <p:blipFill>
          <a:blip r:embed="rId3" cstate="print"/>
          <a:srcRect l="17731" t="24710" r="15821" b="8687"/>
          <a:stretch>
            <a:fillRect/>
          </a:stretch>
        </p:blipFill>
        <p:spPr bwMode="auto">
          <a:xfrm>
            <a:off x="26670000" y="-21793200"/>
            <a:ext cx="1018309" cy="1600200"/>
          </a:xfrm>
          <a:prstGeom prst="rect">
            <a:avLst/>
          </a:prstGeom>
          <a:noFill/>
        </p:spPr>
      </p:pic>
      <p:pic>
        <p:nvPicPr>
          <p:cNvPr id="8" name="Picture 4" descr="F:\Воспитатель года\фото\image (2).jpg"/>
          <p:cNvPicPr>
            <a:picLocks noChangeAspect="1" noChangeArrowheads="1"/>
          </p:cNvPicPr>
          <p:nvPr/>
        </p:nvPicPr>
        <p:blipFill>
          <a:blip r:embed="rId4" cstate="print"/>
          <a:srcRect l="4545" t="3200" b="2400"/>
          <a:stretch>
            <a:fillRect/>
          </a:stretch>
        </p:blipFill>
        <p:spPr bwMode="auto">
          <a:xfrm>
            <a:off x="1600200" y="1600200"/>
            <a:ext cx="3276600" cy="46482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905000" y="381000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6666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Воспитатель, воспитатель!</a:t>
            </a:r>
            <a:endParaRPr lang="ru-RU" sz="2400" b="1" dirty="0" smtClean="0">
              <a:solidFill>
                <a:srgbClr val="006666"/>
              </a:solidFill>
              <a:latin typeface="Comic Sans MS" pitchFamily="66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6666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Ты актёр, чудак, мечтатель,</a:t>
            </a:r>
            <a:endParaRPr lang="ru-RU" sz="5400" b="1" dirty="0" smtClean="0">
              <a:solidFill>
                <a:srgbClr val="006666"/>
              </a:solidFill>
              <a:latin typeface="Comic Sans MS" pitchFamily="66" charset="0"/>
            </a:endParaRPr>
          </a:p>
        </p:txBody>
      </p:sp>
      <p:pic>
        <p:nvPicPr>
          <p:cNvPr id="9217" name="Picture 1" descr="E:\Воспитатель года\фото\Изображение 3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1600200"/>
            <a:ext cx="3033905" cy="4648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фоны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F:\Воспитатель года\фото\IMG_6931.JPG"/>
          <p:cNvPicPr>
            <a:picLocks noChangeAspect="1" noChangeArrowheads="1"/>
          </p:cNvPicPr>
          <p:nvPr/>
        </p:nvPicPr>
        <p:blipFill>
          <a:blip r:embed="rId3" cstate="print"/>
          <a:srcRect l="17731" t="24710" r="15821" b="8687"/>
          <a:stretch>
            <a:fillRect/>
          </a:stretch>
        </p:blipFill>
        <p:spPr bwMode="auto">
          <a:xfrm>
            <a:off x="36042600" y="-25222200"/>
            <a:ext cx="1939636" cy="3048000"/>
          </a:xfrm>
          <a:prstGeom prst="rect">
            <a:avLst/>
          </a:prstGeom>
          <a:noFill/>
        </p:spPr>
      </p:pic>
      <p:pic>
        <p:nvPicPr>
          <p:cNvPr id="7" name="Picture 3" descr="F:\Воспитатель года\фото\IMG_6931.JPG"/>
          <p:cNvPicPr>
            <a:picLocks noChangeAspect="1" noChangeArrowheads="1"/>
          </p:cNvPicPr>
          <p:nvPr/>
        </p:nvPicPr>
        <p:blipFill>
          <a:blip r:embed="rId3" cstate="print"/>
          <a:srcRect l="17731" t="24710" r="15821" b="8687"/>
          <a:stretch>
            <a:fillRect/>
          </a:stretch>
        </p:blipFill>
        <p:spPr bwMode="auto">
          <a:xfrm>
            <a:off x="-3429000" y="-21336000"/>
            <a:ext cx="1939636" cy="3048000"/>
          </a:xfrm>
          <a:prstGeom prst="rect">
            <a:avLst/>
          </a:prstGeom>
          <a:noFill/>
        </p:spPr>
      </p:pic>
      <p:pic>
        <p:nvPicPr>
          <p:cNvPr id="8" name="Picture 3" descr="F:\Воспитатель года\фото\IMG_6931.JPG"/>
          <p:cNvPicPr>
            <a:picLocks noChangeAspect="1" noChangeArrowheads="1"/>
          </p:cNvPicPr>
          <p:nvPr/>
        </p:nvPicPr>
        <p:blipFill>
          <a:blip r:embed="rId4" cstate="print"/>
          <a:srcRect l="17731" t="24710" r="15821" b="8687"/>
          <a:stretch>
            <a:fillRect/>
          </a:stretch>
        </p:blipFill>
        <p:spPr bwMode="auto">
          <a:xfrm>
            <a:off x="26670000" y="-21793200"/>
            <a:ext cx="1018309" cy="1600200"/>
          </a:xfrm>
          <a:prstGeom prst="rect">
            <a:avLst/>
          </a:prstGeom>
          <a:noFill/>
        </p:spPr>
      </p:pic>
      <p:pic>
        <p:nvPicPr>
          <p:cNvPr id="9" name="Picture 3" descr="F:\Воспитатель года\фото\IMG_6931.JPG"/>
          <p:cNvPicPr>
            <a:picLocks noChangeAspect="1" noChangeArrowheads="1"/>
          </p:cNvPicPr>
          <p:nvPr/>
        </p:nvPicPr>
        <p:blipFill>
          <a:blip r:embed="rId3" cstate="print"/>
          <a:srcRect l="17731" t="24710" r="15821" b="8687"/>
          <a:stretch>
            <a:fillRect/>
          </a:stretch>
        </p:blipFill>
        <p:spPr bwMode="auto">
          <a:xfrm>
            <a:off x="-3276600" y="-21183600"/>
            <a:ext cx="1939636" cy="3048000"/>
          </a:xfrm>
          <a:prstGeom prst="rect">
            <a:avLst/>
          </a:prstGeom>
          <a:noFill/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2133600" y="461664"/>
            <a:ext cx="52578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21031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00200" y="533400"/>
            <a:ext cx="617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6666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И всегда среди детей,</a:t>
            </a:r>
            <a:endParaRPr lang="ru-RU" sz="2800" b="1" dirty="0" smtClean="0">
              <a:solidFill>
                <a:srgbClr val="006666"/>
              </a:solidFill>
              <a:latin typeface="Comic Sans MS" pitchFamily="66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6666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Сто задумок, сто затей.</a:t>
            </a:r>
            <a:endParaRPr lang="ru-RU" sz="2800" b="1" dirty="0" smtClean="0">
              <a:solidFill>
                <a:srgbClr val="006666"/>
              </a:solidFill>
              <a:latin typeface="Comic Sans MS" pitchFamily="66" charset="0"/>
            </a:endParaRPr>
          </a:p>
        </p:txBody>
      </p:sp>
      <p:pic>
        <p:nvPicPr>
          <p:cNvPr id="14" name="Picture 2" descr="F:\Воспитатель года\Интернет-портфолио\Сундук пирата\image.jpg"/>
          <p:cNvPicPr>
            <a:picLocks noChangeAspect="1" noChangeArrowheads="1"/>
          </p:cNvPicPr>
          <p:nvPr/>
        </p:nvPicPr>
        <p:blipFill>
          <a:blip r:embed="rId5" cstate="print"/>
          <a:srcRect l="20645" b="5903"/>
          <a:stretch>
            <a:fillRect/>
          </a:stretch>
        </p:blipFill>
        <p:spPr bwMode="auto">
          <a:xfrm>
            <a:off x="5410200" y="1981200"/>
            <a:ext cx="3399367" cy="4268972"/>
          </a:xfrm>
          <a:prstGeom prst="rect">
            <a:avLst/>
          </a:prstGeom>
          <a:noFill/>
        </p:spPr>
      </p:pic>
      <p:pic>
        <p:nvPicPr>
          <p:cNvPr id="16" name="Picture 2" descr="H:\Воспитатель года\фото\IMG_20180517_092314.jpg"/>
          <p:cNvPicPr>
            <a:picLocks noChangeAspect="1" noChangeArrowheads="1"/>
          </p:cNvPicPr>
          <p:nvPr/>
        </p:nvPicPr>
        <p:blipFill>
          <a:blip r:embed="rId6" cstate="print"/>
          <a:srcRect l="16387" t="20168" r="30269" b="11975"/>
          <a:stretch>
            <a:fillRect/>
          </a:stretch>
        </p:blipFill>
        <p:spPr bwMode="auto">
          <a:xfrm>
            <a:off x="1371600" y="1981200"/>
            <a:ext cx="3810000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F:\фоны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905000" y="304800"/>
            <a:ext cx="6172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6666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Воспитатель, воспитатель!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6666"/>
              </a:solidFill>
              <a:effectLst/>
              <a:latin typeface="Comic Sans MS" pitchFamily="66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6666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Ты творец, мудрец, ваятель,</a:t>
            </a:r>
            <a:endParaRPr kumimoji="0" lang="ru-RU" sz="6000" b="1" i="0" u="none" strike="noStrike" cap="none" normalizeH="0" baseline="0" dirty="0" smtClean="0">
              <a:ln>
                <a:noFill/>
              </a:ln>
              <a:solidFill>
                <a:srgbClr val="006666"/>
              </a:solidFill>
              <a:effectLst/>
              <a:latin typeface="Comic Sans MS" pitchFamily="66" charset="0"/>
            </a:endParaRPr>
          </a:p>
        </p:txBody>
      </p:sp>
      <p:pic>
        <p:nvPicPr>
          <p:cNvPr id="8" name="Picture 5" descr="F:\Воспитатель года\фото\Изображение 132.jpg"/>
          <p:cNvPicPr>
            <a:picLocks noChangeAspect="1" noChangeArrowheads="1"/>
          </p:cNvPicPr>
          <p:nvPr/>
        </p:nvPicPr>
        <p:blipFill>
          <a:blip r:embed="rId3" cstate="print"/>
          <a:srcRect l="4444" r="11111"/>
          <a:stretch>
            <a:fillRect/>
          </a:stretch>
        </p:blipFill>
        <p:spPr bwMode="auto">
          <a:xfrm>
            <a:off x="1295400" y="1676400"/>
            <a:ext cx="3810000" cy="388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2" descr="H:\Воспитатель года\фото\DSCN4123.JPG"/>
          <p:cNvPicPr>
            <a:picLocks noChangeAspect="1" noChangeArrowheads="1"/>
          </p:cNvPicPr>
          <p:nvPr/>
        </p:nvPicPr>
        <p:blipFill>
          <a:blip r:embed="rId4" cstate="print"/>
          <a:srcRect l="10169" t="3636" r="18633" b="7291"/>
          <a:stretch>
            <a:fillRect/>
          </a:stretch>
        </p:blipFill>
        <p:spPr bwMode="auto">
          <a:xfrm>
            <a:off x="5327780" y="1676400"/>
            <a:ext cx="3435220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</TotalTime>
  <Words>324</Words>
  <Application>Microsoft Office PowerPoint</Application>
  <PresentationFormat>Экран (4:3)</PresentationFormat>
  <Paragraphs>53</Paragraphs>
  <Slides>22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Office Theme</vt:lpstr>
      <vt:lpstr>Документ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Windows User</cp:lastModifiedBy>
  <cp:revision>85</cp:revision>
  <dcterms:modified xsi:type="dcterms:W3CDTF">2020-02-06T03:49:10Z</dcterms:modified>
</cp:coreProperties>
</file>