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activeX/activeX5.xml" ContentType="application/vnd.ms-office.activeX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3" r:id="rId5"/>
    <p:sldId id="259" r:id="rId6"/>
    <p:sldId id="267" r:id="rId7"/>
    <p:sldId id="260" r:id="rId8"/>
    <p:sldId id="268" r:id="rId9"/>
    <p:sldId id="261" r:id="rId10"/>
    <p:sldId id="269" r:id="rId11"/>
    <p:sldId id="286" r:id="rId12"/>
    <p:sldId id="28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8" r:id="rId22"/>
    <p:sldId id="28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0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7451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slide" Target="slide39.xml"/><Relationship Id="rId3" Type="http://schemas.openxmlformats.org/officeDocument/2006/relationships/control" Target="../activeX/activeX2.xml"/><Relationship Id="rId21" Type="http://schemas.openxmlformats.org/officeDocument/2006/relationships/slide" Target="slide7.xml"/><Relationship Id="rId34" Type="http://schemas.openxmlformats.org/officeDocument/2006/relationships/slide" Target="slide31.xml"/><Relationship Id="rId7" Type="http://schemas.openxmlformats.org/officeDocument/2006/relationships/control" Target="../activeX/activeX6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3.xml"/><Relationship Id="rId25" Type="http://schemas.openxmlformats.org/officeDocument/2006/relationships/slide" Target="slide11.xml"/><Relationship Id="rId33" Type="http://schemas.openxmlformats.org/officeDocument/2006/relationships/slide" Target="slide25.xml"/><Relationship Id="rId38" Type="http://schemas.openxmlformats.org/officeDocument/2006/relationships/slide" Target="slide37.xml"/><Relationship Id="rId2" Type="http://schemas.openxmlformats.org/officeDocument/2006/relationships/control" Target="../activeX/activeX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slide" Target="slide17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11.png"/><Relationship Id="rId32" Type="http://schemas.openxmlformats.org/officeDocument/2006/relationships/slide" Target="slide23.xml"/><Relationship Id="rId37" Type="http://schemas.openxmlformats.org/officeDocument/2006/relationships/slide" Target="slide35.xml"/><Relationship Id="rId5" Type="http://schemas.openxmlformats.org/officeDocument/2006/relationships/control" Target="../activeX/activeX4.xml"/><Relationship Id="rId15" Type="http://schemas.openxmlformats.org/officeDocument/2006/relationships/image" Target="../media/image3.jpeg"/><Relationship Id="rId23" Type="http://schemas.openxmlformats.org/officeDocument/2006/relationships/slide" Target="slide9.xml"/><Relationship Id="rId28" Type="http://schemas.openxmlformats.org/officeDocument/2006/relationships/slide" Target="slide15.xml"/><Relationship Id="rId36" Type="http://schemas.openxmlformats.org/officeDocument/2006/relationships/slide" Target="slide33.xml"/><Relationship Id="rId10" Type="http://schemas.openxmlformats.org/officeDocument/2006/relationships/control" Target="../activeX/activeX9.xml"/><Relationship Id="rId19" Type="http://schemas.openxmlformats.org/officeDocument/2006/relationships/slide" Target="slide5.xml"/><Relationship Id="rId31" Type="http://schemas.openxmlformats.org/officeDocument/2006/relationships/slide" Target="slide21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slide" Target="slide13.xml"/><Relationship Id="rId30" Type="http://schemas.openxmlformats.org/officeDocument/2006/relationships/slide" Target="slide19.xml"/><Relationship Id="rId35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MITRY GRISHKO\Desktop\Гришко К\Своя игра\svoya_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http://s3.afisha.net/Afisha7files/Image/programmy_tv/ntv/peredachi/baza_svoyaIgr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E1F33"/>
              </a:clrFrom>
              <a:clrTo>
                <a:srgbClr val="0E1F33">
                  <a:alpha val="0"/>
                </a:srgbClr>
              </a:clrTo>
            </a:clrChange>
          </a:blip>
          <a:srcRect r="19048"/>
          <a:stretch>
            <a:fillRect/>
          </a:stretch>
        </p:blipFill>
        <p:spPr bwMode="auto">
          <a:xfrm>
            <a:off x="0" y="4786322"/>
            <a:ext cx="413778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357158" y="285728"/>
            <a:ext cx="2643206" cy="857256"/>
            <a:chOff x="357158" y="285728"/>
            <a:chExt cx="2643206" cy="857256"/>
          </a:xfrm>
        </p:grpSpPr>
        <p:pic>
          <p:nvPicPr>
            <p:cNvPr id="7" name="Picture 2" descr="C:\Users\DMITRY GRISHKO\Desktop\Гришко К\Своя игра\svoya_igra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6615" t="10278" r="34479" b="78264"/>
            <a:stretch>
              <a:fillRect/>
            </a:stretch>
          </p:blipFill>
          <p:spPr bwMode="auto">
            <a:xfrm>
              <a:off x="357158" y="285728"/>
              <a:ext cx="2643206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00034" y="285728"/>
              <a:ext cx="2428892" cy="857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Начать игру</a:t>
              </a:r>
              <a:endPara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71802" y="285728"/>
            <a:ext cx="2643206" cy="857256"/>
            <a:chOff x="3143240" y="214290"/>
            <a:chExt cx="2643206" cy="857256"/>
          </a:xfrm>
        </p:grpSpPr>
        <p:pic>
          <p:nvPicPr>
            <p:cNvPr id="10" name="Picture 2" descr="C:\Users\DMITRY GRISHKO\Desktop\Гришко К\Своя игра\svoya_igra.jpg"/>
            <p:cNvPicPr>
              <a:picLocks noChangeAspect="1" noChangeArrowheads="1"/>
            </p:cNvPicPr>
            <p:nvPr/>
          </p:nvPicPr>
          <p:blipFill>
            <a:blip r:embed="rId2" cstate="print"/>
            <a:srcRect l="36615" t="10278" r="34479" b="78264"/>
            <a:stretch>
              <a:fillRect/>
            </a:stretch>
          </p:blipFill>
          <p:spPr bwMode="auto">
            <a:xfrm>
              <a:off x="3143240" y="214290"/>
              <a:ext cx="2643206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214678" y="214290"/>
              <a:ext cx="2428892" cy="857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Выход</a:t>
              </a:r>
              <a:endPara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429000"/>
            <a:ext cx="3960439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raskaz.txt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6141" b="11376"/>
          <a:stretch>
            <a:fillRect/>
          </a:stretch>
        </p:blipFill>
        <p:spPr bwMode="auto">
          <a:xfrm>
            <a:off x="0" y="-1"/>
            <a:ext cx="9142413" cy="695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457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0" y="28572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 rot="21047965">
            <a:off x="3317307" y="5928126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771800" y="1412776"/>
            <a:ext cx="5364088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расширениям графических файлов можно отнести: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bas, pas, cal;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exe, com, bat;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txt , doc, do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bmp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jpg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71600" y="3429000"/>
            <a:ext cx="5364088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расширениям графических файлов можно отнести: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bmp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jpg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1582" b="21595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22"/>
          <p:cNvGrpSpPr/>
          <p:nvPr/>
        </p:nvGrpSpPr>
        <p:grpSpPr>
          <a:xfrm>
            <a:off x="5580112" y="5949280"/>
            <a:ext cx="1893483" cy="908720"/>
            <a:chOff x="4489504" y="5072074"/>
            <a:chExt cx="1755239" cy="1257300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9504" y="5072074"/>
              <a:ext cx="1543050" cy="12573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>
              <a:hlinkClick r:id="rId4" action="ppaction://hlinksldjump"/>
            </p:cNvPr>
            <p:cNvSpPr txBox="1"/>
            <p:nvPr/>
          </p:nvSpPr>
          <p:spPr>
            <a:xfrm rot="21047965">
              <a:off x="4655910" y="5408370"/>
              <a:ext cx="1588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hlinkClick r:id="" action="ppaction://hlinkshowjump?jump=nextslide"/>
                </a:rPr>
                <a:t>ОТВЕТ</a:t>
              </a:r>
              <a:endParaRPr lang="ru-RU" sz="3600" b="1" dirty="0"/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1457325" cy="20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0" y="285728"/>
            <a:ext cx="18062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</a:p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Общий вопрос</a:t>
            </a:r>
            <a:endParaRPr lang="ru-R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67744" y="1373876"/>
            <a:ext cx="5868144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перечисленных программ, выберите архиватор.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MS Office Word;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Paint;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WinRAR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95536" y="162880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38593" y="3571876"/>
            <a:ext cx="286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омашка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59632" y="3355250"/>
            <a:ext cx="5868144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перечисленных программ, выберите архиватор.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WinRAR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2413" cy="687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457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0" y="28572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 rot="21047965">
            <a:off x="4357686" y="5408370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63888" y="1340768"/>
            <a:ext cx="482453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Выберите устройства вывода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Джойстик;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Принтер;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Компьютерная мышь;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Монитор.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31640" y="3006244"/>
            <a:ext cx="3456384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устройства вывода информации: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Принтер;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Монитор.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1954" r="8941" b="147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439893" cy="199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0" y="285728"/>
            <a:ext cx="18062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Общий вопрос</a:t>
            </a: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 rot="21047965">
            <a:off x="3101283" y="5928127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59832" y="1280380"/>
            <a:ext cx="5004048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 для работы с файлами, называются 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Файловыми администраторами;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Файловыми агентами;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Файловыми менеджерами;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Архиваторами.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23528" y="162880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59632" y="3355250"/>
            <a:ext cx="500404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для работы с файлами, 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Файловыми менеджерами;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1721" b="22073"/>
          <a:stretch>
            <a:fillRect/>
          </a:stretch>
        </p:blipFill>
        <p:spPr bwMode="auto">
          <a:xfrm>
            <a:off x="0" y="0"/>
            <a:ext cx="92198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14348" y="1285860"/>
            <a:ext cx="2000232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4357686" y="6211669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987824" y="1628800"/>
            <a:ext cx="5148064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Файловая система это –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Способ организации, хранения и именования данных;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Программа, для работы с файлами;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Прозрачная пластиковая папка для бумаг, приспособленная для прикрепления к папке-скоросшивателю;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Способ классификации файлов по типу и размеру.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/>
          <a:srcRect b="49284"/>
          <a:stretch>
            <a:fillRect/>
          </a:stretch>
        </p:blipFill>
        <p:spPr bwMode="auto">
          <a:xfrm>
            <a:off x="0" y="980728"/>
            <a:ext cx="9151152" cy="329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http://androidplus.ru/uploads/posts/2012-01/1327140206_51download-games-igri.png"/>
          <p:cNvPicPr>
            <a:picLocks noChangeAspect="1" noChangeArrowheads="1"/>
          </p:cNvPicPr>
          <p:nvPr/>
        </p:nvPicPr>
        <p:blipFill>
          <a:blip r:embed="rId14" cstate="print"/>
          <a:srcRect t="26367" b="23829"/>
          <a:stretch>
            <a:fillRect/>
          </a:stretch>
        </p:blipFill>
        <p:spPr bwMode="auto">
          <a:xfrm>
            <a:off x="6500826" y="214290"/>
            <a:ext cx="2151571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http://s3.afisha.net/Afisha7files/Image/programmy_tv/ntv/peredachi/baza_svoyaIgra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E1F33"/>
              </a:clrFrom>
              <a:clrTo>
                <a:srgbClr val="0E1F33">
                  <a:alpha val="0"/>
                </a:srgbClr>
              </a:clrTo>
            </a:clrChange>
          </a:blip>
          <a:srcRect r="19048"/>
          <a:stretch>
            <a:fillRect/>
          </a:stretch>
        </p:blipFill>
        <p:spPr bwMode="auto">
          <a:xfrm>
            <a:off x="214282" y="-1"/>
            <a:ext cx="2786082" cy="129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539552" y="3429001"/>
            <a:ext cx="2937045" cy="720080"/>
            <a:chOff x="1325370" y="3500438"/>
            <a:chExt cx="2937045" cy="1238253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57290" y="3929066"/>
              <a:ext cx="29051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1325370" y="3500438"/>
              <a:ext cx="2857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Дополнительные</a:t>
              </a:r>
            </a:p>
            <a:p>
              <a:pPr algn="ctr"/>
              <a:r>
                <a:rPr lang="ru-RU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вопросы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4" name="Picture 1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07904" y="1412776"/>
            <a:ext cx="981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16016" y="1412776"/>
            <a:ext cx="1000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6136" y="1412776"/>
            <a:ext cx="971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04248" y="1412776"/>
            <a:ext cx="1000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812360" y="1412776"/>
            <a:ext cx="971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395536" y="1484784"/>
            <a:ext cx="3071834" cy="778947"/>
            <a:chOff x="1395668" y="4126572"/>
            <a:chExt cx="3071834" cy="2153569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00166" y="4126572"/>
              <a:ext cx="2905125" cy="20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1395668" y="4493218"/>
              <a:ext cx="3071834" cy="17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Компьютер и программное обеспечение 1 вариант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536" y="2420888"/>
            <a:ext cx="29051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07904" y="2420888"/>
            <a:ext cx="981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24003" y="2348880"/>
            <a:ext cx="1000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24128" y="2348880"/>
            <a:ext cx="971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04248" y="2348880"/>
            <a:ext cx="1000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5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812360" y="2348880"/>
            <a:ext cx="971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11812" y="3356992"/>
            <a:ext cx="981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11951" y="3356992"/>
            <a:ext cx="1000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83514" y="3356992"/>
            <a:ext cx="971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83653" y="3356992"/>
            <a:ext cx="1000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812360" y="3356992"/>
            <a:ext cx="971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3" cstate="print"/>
          <a:srcRect t="94505"/>
          <a:stretch>
            <a:fillRect/>
          </a:stretch>
        </p:blipFill>
        <p:spPr bwMode="auto">
          <a:xfrm>
            <a:off x="0" y="5373216"/>
            <a:ext cx="9151152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395536" y="2348880"/>
            <a:ext cx="3071834" cy="778947"/>
            <a:chOff x="1395668" y="4126572"/>
            <a:chExt cx="3071834" cy="2153569"/>
          </a:xfrm>
        </p:grpSpPr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00166" y="4126572"/>
              <a:ext cx="2905125" cy="20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TextBox 49"/>
            <p:cNvSpPr txBox="1"/>
            <p:nvPr/>
          </p:nvSpPr>
          <p:spPr>
            <a:xfrm>
              <a:off x="1395668" y="4493218"/>
              <a:ext cx="3071834" cy="17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Компьютер и программное обеспечение 2 вариант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08520" y="4797152"/>
            <a:ext cx="79918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БОНУСС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>
            <a:hlinkClick r:id="rId35" action="ppaction://hlinksldjump"/>
          </p:cNvPr>
          <p:cNvSpPr/>
          <p:nvPr/>
        </p:nvSpPr>
        <p:spPr>
          <a:xfrm>
            <a:off x="7093296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>
            <a:hlinkClick r:id="rId36" action="ppaction://hlinksldjump"/>
          </p:cNvPr>
          <p:cNvSpPr/>
          <p:nvPr/>
        </p:nvSpPr>
        <p:spPr>
          <a:xfrm>
            <a:off x="2052736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>
            <a:hlinkClick r:id="rId37" action="ppaction://hlinksldjump"/>
          </p:cNvPr>
          <p:cNvSpPr/>
          <p:nvPr/>
        </p:nvSpPr>
        <p:spPr>
          <a:xfrm>
            <a:off x="3060848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>
            <a:hlinkClick r:id="rId38" action="ppaction://hlinksldjump"/>
          </p:cNvPr>
          <p:cNvSpPr/>
          <p:nvPr/>
        </p:nvSpPr>
        <p:spPr>
          <a:xfrm>
            <a:off x="4068960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>
            <a:hlinkClick r:id="rId38" action="ppaction://hlinksldjump"/>
          </p:cNvPr>
          <p:cNvSpPr/>
          <p:nvPr/>
        </p:nvSpPr>
        <p:spPr>
          <a:xfrm>
            <a:off x="5077072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>
            <a:hlinkClick r:id="rId39" action="ppaction://hlinksldjump"/>
          </p:cNvPr>
          <p:cNvSpPr/>
          <p:nvPr/>
        </p:nvSpPr>
        <p:spPr>
          <a:xfrm>
            <a:off x="6085184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>
            <a:hlinkClick r:id="rId35" action="ppaction://hlinksldjump"/>
          </p:cNvPr>
          <p:cNvSpPr/>
          <p:nvPr/>
        </p:nvSpPr>
        <p:spPr>
          <a:xfrm>
            <a:off x="7092280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>
            <a:hlinkClick r:id="rId36" action="ppaction://hlinksldjump"/>
          </p:cNvPr>
          <p:cNvSpPr/>
          <p:nvPr/>
        </p:nvSpPr>
        <p:spPr>
          <a:xfrm>
            <a:off x="2051720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>
            <a:hlinkClick r:id="rId37" action="ppaction://hlinksldjump"/>
          </p:cNvPr>
          <p:cNvSpPr/>
          <p:nvPr/>
        </p:nvSpPr>
        <p:spPr>
          <a:xfrm>
            <a:off x="3059832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>
            <a:hlinkClick r:id="rId38" action="ppaction://hlinksldjump"/>
          </p:cNvPr>
          <p:cNvSpPr/>
          <p:nvPr/>
        </p:nvSpPr>
        <p:spPr>
          <a:xfrm>
            <a:off x="4067944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65">
            <a:hlinkClick r:id="rId38" action="ppaction://hlinksldjump"/>
          </p:cNvPr>
          <p:cNvSpPr/>
          <p:nvPr/>
        </p:nvSpPr>
        <p:spPr>
          <a:xfrm>
            <a:off x="5076056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>
            <a:hlinkClick r:id="rId39" action="ppaction://hlinksldjump"/>
          </p:cNvPr>
          <p:cNvSpPr/>
          <p:nvPr/>
        </p:nvSpPr>
        <p:spPr>
          <a:xfrm>
            <a:off x="6084168" y="4869160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100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controls>
      <p:control spid="1030" name="TextBox4" r:id="rId2" imgW="1943280" imgH="399960"/>
      <p:control spid="1033" name="TextBox7" r:id="rId3" imgW="1943280" imgH="399960"/>
      <p:control spid="1035" name="TextBox9" r:id="rId4" imgW="1943280" imgH="399960"/>
      <p:control spid="1036" name="TextBox10" r:id="rId5" imgW="1943280" imgH="399960"/>
      <p:control spid="1051" name="TextBox19" r:id="rId6" imgW="1943280" imgH="399960"/>
      <p:control spid="1056" name="TextBox24" r:id="rId7" imgW="1943280" imgH="399960"/>
      <p:control spid="1057" name="TextBox25" r:id="rId8" imgW="1943280" imgH="399960"/>
      <p:control spid="1062" name="TextBox30" r:id="rId9" imgW="1943280" imgH="399960"/>
      <p:control spid="1063" name="TextBox31" r:id="rId10" imgW="1943280" imgH="399960"/>
      <p:control spid="1064" name="TextBox32" r:id="rId11" imgW="1943280" imgH="39996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95536" y="162880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59632" y="3344217"/>
            <a:ext cx="5148064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Файловая система это –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Способ организации, хранения и именования данных;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1721" b="22073"/>
          <a:stretch>
            <a:fillRect/>
          </a:stretch>
        </p:blipFill>
        <p:spPr bwMode="auto">
          <a:xfrm>
            <a:off x="0" y="0"/>
            <a:ext cx="92198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0" y="0"/>
            <a:ext cx="2000232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4357686" y="6211669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15816" y="980728"/>
            <a:ext cx="5688632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Найдите верное утверждение.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Компьютерная память бывает оперативной и запоздалой;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Жёсткий диск – это постоянное запоминающее устройство;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Жёсткий диск – это оперативное запоминающее устройство;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Когда компьютер выключен все файлы хранятся в оперативной памяти.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3140968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Жёсткий диск – это постоянное запоминающее устройство;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140" r="5469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22"/>
          <p:cNvGrpSpPr/>
          <p:nvPr/>
        </p:nvGrpSpPr>
        <p:grpSpPr>
          <a:xfrm>
            <a:off x="4357686" y="5072074"/>
            <a:ext cx="1602016" cy="1257300"/>
            <a:chOff x="4655910" y="5072074"/>
            <a:chExt cx="1602016" cy="1257300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5072074"/>
              <a:ext cx="154305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>
              <a:hlinkClick r:id="rId4" action="ppaction://hlinksldjump"/>
            </p:cNvPr>
            <p:cNvSpPr txBox="1"/>
            <p:nvPr/>
          </p:nvSpPr>
          <p:spPr>
            <a:xfrm rot="21047965">
              <a:off x="4655910" y="5408370"/>
              <a:ext cx="1588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hlinkClick r:id="" action="ppaction://hlinkshowjump?jump=nextslide"/>
                </a:rPr>
                <a:t>ОТВЕТ</a:t>
              </a:r>
              <a:endParaRPr lang="ru-RU" sz="3600" b="1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51520" y="404664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03848" y="1268760"/>
            <a:ext cx="5940152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Минимально необходимый набор устройств для работы компьютера содержит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принтер, системный блок, клавиатуру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системный блок, монитор, клавиатуру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процессор, мышь, монитор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клавиатуру, монитор, мышь 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85720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645024"/>
            <a:ext cx="621477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системный блок, монитор, клавиатуру 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2413" cy="687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457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0" y="285728"/>
            <a:ext cx="18062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</a:p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Общий вопрос</a:t>
            </a:r>
            <a:endParaRPr lang="ru-R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 rot="21047965">
            <a:off x="4357686" y="5408370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491880" y="943999"/>
            <a:ext cx="565212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устройствам вывода графической информации относится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сканер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принтер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клавиатура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модем 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43608" y="3222268"/>
            <a:ext cx="565212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устройствам вывода графической информации относится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принтер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kk-KZ" sz="2400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графопостроитель, монитор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2382" r="8941" b="19202"/>
          <a:stretch>
            <a:fillRect/>
          </a:stretch>
        </p:blipFill>
        <p:spPr bwMode="auto">
          <a:xfrm>
            <a:off x="0" y="0"/>
            <a:ext cx="9144000" cy="685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75" y="5572125"/>
            <a:ext cx="1457325" cy="1285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7500958" y="5626894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6072198" y="6000768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1340768"/>
            <a:ext cx="7236296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это...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логический элемент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минимальная единица информации, принимающая значение 0 или 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минимальная единица информации, принимающая значение 0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минимальная единица информации, принимающая значение 1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23528" y="162880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27584" y="3694385"/>
            <a:ext cx="5976664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это...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минимальная единица информации, принимающая значение 1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1721" b="22073"/>
          <a:stretch>
            <a:fillRect/>
          </a:stretch>
        </p:blipFill>
        <p:spPr bwMode="auto">
          <a:xfrm>
            <a:off x="0" y="0"/>
            <a:ext cx="92198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000364" y="1714488"/>
            <a:ext cx="5214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Перевести в 10</a:t>
            </a:r>
            <a:r>
              <a:rPr lang="ru-RU" sz="2800" b="1" dirty="0" smtClean="0"/>
              <a:t>ю</a:t>
            </a:r>
            <a:r>
              <a:rPr lang="ru-RU" sz="4400" b="1" dirty="0" smtClean="0"/>
              <a:t> систему счисления </a:t>
            </a:r>
            <a:r>
              <a:rPr lang="ru-RU" sz="4400" b="1" dirty="0" smtClean="0">
                <a:solidFill>
                  <a:srgbClr val="FF0000"/>
                </a:solidFill>
              </a:rPr>
              <a:t>111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1285860"/>
            <a:ext cx="2000232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4357686" y="6211669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158" b="14800"/>
          <a:stretch>
            <a:fillRect/>
          </a:stretch>
        </p:blipFill>
        <p:spPr bwMode="auto">
          <a:xfrm>
            <a:off x="28736" y="0"/>
            <a:ext cx="91152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6572264" y="5600700"/>
            <a:ext cx="1602016" cy="1257300"/>
            <a:chOff x="4655910" y="5072074"/>
            <a:chExt cx="1602016" cy="1257300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5072074"/>
              <a:ext cx="1543050" cy="12573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>
              <a:hlinkClick r:id="rId4" action="ppaction://hlinksldjump"/>
            </p:cNvPr>
            <p:cNvSpPr txBox="1"/>
            <p:nvPr/>
          </p:nvSpPr>
          <p:spPr>
            <a:xfrm rot="21047965">
              <a:off x="4655910" y="5408370"/>
              <a:ext cx="1588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hlinkClick r:id="" action="ppaction://hlinkshowjump?jump=nextslide"/>
                </a:rPr>
                <a:t>ОТВЕТ</a:t>
              </a:r>
              <a:endParaRPr lang="ru-RU" sz="3600" b="1" dirty="0"/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214290"/>
            <a:ext cx="1332812" cy="163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0" y="0"/>
            <a:ext cx="1806200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Общий вопрос</a:t>
            </a: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43808" y="1412776"/>
            <a:ext cx="5255568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Выберите устройства ввода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Тачпад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Монитор;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Клавиатура;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Сканер.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91516" y="3714752"/>
            <a:ext cx="7441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140" r="5469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928926" y="1142984"/>
            <a:ext cx="635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Число 12 перевести в </a:t>
            </a:r>
          </a:p>
          <a:p>
            <a:pPr algn="ctr"/>
            <a:r>
              <a:rPr lang="ru-RU" sz="4000" b="1" dirty="0" smtClean="0">
                <a:latin typeface="Arial Black" pitchFamily="34" charset="0"/>
              </a:rPr>
              <a:t>Двоичную систему счисления</a:t>
            </a:r>
            <a:endParaRPr lang="ru-RU" sz="4000" b="1" dirty="0">
              <a:latin typeface="Arial Black" pitchFamily="34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4357686" y="5072074"/>
            <a:ext cx="1602016" cy="1257300"/>
            <a:chOff x="4655910" y="5072074"/>
            <a:chExt cx="1602016" cy="1257300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5072074"/>
              <a:ext cx="154305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>
              <a:hlinkClick r:id="rId4" action="ppaction://hlinksldjump"/>
            </p:cNvPr>
            <p:cNvSpPr txBox="1"/>
            <p:nvPr/>
          </p:nvSpPr>
          <p:spPr>
            <a:xfrm rot="21047965">
              <a:off x="4655910" y="5408370"/>
              <a:ext cx="1588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hlinkClick r:id="" action="ppaction://hlinkshowjump?jump=nextslide"/>
                </a:rPr>
                <a:t>ОТВЕТ</a:t>
              </a:r>
              <a:endParaRPr lang="ru-RU" sz="3600" b="1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876256" y="4797152"/>
            <a:ext cx="18062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</a:p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Общий вопрос</a:t>
            </a:r>
            <a:endParaRPr lang="ru-R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7677" y="3714752"/>
            <a:ext cx="17972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1100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34076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6948264" y="404664"/>
            <a:ext cx="1979712" cy="324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0" y="1340768"/>
            <a:ext cx="2386608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из указанных стандартных программ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позволяют создавать графические изображения?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Адресная книга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Блокнот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 Pad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Paint 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98072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>
            <a:off x="7740352" y="234888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из указанных стандартных программ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позволяют создавать графические изображения?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Адресная книга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Блокнот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 Pad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Paint 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34076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6948264" y="404664"/>
            <a:ext cx="1979712" cy="324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0" y="1340768"/>
            <a:ext cx="2386608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158374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Какие программы используют для уменьшения объема файлов? </a:t>
            </a:r>
            <a:endParaRPr lang="ru-RU" sz="2400" dirty="0" smtClean="0"/>
          </a:p>
          <a:p>
            <a:r>
              <a:rPr lang="kk-KZ" sz="2400" dirty="0" smtClean="0"/>
              <a:t>a)</a:t>
            </a:r>
            <a:r>
              <a:rPr lang="ru-RU" sz="2400" dirty="0" smtClean="0"/>
              <a:t>     </a:t>
            </a:r>
            <a:r>
              <a:rPr lang="kk-KZ" sz="2400" dirty="0" smtClean="0"/>
              <a:t>программы-архиваторы</a:t>
            </a:r>
            <a:endParaRPr lang="ru-RU" sz="2400" dirty="0" smtClean="0"/>
          </a:p>
          <a:p>
            <a:r>
              <a:rPr lang="kk-KZ" sz="2400" dirty="0" smtClean="0"/>
              <a:t>b)</a:t>
            </a:r>
            <a:r>
              <a:rPr lang="ru-RU" sz="2400" dirty="0" smtClean="0"/>
              <a:t>     </a:t>
            </a:r>
            <a:r>
              <a:rPr lang="kk-KZ" sz="2400" dirty="0" smtClean="0"/>
              <a:t>программы резервного копирования файлов </a:t>
            </a:r>
            <a:endParaRPr lang="ru-RU" sz="2400" dirty="0" smtClean="0"/>
          </a:p>
          <a:p>
            <a:r>
              <a:rPr lang="kk-KZ" sz="2400" dirty="0" smtClean="0"/>
              <a:t>c)</a:t>
            </a:r>
            <a:r>
              <a:rPr lang="ru-RU" sz="2400" dirty="0" smtClean="0"/>
              <a:t>      </a:t>
            </a:r>
            <a:r>
              <a:rPr lang="kk-KZ" sz="2400" dirty="0" smtClean="0"/>
              <a:t>программы-интерпретаторы</a:t>
            </a:r>
            <a:endParaRPr lang="ru-RU" sz="2400" dirty="0" smtClean="0"/>
          </a:p>
          <a:p>
            <a:r>
              <a:rPr lang="kk-KZ" sz="2400" dirty="0" smtClean="0"/>
              <a:t>d)</a:t>
            </a:r>
            <a:r>
              <a:rPr lang="ru-RU" sz="2400" dirty="0" smtClean="0"/>
              <a:t>     </a:t>
            </a:r>
            <a:r>
              <a:rPr lang="kk-KZ" sz="2400" dirty="0" smtClean="0"/>
              <a:t>программы-трансляторы                             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98072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>
            <a:off x="7740352" y="234888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798334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Какие программы используют для уменьшения объема файлов? </a:t>
            </a:r>
            <a:endParaRPr lang="ru-RU" sz="2400" dirty="0" smtClean="0"/>
          </a:p>
          <a:p>
            <a:r>
              <a:rPr lang="kk-KZ" sz="2400" dirty="0" smtClean="0">
                <a:solidFill>
                  <a:srgbClr val="FF0000"/>
                </a:solidFill>
              </a:rPr>
              <a:t>a)</a:t>
            </a:r>
            <a:r>
              <a:rPr lang="ru-RU" sz="2400" dirty="0" smtClean="0">
                <a:solidFill>
                  <a:srgbClr val="FF0000"/>
                </a:solidFill>
              </a:rPr>
              <a:t>     </a:t>
            </a:r>
            <a:r>
              <a:rPr lang="kk-KZ" sz="2400" dirty="0" smtClean="0">
                <a:solidFill>
                  <a:srgbClr val="FF0000"/>
                </a:solidFill>
              </a:rPr>
              <a:t>программы-архиваторы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dirty="0" smtClean="0"/>
              <a:t>b)</a:t>
            </a:r>
            <a:r>
              <a:rPr lang="ru-RU" sz="2400" dirty="0" smtClean="0"/>
              <a:t>     </a:t>
            </a:r>
            <a:r>
              <a:rPr lang="kk-KZ" sz="2400" dirty="0" smtClean="0"/>
              <a:t>программы резервного копирования файлов </a:t>
            </a:r>
            <a:endParaRPr lang="ru-RU" sz="2400" dirty="0" smtClean="0"/>
          </a:p>
          <a:p>
            <a:r>
              <a:rPr lang="kk-KZ" sz="2400" dirty="0" smtClean="0"/>
              <a:t>c)</a:t>
            </a:r>
            <a:r>
              <a:rPr lang="ru-RU" sz="2400" dirty="0" smtClean="0"/>
              <a:t>      </a:t>
            </a:r>
            <a:r>
              <a:rPr lang="kk-KZ" sz="2400" dirty="0" smtClean="0"/>
              <a:t>программы-интерпретаторы</a:t>
            </a:r>
            <a:endParaRPr lang="ru-RU" sz="2400" dirty="0" smtClean="0"/>
          </a:p>
          <a:p>
            <a:r>
              <a:rPr lang="kk-KZ" sz="2400" dirty="0" smtClean="0"/>
              <a:t>d)</a:t>
            </a:r>
            <a:r>
              <a:rPr lang="ru-RU" sz="2400" dirty="0" smtClean="0"/>
              <a:t>     </a:t>
            </a:r>
            <a:r>
              <a:rPr lang="kk-KZ" sz="2400" dirty="0" smtClean="0"/>
              <a:t>программы-трансляторы                             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34076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6948264" y="404664"/>
            <a:ext cx="1979712" cy="324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0" y="1340768"/>
            <a:ext cx="2386608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3973711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Какие программы из ниже перечисленных являются антивирусными? </a:t>
            </a:r>
            <a:endParaRPr lang="ru-RU" sz="2400" dirty="0" smtClean="0"/>
          </a:p>
          <a:p>
            <a:r>
              <a:rPr lang="kk-KZ" sz="2400" dirty="0" smtClean="0"/>
              <a:t>a)</a:t>
            </a:r>
            <a:r>
              <a:rPr lang="en-US" sz="2400" dirty="0" smtClean="0"/>
              <a:t>     </a:t>
            </a:r>
            <a:r>
              <a:rPr lang="kk-KZ" sz="2400" dirty="0" smtClean="0"/>
              <a:t>Doctor WEB, AVP </a:t>
            </a:r>
            <a:endParaRPr lang="ru-RU" sz="2400" dirty="0" smtClean="0"/>
          </a:p>
          <a:p>
            <a:r>
              <a:rPr lang="kk-KZ" sz="2400" dirty="0" smtClean="0"/>
              <a:t>b)</a:t>
            </a:r>
            <a:r>
              <a:rPr lang="en-US" sz="2400" dirty="0" smtClean="0"/>
              <a:t>     </a:t>
            </a:r>
            <a:r>
              <a:rPr lang="kk-KZ" sz="2400" dirty="0" smtClean="0"/>
              <a:t>WinZip, WinRar </a:t>
            </a:r>
            <a:endParaRPr lang="ru-RU" sz="2400" dirty="0" smtClean="0"/>
          </a:p>
          <a:p>
            <a:r>
              <a:rPr lang="kk-KZ" sz="2400" dirty="0" smtClean="0"/>
              <a:t>c)</a:t>
            </a:r>
            <a:r>
              <a:rPr lang="en-US" sz="2400" dirty="0" smtClean="0"/>
              <a:t>      </a:t>
            </a:r>
            <a:r>
              <a:rPr lang="kk-KZ" sz="2400" dirty="0" smtClean="0"/>
              <a:t>Word, PowerPoint</a:t>
            </a:r>
            <a:endParaRPr lang="ru-RU" sz="2400" dirty="0" smtClean="0"/>
          </a:p>
          <a:p>
            <a:r>
              <a:rPr lang="kk-KZ" sz="2400" dirty="0" smtClean="0"/>
              <a:t>d)</a:t>
            </a:r>
            <a:r>
              <a:rPr lang="en-US" sz="2400" dirty="0" smtClean="0"/>
              <a:t>     </a:t>
            </a:r>
            <a:r>
              <a:rPr lang="kk-KZ" sz="2400" dirty="0" smtClean="0"/>
              <a:t>Excel, Internet Explorer                        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98072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>
            <a:off x="7740352" y="234888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613671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Какие программы из ниже перечисленных являются антивирусными? </a:t>
            </a:r>
            <a:endParaRPr lang="ru-RU" sz="2400" dirty="0" smtClean="0"/>
          </a:p>
          <a:p>
            <a:r>
              <a:rPr lang="kk-KZ" sz="2400" dirty="0" smtClean="0"/>
              <a:t>a)</a:t>
            </a:r>
            <a:r>
              <a:rPr lang="en-US" sz="2400" dirty="0" smtClean="0">
                <a:solidFill>
                  <a:srgbClr val="FF0000"/>
                </a:solidFill>
              </a:rPr>
              <a:t>     </a:t>
            </a:r>
            <a:r>
              <a:rPr lang="kk-KZ" sz="2400" dirty="0" smtClean="0">
                <a:solidFill>
                  <a:srgbClr val="FF0000"/>
                </a:solidFill>
              </a:rPr>
              <a:t>Doctor WEB, AVP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dirty="0" smtClean="0"/>
              <a:t>b)</a:t>
            </a:r>
            <a:r>
              <a:rPr lang="en-US" sz="2400" dirty="0" smtClean="0"/>
              <a:t>     </a:t>
            </a:r>
            <a:r>
              <a:rPr lang="kk-KZ" sz="2400" dirty="0" smtClean="0"/>
              <a:t>WinZip, WinRar </a:t>
            </a:r>
            <a:endParaRPr lang="ru-RU" sz="2400" dirty="0" smtClean="0"/>
          </a:p>
          <a:p>
            <a:r>
              <a:rPr lang="kk-KZ" sz="2400" dirty="0" smtClean="0"/>
              <a:t>c)</a:t>
            </a:r>
            <a:r>
              <a:rPr lang="en-US" sz="2400" dirty="0" smtClean="0"/>
              <a:t>      </a:t>
            </a:r>
            <a:r>
              <a:rPr lang="kk-KZ" sz="2400" dirty="0" smtClean="0"/>
              <a:t>Word, PowerPoint</a:t>
            </a:r>
            <a:endParaRPr lang="ru-RU" sz="2400" dirty="0" smtClean="0"/>
          </a:p>
          <a:p>
            <a:r>
              <a:rPr lang="kk-KZ" sz="2400" dirty="0" smtClean="0"/>
              <a:t>d)</a:t>
            </a:r>
            <a:r>
              <a:rPr lang="en-US" sz="2400" dirty="0" smtClean="0"/>
              <a:t>     </a:t>
            </a:r>
            <a:r>
              <a:rPr lang="kk-KZ" sz="2400" dirty="0" smtClean="0"/>
              <a:t>Excel, Internet Explorer                      </a:t>
            </a:r>
            <a:endParaRPr lang="ru-RU" sz="2400" dirty="0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34076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6948264" y="404664"/>
            <a:ext cx="1979712" cy="324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0" y="1340768"/>
            <a:ext cx="2386608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204544"/>
            <a:ext cx="9144000" cy="18466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/>
              <a:t>Растровое изображение создается с использованием…</a:t>
            </a:r>
            <a:endParaRPr lang="ru-RU" dirty="0" smtClean="0"/>
          </a:p>
          <a:p>
            <a:pPr lvl="3"/>
            <a:r>
              <a:rPr lang="ru-RU" dirty="0" smtClean="0"/>
              <a:t>точек различного цвета (пикселей)</a:t>
            </a:r>
            <a:endParaRPr lang="ru-RU" sz="2000" dirty="0" smtClean="0"/>
          </a:p>
          <a:p>
            <a:pPr lvl="3"/>
            <a:r>
              <a:rPr lang="ru-RU" dirty="0" smtClean="0"/>
              <a:t>линий</a:t>
            </a:r>
            <a:endParaRPr lang="ru-RU" sz="2000" dirty="0" smtClean="0"/>
          </a:p>
          <a:p>
            <a:pPr lvl="3"/>
            <a:r>
              <a:rPr lang="ru-RU" dirty="0" smtClean="0"/>
              <a:t>окружностей</a:t>
            </a:r>
            <a:endParaRPr lang="ru-RU" sz="2000" dirty="0" smtClean="0"/>
          </a:p>
          <a:p>
            <a:pPr lvl="3"/>
            <a:r>
              <a:rPr lang="ru-RU" dirty="0" smtClean="0"/>
              <a:t>прямоугольников</a:t>
            </a:r>
            <a:endParaRPr lang="ru-RU" sz="2000" dirty="0" smtClean="0"/>
          </a:p>
          <a:p>
            <a:r>
              <a:rPr lang="kk-KZ" sz="2400" dirty="0" smtClean="0"/>
              <a:t>                   </a:t>
            </a:r>
            <a:endParaRPr lang="ru-RU" sz="2400" dirty="0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3140968"/>
            <a:ext cx="33123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Тачпад</a:t>
            </a:r>
            <a:r>
              <a:rPr lang="ru-RU" sz="2400" dirty="0" smtClean="0"/>
              <a:t>;</a:t>
            </a:r>
          </a:p>
          <a:p>
            <a:pPr algn="ctr"/>
            <a:r>
              <a:rPr lang="ru-RU" sz="2400" dirty="0" smtClean="0"/>
              <a:t>Клавиатура;</a:t>
            </a:r>
          </a:p>
          <a:p>
            <a:pPr algn="ctr"/>
            <a:r>
              <a:rPr lang="ru-RU" sz="2400" dirty="0" smtClean="0"/>
              <a:t>Сканер.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98072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>
            <a:off x="7740352" y="234888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44504"/>
            <a:ext cx="9144000" cy="18466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/>
              <a:t>Растровое изображение создается с использованием…</a:t>
            </a:r>
            <a:endParaRPr lang="ru-RU" dirty="0" smtClean="0"/>
          </a:p>
          <a:p>
            <a:pPr lvl="3"/>
            <a:r>
              <a:rPr lang="ru-RU" dirty="0" smtClean="0">
                <a:solidFill>
                  <a:srgbClr val="FF0000"/>
                </a:solidFill>
              </a:rPr>
              <a:t>точек различного цвета (пикселей)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3"/>
            <a:r>
              <a:rPr lang="ru-RU" dirty="0" smtClean="0"/>
              <a:t>линий</a:t>
            </a:r>
            <a:endParaRPr lang="ru-RU" sz="2000" dirty="0" smtClean="0"/>
          </a:p>
          <a:p>
            <a:pPr lvl="3"/>
            <a:r>
              <a:rPr lang="ru-RU" dirty="0" smtClean="0"/>
              <a:t>окружностей</a:t>
            </a:r>
            <a:endParaRPr lang="ru-RU" sz="2000" dirty="0" smtClean="0"/>
          </a:p>
          <a:p>
            <a:pPr lvl="3"/>
            <a:r>
              <a:rPr lang="ru-RU" dirty="0" smtClean="0"/>
              <a:t>прямоугольников</a:t>
            </a:r>
            <a:endParaRPr lang="ru-RU" sz="2000" dirty="0" smtClean="0"/>
          </a:p>
          <a:p>
            <a:r>
              <a:rPr lang="kk-KZ" sz="2400" dirty="0" smtClean="0"/>
              <a:t>                  </a:t>
            </a:r>
            <a:endParaRPr lang="ru-RU" sz="2400" dirty="0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34076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6948264" y="404664"/>
            <a:ext cx="1979712" cy="324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0" y="1340768"/>
            <a:ext cx="2386608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3819824"/>
            <a:ext cx="9144000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800" b="1" dirty="0" smtClean="0"/>
              <a:t>Байт – это … </a:t>
            </a:r>
            <a:endParaRPr lang="ru-RU" sz="2800" dirty="0" smtClean="0"/>
          </a:p>
          <a:p>
            <a:r>
              <a:rPr lang="kk-KZ" sz="2800" dirty="0" smtClean="0"/>
              <a:t>a)</a:t>
            </a:r>
            <a:r>
              <a:rPr lang="ru-RU" sz="2800" dirty="0" smtClean="0"/>
              <a:t>     </a:t>
            </a:r>
            <a:r>
              <a:rPr lang="kk-KZ" sz="2800" dirty="0" smtClean="0"/>
              <a:t>1024 бит  </a:t>
            </a:r>
            <a:endParaRPr lang="ru-RU" sz="2800" dirty="0" smtClean="0"/>
          </a:p>
          <a:p>
            <a:r>
              <a:rPr lang="kk-KZ" sz="2800" dirty="0" smtClean="0"/>
              <a:t>b)</a:t>
            </a:r>
            <a:r>
              <a:rPr lang="ru-RU" sz="2800" dirty="0" smtClean="0"/>
              <a:t>     </a:t>
            </a:r>
            <a:r>
              <a:rPr lang="kk-KZ" sz="2800" dirty="0" smtClean="0"/>
              <a:t>максимальная  единица информации  </a:t>
            </a:r>
            <a:endParaRPr lang="ru-RU" sz="2800" dirty="0" smtClean="0"/>
          </a:p>
          <a:p>
            <a:r>
              <a:rPr lang="kk-KZ" sz="2800" dirty="0" smtClean="0"/>
              <a:t>c)</a:t>
            </a:r>
            <a:r>
              <a:rPr lang="ru-RU" sz="2800" dirty="0" smtClean="0"/>
              <a:t>      </a:t>
            </a:r>
            <a:r>
              <a:rPr lang="kk-KZ" sz="2800" dirty="0" smtClean="0"/>
              <a:t>8 бит  </a:t>
            </a:r>
            <a:endParaRPr lang="ru-RU" sz="2800" dirty="0" smtClean="0"/>
          </a:p>
          <a:p>
            <a:r>
              <a:rPr lang="kk-KZ" sz="2800" dirty="0" smtClean="0"/>
              <a:t>d)</a:t>
            </a:r>
            <a:r>
              <a:rPr lang="ru-RU" sz="2800" dirty="0" smtClean="0"/>
              <a:t>     </a:t>
            </a:r>
            <a:r>
              <a:rPr lang="kk-KZ" sz="2800" dirty="0" smtClean="0"/>
              <a:t>10 бит </a:t>
            </a:r>
            <a:endParaRPr lang="ru-RU" sz="2800" dirty="0" smtClean="0"/>
          </a:p>
          <a:p>
            <a:r>
              <a:rPr lang="kk-KZ" sz="2400" dirty="0" smtClean="0"/>
              <a:t>                   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86608" cy="12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Бонус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980728"/>
            <a:ext cx="5760640" cy="12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>
            <a:off x="7740352" y="234888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305896"/>
            <a:ext cx="9144000" cy="29238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3200" b="1" dirty="0" smtClean="0"/>
              <a:t>Байт – это … </a:t>
            </a:r>
            <a:endParaRPr lang="ru-RU" sz="3200" dirty="0" smtClean="0"/>
          </a:p>
          <a:p>
            <a:r>
              <a:rPr lang="kk-KZ" sz="3200" b="1" dirty="0" smtClean="0">
                <a:solidFill>
                  <a:srgbClr val="FF0000"/>
                </a:solidFill>
              </a:rPr>
              <a:t>a)</a:t>
            </a:r>
            <a:r>
              <a:rPr lang="ru-RU" sz="3200" b="1" dirty="0" smtClean="0">
                <a:solidFill>
                  <a:srgbClr val="FF0000"/>
                </a:solidFill>
              </a:rPr>
              <a:t>     </a:t>
            </a:r>
            <a:r>
              <a:rPr lang="kk-KZ" sz="3200" b="1" dirty="0" smtClean="0">
                <a:solidFill>
                  <a:srgbClr val="FF0000"/>
                </a:solidFill>
              </a:rPr>
              <a:t>1024 бит 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kk-KZ" sz="3200" dirty="0" smtClean="0"/>
              <a:t>b)</a:t>
            </a:r>
            <a:r>
              <a:rPr lang="ru-RU" sz="3200" dirty="0" smtClean="0"/>
              <a:t>     </a:t>
            </a:r>
            <a:r>
              <a:rPr lang="kk-KZ" sz="3200" dirty="0" smtClean="0"/>
              <a:t>максимальная  единица информации  </a:t>
            </a:r>
            <a:endParaRPr lang="ru-RU" sz="3200" dirty="0" smtClean="0"/>
          </a:p>
          <a:p>
            <a:r>
              <a:rPr lang="kk-KZ" sz="3200" dirty="0" smtClean="0"/>
              <a:t>c)</a:t>
            </a:r>
            <a:r>
              <a:rPr lang="ru-RU" sz="3200" dirty="0" smtClean="0"/>
              <a:t>      </a:t>
            </a:r>
            <a:r>
              <a:rPr lang="kk-KZ" sz="3200" dirty="0" smtClean="0"/>
              <a:t>8 бит  </a:t>
            </a:r>
            <a:endParaRPr lang="ru-RU" sz="3200" dirty="0" smtClean="0"/>
          </a:p>
          <a:p>
            <a:r>
              <a:rPr lang="kk-KZ" sz="3200" dirty="0" smtClean="0"/>
              <a:t>d)</a:t>
            </a:r>
            <a:r>
              <a:rPr lang="ru-RU" sz="3200" dirty="0" smtClean="0"/>
              <a:t>     </a:t>
            </a:r>
            <a:r>
              <a:rPr lang="kk-KZ" sz="3200" dirty="0" smtClean="0"/>
              <a:t>10 бит </a:t>
            </a:r>
            <a:endParaRPr lang="ru-RU" sz="3200" dirty="0" smtClean="0"/>
          </a:p>
          <a:p>
            <a:r>
              <a:rPr lang="kk-KZ" sz="2400" dirty="0" smtClean="0"/>
              <a:t>                  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587" y="-17463"/>
            <a:ext cx="9142413" cy="687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457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0" y="28572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 rot="21047965">
            <a:off x="4357686" y="5408370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635896" y="1198499"/>
            <a:ext cx="507605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Процессор – это устройство для 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Обработки информации;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Хранения информации;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Передачи информации;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Ввода/вывода информации.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5267" y="3571876"/>
            <a:ext cx="59730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Обработки информации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587" y="0"/>
            <a:ext cx="9142413" cy="687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457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0" y="28572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 rot="21047965">
            <a:off x="4357686" y="5408370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132856"/>
            <a:ext cx="594906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Из каких частей состоит имя файла.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471"/>
          <a:stretch>
            <a:fillRect/>
          </a:stretch>
        </p:blipFill>
        <p:spPr bwMode="auto">
          <a:xfrm>
            <a:off x="7286644" y="142852"/>
            <a:ext cx="1643042" cy="269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357158" y="1643050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65823" b="73074"/>
          <a:stretch>
            <a:fillRect/>
          </a:stretch>
        </p:blipFill>
        <p:spPr bwMode="auto">
          <a:xfrm>
            <a:off x="214282" y="214290"/>
            <a:ext cx="67866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8717" y="357166"/>
            <a:ext cx="6467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вариант ответа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2428868"/>
            <a:ext cx="1806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Стрелка вниз 12">
            <a:hlinkClick r:id="rId4" action="ppaction://hlinksldjump"/>
          </p:cNvPr>
          <p:cNvSpPr/>
          <p:nvPr/>
        </p:nvSpPr>
        <p:spPr>
          <a:xfrm>
            <a:off x="757239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3501008"/>
            <a:ext cx="49984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Названия и расширения</a:t>
            </a:r>
            <a:endParaRPr lang="ru-RU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587" y="0"/>
            <a:ext cx="9142413" cy="687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457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0" y="0"/>
            <a:ext cx="18062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800 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балов</a:t>
            </a:r>
          </a:p>
          <a:p>
            <a:pPr algn="ctr"/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Общий вопрос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 rot="21047965">
            <a:off x="4357686" y="5408370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hlinkClick r:id="" action="ppaction://hlinkshowjump?jump=nextslide"/>
              </a:rPr>
              <a:t>ОТВЕТ</a:t>
            </a:r>
            <a:endParaRPr lang="ru-RU" sz="3600" b="1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707904" y="1794883"/>
            <a:ext cx="4895528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Полный путь файлу: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:\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книги\raskaz.txt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Каково имя файла?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FFFFFF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533</TotalTime>
  <Words>695</Words>
  <Application>Microsoft Office PowerPoint</Application>
  <PresentationFormat>Экран (4:3)</PresentationFormat>
  <Paragraphs>252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Бонус</vt:lpstr>
      <vt:lpstr>Бонус</vt:lpstr>
      <vt:lpstr>Бонус</vt:lpstr>
      <vt:lpstr>Бонус</vt:lpstr>
      <vt:lpstr>Бонус</vt:lpstr>
      <vt:lpstr>Бонус</vt:lpstr>
      <vt:lpstr>Бонус</vt:lpstr>
      <vt:lpstr>Бонус</vt:lpstr>
      <vt:lpstr>Бонус</vt:lpstr>
      <vt:lpstr>Бонус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 GRISHKO</dc:creator>
  <cp:lastModifiedBy>ИРИНА</cp:lastModifiedBy>
  <cp:revision>67</cp:revision>
  <dcterms:created xsi:type="dcterms:W3CDTF">2012-10-17T17:39:12Z</dcterms:created>
  <dcterms:modified xsi:type="dcterms:W3CDTF">2016-12-08T11:18:17Z</dcterms:modified>
</cp:coreProperties>
</file>