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336" r:id="rId3"/>
    <p:sldId id="337" r:id="rId4"/>
    <p:sldId id="338" r:id="rId5"/>
    <p:sldId id="343" r:id="rId6"/>
    <p:sldId id="335" r:id="rId7"/>
    <p:sldId id="260" r:id="rId8"/>
    <p:sldId id="339" r:id="rId9"/>
    <p:sldId id="341" r:id="rId10"/>
    <p:sldId id="34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8"/>
    <p:restoredTop sz="96327"/>
  </p:normalViewPr>
  <p:slideViewPr>
    <p:cSldViewPr snapToGrid="0" snapToObjects="1">
      <p:cViewPr varScale="1">
        <p:scale>
          <a:sx n="117" d="100"/>
          <a:sy n="117" d="100"/>
        </p:scale>
        <p:origin x="-39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768D78-69F1-9549-908E-682B8D8888E4}" type="doc">
      <dgm:prSet loTypeId="urn:microsoft.com/office/officeart/2005/8/layout/radial4" loCatId="" qsTypeId="urn:microsoft.com/office/officeart/2005/8/quickstyle/simple5" qsCatId="simple" csTypeId="urn:microsoft.com/office/officeart/2005/8/colors/colorful1#1" csCatId="colorful" phldr="1"/>
      <dgm:spPr/>
    </dgm:pt>
    <dgm:pt modelId="{E05CAE17-025A-5247-9AA9-39162A8A7B42}">
      <dgm:prSet phldrT="[Текст]" custT="1"/>
      <dgm:spPr/>
      <dgm:t>
        <a:bodyPr/>
        <a:lstStyle/>
        <a:p>
          <a:r>
            <a:rPr lang="ru-RU" sz="1600" b="1">
              <a:solidFill>
                <a:schemeClr val="tx2">
                  <a:lumMod val="50000"/>
                </a:schemeClr>
              </a:solidFill>
            </a:rPr>
            <a:t>Сложность и типы заданий</a:t>
          </a:r>
          <a:endParaRPr lang="ru-RU" sz="1600" b="1" dirty="0">
            <a:solidFill>
              <a:schemeClr val="tx2">
                <a:lumMod val="50000"/>
              </a:schemeClr>
            </a:solidFill>
          </a:endParaRPr>
        </a:p>
      </dgm:t>
    </dgm:pt>
    <dgm:pt modelId="{D77DDA89-1631-8F4C-BA66-F3CEF3B76536}" type="parTrans" cxnId="{E85A0206-F3FC-624B-8CF6-6C1447539A3D}">
      <dgm:prSet/>
      <dgm:spPr/>
      <dgm:t>
        <a:bodyPr/>
        <a:lstStyle/>
        <a:p>
          <a:endParaRPr lang="ru-RU" sz="3600" b="1">
            <a:solidFill>
              <a:schemeClr val="tx2">
                <a:lumMod val="50000"/>
              </a:schemeClr>
            </a:solidFill>
          </a:endParaRPr>
        </a:p>
      </dgm:t>
    </dgm:pt>
    <dgm:pt modelId="{DB07350D-89FE-124A-A449-9612A2FA5853}" type="sibTrans" cxnId="{E85A0206-F3FC-624B-8CF6-6C1447539A3D}">
      <dgm:prSet custT="1"/>
      <dgm:spPr/>
      <dgm:t>
        <a:bodyPr/>
        <a:lstStyle/>
        <a:p>
          <a:endParaRPr lang="ru-RU" sz="1200" b="1">
            <a:solidFill>
              <a:schemeClr val="tx2">
                <a:lumMod val="50000"/>
              </a:schemeClr>
            </a:solidFill>
          </a:endParaRPr>
        </a:p>
      </dgm:t>
    </dgm:pt>
    <dgm:pt modelId="{06B1C06F-EF00-5D4E-9E55-3CBAA4192D26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2">
                  <a:lumMod val="50000"/>
                </a:schemeClr>
              </a:solidFill>
            </a:rPr>
            <a:t>Время выполнения</a:t>
          </a:r>
        </a:p>
        <a:p>
          <a:r>
            <a:rPr lang="ru-RU" sz="1600" b="1" dirty="0" smtClean="0">
              <a:solidFill>
                <a:schemeClr val="tx2">
                  <a:lumMod val="50000"/>
                </a:schemeClr>
              </a:solidFill>
            </a:rPr>
            <a:t>Объем </a:t>
          </a:r>
          <a:r>
            <a:rPr lang="ru-RU" sz="1600" b="1" dirty="0">
              <a:solidFill>
                <a:schemeClr val="tx2">
                  <a:lumMod val="50000"/>
                </a:schemeClr>
              </a:solidFill>
            </a:rPr>
            <a:t>заданий</a:t>
          </a:r>
        </a:p>
      </dgm:t>
    </dgm:pt>
    <dgm:pt modelId="{09BF0FAF-C946-BA49-BEF6-42A775E536D2}" type="parTrans" cxnId="{E4CD9527-1205-D943-9900-A96CAA5C34D6}">
      <dgm:prSet/>
      <dgm:spPr/>
      <dgm:t>
        <a:bodyPr/>
        <a:lstStyle/>
        <a:p>
          <a:endParaRPr lang="ru-RU" sz="3600" b="1">
            <a:solidFill>
              <a:schemeClr val="tx2">
                <a:lumMod val="50000"/>
              </a:schemeClr>
            </a:solidFill>
          </a:endParaRPr>
        </a:p>
      </dgm:t>
    </dgm:pt>
    <dgm:pt modelId="{6AD7AF32-37DD-EF4C-80FD-0920E43E21AC}" type="sibTrans" cxnId="{E4CD9527-1205-D943-9900-A96CAA5C34D6}">
      <dgm:prSet custT="1"/>
      <dgm:spPr/>
      <dgm:t>
        <a:bodyPr/>
        <a:lstStyle/>
        <a:p>
          <a:endParaRPr lang="ru-RU" sz="1200" b="1">
            <a:solidFill>
              <a:schemeClr val="tx2">
                <a:lumMod val="50000"/>
              </a:schemeClr>
            </a:solidFill>
          </a:endParaRPr>
        </a:p>
      </dgm:t>
    </dgm:pt>
    <dgm:pt modelId="{6A65CEAB-59E6-954D-830B-1D9BB7EBC8FF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2">
                  <a:lumMod val="50000"/>
                </a:schemeClr>
              </a:solidFill>
            </a:rPr>
            <a:t>История </a:t>
          </a:r>
          <a:r>
            <a:rPr lang="ru-RU" sz="1600" b="1" dirty="0" err="1" smtClean="0">
              <a:solidFill>
                <a:schemeClr val="tx2">
                  <a:lumMod val="50000"/>
                </a:schemeClr>
              </a:solidFill>
            </a:rPr>
            <a:t>ВсОШ</a:t>
          </a:r>
          <a:endParaRPr lang="ru-RU" sz="1600" b="1" dirty="0">
            <a:solidFill>
              <a:schemeClr val="tx2">
                <a:lumMod val="50000"/>
              </a:schemeClr>
            </a:solidFill>
          </a:endParaRPr>
        </a:p>
      </dgm:t>
    </dgm:pt>
    <dgm:pt modelId="{B32E4174-FA63-8445-805B-60ACEC6FD0AF}" type="parTrans" cxnId="{29DB6CF3-0D75-CE40-B15A-D66D244FAE2C}">
      <dgm:prSet/>
      <dgm:spPr/>
      <dgm:t>
        <a:bodyPr/>
        <a:lstStyle/>
        <a:p>
          <a:endParaRPr lang="ru-RU" sz="3600" b="1">
            <a:solidFill>
              <a:schemeClr val="tx2">
                <a:lumMod val="50000"/>
              </a:schemeClr>
            </a:solidFill>
          </a:endParaRPr>
        </a:p>
      </dgm:t>
    </dgm:pt>
    <dgm:pt modelId="{A6F3FACD-B2C2-504A-BF2D-CC3DE129B64A}" type="sibTrans" cxnId="{29DB6CF3-0D75-CE40-B15A-D66D244FAE2C}">
      <dgm:prSet custT="1"/>
      <dgm:spPr/>
      <dgm:t>
        <a:bodyPr/>
        <a:lstStyle/>
        <a:p>
          <a:endParaRPr lang="ru-RU" sz="1200" b="1">
            <a:solidFill>
              <a:schemeClr val="tx2">
                <a:lumMod val="50000"/>
              </a:schemeClr>
            </a:solidFill>
          </a:endParaRPr>
        </a:p>
      </dgm:t>
    </dgm:pt>
    <dgm:pt modelId="{A70DFDF0-E115-D54E-84EF-35A76FBC114A}">
      <dgm:prSet phldrT="[Текст]" custT="1"/>
      <dgm:spPr/>
      <dgm:t>
        <a:bodyPr/>
        <a:lstStyle/>
        <a:p>
          <a:r>
            <a:rPr lang="ru-RU" sz="1800" b="1">
              <a:solidFill>
                <a:schemeClr val="tx2">
                  <a:lumMod val="50000"/>
                </a:schemeClr>
              </a:solidFill>
            </a:rPr>
            <a:t>Комплект заданий</a:t>
          </a:r>
          <a:endParaRPr lang="ru-RU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373A193B-DF92-5547-A2C9-E32B78AD695B}" type="parTrans" cxnId="{C3739787-4FC0-5A45-906A-4766E7E849BE}">
      <dgm:prSet/>
      <dgm:spPr/>
      <dgm:t>
        <a:bodyPr/>
        <a:lstStyle/>
        <a:p>
          <a:endParaRPr lang="ru-RU">
            <a:solidFill>
              <a:schemeClr val="tx2">
                <a:lumMod val="50000"/>
              </a:schemeClr>
            </a:solidFill>
          </a:endParaRPr>
        </a:p>
      </dgm:t>
    </dgm:pt>
    <dgm:pt modelId="{2DE591A0-1FBC-3948-AB45-D5DA8D5EF352}" type="sibTrans" cxnId="{C3739787-4FC0-5A45-906A-4766E7E849BE}">
      <dgm:prSet/>
      <dgm:spPr/>
      <dgm:t>
        <a:bodyPr/>
        <a:lstStyle/>
        <a:p>
          <a:endParaRPr lang="ru-RU">
            <a:solidFill>
              <a:schemeClr val="tx2">
                <a:lumMod val="50000"/>
              </a:schemeClr>
            </a:solidFill>
          </a:endParaRPr>
        </a:p>
      </dgm:t>
    </dgm:pt>
    <dgm:pt modelId="{1282556C-8EBF-4141-BC46-690A36CE3912}">
      <dgm:prSet phldrT="[Текст]" custT="1"/>
      <dgm:spPr/>
      <dgm:t>
        <a:bodyPr/>
        <a:lstStyle/>
        <a:p>
          <a:r>
            <a:rPr lang="ru-RU" sz="1400" b="1">
              <a:solidFill>
                <a:schemeClr val="tx2">
                  <a:lumMod val="50000"/>
                </a:schemeClr>
              </a:solidFill>
            </a:rPr>
            <a:t>Содержательные линии курса</a:t>
          </a:r>
          <a:endParaRPr lang="ru-RU" sz="1400" b="1" dirty="0">
            <a:solidFill>
              <a:schemeClr val="tx2">
                <a:lumMod val="50000"/>
              </a:schemeClr>
            </a:solidFill>
          </a:endParaRPr>
        </a:p>
      </dgm:t>
    </dgm:pt>
    <dgm:pt modelId="{DCC60693-7C73-1D4C-90EF-FC9A70E0343A}" type="parTrans" cxnId="{7A4968DA-5F2D-2A46-A8BC-FA37FEBFA3EE}">
      <dgm:prSet/>
      <dgm:spPr/>
      <dgm:t>
        <a:bodyPr/>
        <a:lstStyle/>
        <a:p>
          <a:endParaRPr lang="ru-RU">
            <a:solidFill>
              <a:schemeClr val="tx2">
                <a:lumMod val="50000"/>
              </a:schemeClr>
            </a:solidFill>
          </a:endParaRPr>
        </a:p>
      </dgm:t>
    </dgm:pt>
    <dgm:pt modelId="{3487E768-73CB-2B46-ACD4-47813FEB1391}" type="sibTrans" cxnId="{7A4968DA-5F2D-2A46-A8BC-FA37FEBFA3EE}">
      <dgm:prSet/>
      <dgm:spPr/>
      <dgm:t>
        <a:bodyPr/>
        <a:lstStyle/>
        <a:p>
          <a:endParaRPr lang="ru-RU">
            <a:solidFill>
              <a:schemeClr val="tx2">
                <a:lumMod val="50000"/>
              </a:schemeClr>
            </a:solidFill>
          </a:endParaRPr>
        </a:p>
      </dgm:t>
    </dgm:pt>
    <dgm:pt modelId="{6D73DE33-739A-BD4D-AEDC-CEB4CFB1F878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2">
                  <a:lumMod val="50000"/>
                </a:schemeClr>
              </a:solidFill>
            </a:rPr>
            <a:t>Алгоритм выполнения в онлайн-формате, </a:t>
          </a:r>
          <a:r>
            <a:rPr lang="ru-RU" sz="1600" b="1" dirty="0" err="1" smtClean="0">
              <a:solidFill>
                <a:schemeClr val="tx2">
                  <a:lumMod val="50000"/>
                </a:schemeClr>
              </a:solidFill>
            </a:rPr>
            <a:t>оффлайн</a:t>
          </a:r>
          <a:r>
            <a:rPr lang="ru-RU" sz="1600" b="1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600" b="1" dirty="0">
            <a:solidFill>
              <a:schemeClr val="tx2">
                <a:lumMod val="50000"/>
              </a:schemeClr>
            </a:solidFill>
          </a:endParaRPr>
        </a:p>
      </dgm:t>
    </dgm:pt>
    <dgm:pt modelId="{6157D09A-ABF7-D84D-992A-D458AD96D7E7}" type="parTrans" cxnId="{8AD60B29-0901-D84B-BC0A-C79F28B5F00E}">
      <dgm:prSet/>
      <dgm:spPr/>
      <dgm:t>
        <a:bodyPr/>
        <a:lstStyle/>
        <a:p>
          <a:endParaRPr lang="ru-RU">
            <a:solidFill>
              <a:schemeClr val="tx2">
                <a:lumMod val="50000"/>
              </a:schemeClr>
            </a:solidFill>
          </a:endParaRPr>
        </a:p>
      </dgm:t>
    </dgm:pt>
    <dgm:pt modelId="{1E7E69E6-F6BC-AC48-93D5-F5C629BA5E1D}" type="sibTrans" cxnId="{8AD60B29-0901-D84B-BC0A-C79F28B5F00E}">
      <dgm:prSet/>
      <dgm:spPr/>
      <dgm:t>
        <a:bodyPr/>
        <a:lstStyle/>
        <a:p>
          <a:endParaRPr lang="ru-RU">
            <a:solidFill>
              <a:schemeClr val="tx2">
                <a:lumMod val="50000"/>
              </a:schemeClr>
            </a:solidFill>
          </a:endParaRPr>
        </a:p>
      </dgm:t>
    </dgm:pt>
    <dgm:pt modelId="{E468D5FA-3790-E34E-B32D-23629C7CA7E5}" type="pres">
      <dgm:prSet presAssocID="{54768D78-69F1-9549-908E-682B8D8888E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90F1040-753D-9A49-B34D-EC8AC0F92E60}" type="pres">
      <dgm:prSet presAssocID="{A70DFDF0-E115-D54E-84EF-35A76FBC114A}" presName="centerShape" presStyleLbl="node0" presStyleIdx="0" presStyleCnt="1"/>
      <dgm:spPr/>
      <dgm:t>
        <a:bodyPr/>
        <a:lstStyle/>
        <a:p>
          <a:endParaRPr lang="ru-RU"/>
        </a:p>
      </dgm:t>
    </dgm:pt>
    <dgm:pt modelId="{A11FA716-E70F-3647-86EE-0B8AB4710361}" type="pres">
      <dgm:prSet presAssocID="{D77DDA89-1631-8F4C-BA66-F3CEF3B76536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A5DEAA60-CB8F-1646-A102-7938639591B8}" type="pres">
      <dgm:prSet presAssocID="{E05CAE17-025A-5247-9AA9-39162A8A7B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AAD24A-B876-3149-A89D-B24CB1C168B7}" type="pres">
      <dgm:prSet presAssocID="{09BF0FAF-C946-BA49-BEF6-42A775E536D2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4862B4A2-F8BA-6E40-A152-B9DE5356868A}" type="pres">
      <dgm:prSet presAssocID="{06B1C06F-EF00-5D4E-9E55-3CBAA4192D2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646E09-5A50-3B4E-9CE6-35FF880556CD}" type="pres">
      <dgm:prSet presAssocID="{B32E4174-FA63-8445-805B-60ACEC6FD0AF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E1757C41-AAE1-2D42-A3FB-28C6AC4C116C}" type="pres">
      <dgm:prSet presAssocID="{6A65CEAB-59E6-954D-830B-1D9BB7EBC8FF}" presName="node" presStyleLbl="node1" presStyleIdx="2" presStyleCnt="5" custScaleY="676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B1F9B1-5229-1344-9BA3-F04966AABE74}" type="pres">
      <dgm:prSet presAssocID="{DCC60693-7C73-1D4C-90EF-FC9A70E0343A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5C31F150-EE6A-D042-80EF-14EE1AED0C2A}" type="pres">
      <dgm:prSet presAssocID="{1282556C-8EBF-4141-BC46-690A36CE391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6B1B07-1A19-D249-948B-896A0C4EF9C1}" type="pres">
      <dgm:prSet presAssocID="{6157D09A-ABF7-D84D-992A-D458AD96D7E7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01770A11-233E-9441-9706-7A4D083EC12E}" type="pres">
      <dgm:prSet presAssocID="{6D73DE33-739A-BD4D-AEDC-CEB4CFB1F87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DB6CF3-0D75-CE40-B15A-D66D244FAE2C}" srcId="{A70DFDF0-E115-D54E-84EF-35A76FBC114A}" destId="{6A65CEAB-59E6-954D-830B-1D9BB7EBC8FF}" srcOrd="2" destOrd="0" parTransId="{B32E4174-FA63-8445-805B-60ACEC6FD0AF}" sibTransId="{A6F3FACD-B2C2-504A-BF2D-CC3DE129B64A}"/>
    <dgm:cxn modelId="{DC4E1309-D0F7-485C-B41D-B5C3F5B9403B}" type="presOf" srcId="{A70DFDF0-E115-D54E-84EF-35A76FBC114A}" destId="{F90F1040-753D-9A49-B34D-EC8AC0F92E60}" srcOrd="0" destOrd="0" presId="urn:microsoft.com/office/officeart/2005/8/layout/radial4"/>
    <dgm:cxn modelId="{E85A0206-F3FC-624B-8CF6-6C1447539A3D}" srcId="{A70DFDF0-E115-D54E-84EF-35A76FBC114A}" destId="{E05CAE17-025A-5247-9AA9-39162A8A7B42}" srcOrd="0" destOrd="0" parTransId="{D77DDA89-1631-8F4C-BA66-F3CEF3B76536}" sibTransId="{DB07350D-89FE-124A-A449-9612A2FA5853}"/>
    <dgm:cxn modelId="{3086A877-CCA2-47C4-A806-8842CB6F9574}" type="presOf" srcId="{E05CAE17-025A-5247-9AA9-39162A8A7B42}" destId="{A5DEAA60-CB8F-1646-A102-7938639591B8}" srcOrd="0" destOrd="0" presId="urn:microsoft.com/office/officeart/2005/8/layout/radial4"/>
    <dgm:cxn modelId="{FF5B98BC-5011-4C14-93F4-232B089FE77B}" type="presOf" srcId="{6D73DE33-739A-BD4D-AEDC-CEB4CFB1F878}" destId="{01770A11-233E-9441-9706-7A4D083EC12E}" srcOrd="0" destOrd="0" presId="urn:microsoft.com/office/officeart/2005/8/layout/radial4"/>
    <dgm:cxn modelId="{8DC55FCD-0223-4288-9971-79A83F2EC631}" type="presOf" srcId="{06B1C06F-EF00-5D4E-9E55-3CBAA4192D26}" destId="{4862B4A2-F8BA-6E40-A152-B9DE5356868A}" srcOrd="0" destOrd="0" presId="urn:microsoft.com/office/officeart/2005/8/layout/radial4"/>
    <dgm:cxn modelId="{849F1556-7D4D-4CFD-BAE6-1D1A2168126B}" type="presOf" srcId="{D77DDA89-1631-8F4C-BA66-F3CEF3B76536}" destId="{A11FA716-E70F-3647-86EE-0B8AB4710361}" srcOrd="0" destOrd="0" presId="urn:microsoft.com/office/officeart/2005/8/layout/radial4"/>
    <dgm:cxn modelId="{BBFCD732-13C2-4E86-8C52-C427246E60D6}" type="presOf" srcId="{54768D78-69F1-9549-908E-682B8D8888E4}" destId="{E468D5FA-3790-E34E-B32D-23629C7CA7E5}" srcOrd="0" destOrd="0" presId="urn:microsoft.com/office/officeart/2005/8/layout/radial4"/>
    <dgm:cxn modelId="{C3739787-4FC0-5A45-906A-4766E7E849BE}" srcId="{54768D78-69F1-9549-908E-682B8D8888E4}" destId="{A70DFDF0-E115-D54E-84EF-35A76FBC114A}" srcOrd="0" destOrd="0" parTransId="{373A193B-DF92-5547-A2C9-E32B78AD695B}" sibTransId="{2DE591A0-1FBC-3948-AB45-D5DA8D5EF352}"/>
    <dgm:cxn modelId="{0D5DA473-4FBD-4871-88E3-F5E44FF9FEEF}" type="presOf" srcId="{DCC60693-7C73-1D4C-90EF-FC9A70E0343A}" destId="{65B1F9B1-5229-1344-9BA3-F04966AABE74}" srcOrd="0" destOrd="0" presId="urn:microsoft.com/office/officeart/2005/8/layout/radial4"/>
    <dgm:cxn modelId="{38F69CEB-B984-4454-AFEC-9ADC4F17BCAC}" type="presOf" srcId="{B32E4174-FA63-8445-805B-60ACEC6FD0AF}" destId="{6F646E09-5A50-3B4E-9CE6-35FF880556CD}" srcOrd="0" destOrd="0" presId="urn:microsoft.com/office/officeart/2005/8/layout/radial4"/>
    <dgm:cxn modelId="{E4CD9527-1205-D943-9900-A96CAA5C34D6}" srcId="{A70DFDF0-E115-D54E-84EF-35A76FBC114A}" destId="{06B1C06F-EF00-5D4E-9E55-3CBAA4192D26}" srcOrd="1" destOrd="0" parTransId="{09BF0FAF-C946-BA49-BEF6-42A775E536D2}" sibTransId="{6AD7AF32-37DD-EF4C-80FD-0920E43E21AC}"/>
    <dgm:cxn modelId="{8AD60B29-0901-D84B-BC0A-C79F28B5F00E}" srcId="{A70DFDF0-E115-D54E-84EF-35A76FBC114A}" destId="{6D73DE33-739A-BD4D-AEDC-CEB4CFB1F878}" srcOrd="4" destOrd="0" parTransId="{6157D09A-ABF7-D84D-992A-D458AD96D7E7}" sibTransId="{1E7E69E6-F6BC-AC48-93D5-F5C629BA5E1D}"/>
    <dgm:cxn modelId="{43CA29C3-F948-46DF-A52F-582A0F12F602}" type="presOf" srcId="{1282556C-8EBF-4141-BC46-690A36CE3912}" destId="{5C31F150-EE6A-D042-80EF-14EE1AED0C2A}" srcOrd="0" destOrd="0" presId="urn:microsoft.com/office/officeart/2005/8/layout/radial4"/>
    <dgm:cxn modelId="{C7F0DDFE-08D6-43D7-8F8A-9E112D563AE0}" type="presOf" srcId="{09BF0FAF-C946-BA49-BEF6-42A775E536D2}" destId="{03AAD24A-B876-3149-A89D-B24CB1C168B7}" srcOrd="0" destOrd="0" presId="urn:microsoft.com/office/officeart/2005/8/layout/radial4"/>
    <dgm:cxn modelId="{3051C94F-B891-42A7-923D-785850393A66}" type="presOf" srcId="{6A65CEAB-59E6-954D-830B-1D9BB7EBC8FF}" destId="{E1757C41-AAE1-2D42-A3FB-28C6AC4C116C}" srcOrd="0" destOrd="0" presId="urn:microsoft.com/office/officeart/2005/8/layout/radial4"/>
    <dgm:cxn modelId="{7A4968DA-5F2D-2A46-A8BC-FA37FEBFA3EE}" srcId="{A70DFDF0-E115-D54E-84EF-35A76FBC114A}" destId="{1282556C-8EBF-4141-BC46-690A36CE3912}" srcOrd="3" destOrd="0" parTransId="{DCC60693-7C73-1D4C-90EF-FC9A70E0343A}" sibTransId="{3487E768-73CB-2B46-ACD4-47813FEB1391}"/>
    <dgm:cxn modelId="{AFB419DE-B08E-4E67-8AE7-512AA8F200A3}" type="presOf" srcId="{6157D09A-ABF7-D84D-992A-D458AD96D7E7}" destId="{246B1B07-1A19-D249-948B-896A0C4EF9C1}" srcOrd="0" destOrd="0" presId="urn:microsoft.com/office/officeart/2005/8/layout/radial4"/>
    <dgm:cxn modelId="{5026C00E-F664-4986-91A6-72EEAEEFA907}" type="presParOf" srcId="{E468D5FA-3790-E34E-B32D-23629C7CA7E5}" destId="{F90F1040-753D-9A49-B34D-EC8AC0F92E60}" srcOrd="0" destOrd="0" presId="urn:microsoft.com/office/officeart/2005/8/layout/radial4"/>
    <dgm:cxn modelId="{0051A0C2-AA49-464D-92FA-3D88E987CB0D}" type="presParOf" srcId="{E468D5FA-3790-E34E-B32D-23629C7CA7E5}" destId="{A11FA716-E70F-3647-86EE-0B8AB4710361}" srcOrd="1" destOrd="0" presId="urn:microsoft.com/office/officeart/2005/8/layout/radial4"/>
    <dgm:cxn modelId="{8957D744-1B1D-49EC-82DA-ACD8291DA655}" type="presParOf" srcId="{E468D5FA-3790-E34E-B32D-23629C7CA7E5}" destId="{A5DEAA60-CB8F-1646-A102-7938639591B8}" srcOrd="2" destOrd="0" presId="urn:microsoft.com/office/officeart/2005/8/layout/radial4"/>
    <dgm:cxn modelId="{82E84161-6507-4E2D-974F-DD910BE1F8BF}" type="presParOf" srcId="{E468D5FA-3790-E34E-B32D-23629C7CA7E5}" destId="{03AAD24A-B876-3149-A89D-B24CB1C168B7}" srcOrd="3" destOrd="0" presId="urn:microsoft.com/office/officeart/2005/8/layout/radial4"/>
    <dgm:cxn modelId="{D7B0A1D7-AFAD-4D1F-8D63-DD6412DD06A4}" type="presParOf" srcId="{E468D5FA-3790-E34E-B32D-23629C7CA7E5}" destId="{4862B4A2-F8BA-6E40-A152-B9DE5356868A}" srcOrd="4" destOrd="0" presId="urn:microsoft.com/office/officeart/2005/8/layout/radial4"/>
    <dgm:cxn modelId="{C036F65B-1686-402D-98BA-A26B168D6CF6}" type="presParOf" srcId="{E468D5FA-3790-E34E-B32D-23629C7CA7E5}" destId="{6F646E09-5A50-3B4E-9CE6-35FF880556CD}" srcOrd="5" destOrd="0" presId="urn:microsoft.com/office/officeart/2005/8/layout/radial4"/>
    <dgm:cxn modelId="{1BCAEE3F-ADF8-410F-B877-5470E38842AC}" type="presParOf" srcId="{E468D5FA-3790-E34E-B32D-23629C7CA7E5}" destId="{E1757C41-AAE1-2D42-A3FB-28C6AC4C116C}" srcOrd="6" destOrd="0" presId="urn:microsoft.com/office/officeart/2005/8/layout/radial4"/>
    <dgm:cxn modelId="{6FBB17B2-C547-443F-B961-2E4A05FC37AD}" type="presParOf" srcId="{E468D5FA-3790-E34E-B32D-23629C7CA7E5}" destId="{65B1F9B1-5229-1344-9BA3-F04966AABE74}" srcOrd="7" destOrd="0" presId="urn:microsoft.com/office/officeart/2005/8/layout/radial4"/>
    <dgm:cxn modelId="{8BFD45CE-EB4B-42AA-B54B-9ED29D32B451}" type="presParOf" srcId="{E468D5FA-3790-E34E-B32D-23629C7CA7E5}" destId="{5C31F150-EE6A-D042-80EF-14EE1AED0C2A}" srcOrd="8" destOrd="0" presId="urn:microsoft.com/office/officeart/2005/8/layout/radial4"/>
    <dgm:cxn modelId="{FDB95F40-2834-4157-8424-746C2CB82226}" type="presParOf" srcId="{E468D5FA-3790-E34E-B32D-23629C7CA7E5}" destId="{246B1B07-1A19-D249-948B-896A0C4EF9C1}" srcOrd="9" destOrd="0" presId="urn:microsoft.com/office/officeart/2005/8/layout/radial4"/>
    <dgm:cxn modelId="{3AABEED7-D083-4478-9163-C50AF24F4355}" type="presParOf" srcId="{E468D5FA-3790-E34E-B32D-23629C7CA7E5}" destId="{01770A11-233E-9441-9706-7A4D083EC12E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F1040-753D-9A49-B34D-EC8AC0F92E60}">
      <dsp:nvSpPr>
        <dsp:cNvPr id="0" name=""/>
        <dsp:cNvSpPr/>
      </dsp:nvSpPr>
      <dsp:spPr>
        <a:xfrm>
          <a:off x="3275159" y="2888095"/>
          <a:ext cx="2241709" cy="224170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2">
                  <a:lumMod val="50000"/>
                </a:schemeClr>
              </a:solidFill>
            </a:rPr>
            <a:t>Комплект заданий</a:t>
          </a:r>
          <a:endParaRPr lang="ru-RU" sz="18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3603450" y="3216386"/>
        <a:ext cx="1585127" cy="1585127"/>
      </dsp:txXfrm>
    </dsp:sp>
    <dsp:sp modelId="{A11FA716-E70F-3647-86EE-0B8AB4710361}">
      <dsp:nvSpPr>
        <dsp:cNvPr id="0" name=""/>
        <dsp:cNvSpPr/>
      </dsp:nvSpPr>
      <dsp:spPr>
        <a:xfrm rot="10800000">
          <a:off x="1101946" y="3689507"/>
          <a:ext cx="2053686" cy="6388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5DEAA60-CB8F-1646-A102-7938639591B8}">
      <dsp:nvSpPr>
        <dsp:cNvPr id="0" name=""/>
        <dsp:cNvSpPr/>
      </dsp:nvSpPr>
      <dsp:spPr>
        <a:xfrm>
          <a:off x="37134" y="3157101"/>
          <a:ext cx="2129624" cy="17036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chemeClr val="tx2">
                  <a:lumMod val="50000"/>
                </a:schemeClr>
              </a:solidFill>
            </a:rPr>
            <a:t>Сложность и типы заданий</a:t>
          </a:r>
          <a:endParaRPr lang="ru-RU" sz="16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87034" y="3207001"/>
        <a:ext cx="2029824" cy="1603899"/>
      </dsp:txXfrm>
    </dsp:sp>
    <dsp:sp modelId="{03AAD24A-B876-3149-A89D-B24CB1C168B7}">
      <dsp:nvSpPr>
        <dsp:cNvPr id="0" name=""/>
        <dsp:cNvSpPr/>
      </dsp:nvSpPr>
      <dsp:spPr>
        <a:xfrm rot="13500000">
          <a:off x="1766001" y="2086337"/>
          <a:ext cx="2053686" cy="6388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62B4A2-F8BA-6E40-A152-B9DE5356868A}">
      <dsp:nvSpPr>
        <dsp:cNvPr id="0" name=""/>
        <dsp:cNvSpPr/>
      </dsp:nvSpPr>
      <dsp:spPr>
        <a:xfrm>
          <a:off x="1001944" y="827843"/>
          <a:ext cx="2129624" cy="17036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50000"/>
                </a:schemeClr>
              </a:solidFill>
            </a:rPr>
            <a:t>Время выполнения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50000"/>
                </a:schemeClr>
              </a:solidFill>
            </a:rPr>
            <a:t>Объем </a:t>
          </a:r>
          <a:r>
            <a:rPr lang="ru-RU" sz="1600" b="1" kern="1200" dirty="0">
              <a:solidFill>
                <a:schemeClr val="tx2">
                  <a:lumMod val="50000"/>
                </a:schemeClr>
              </a:solidFill>
            </a:rPr>
            <a:t>заданий</a:t>
          </a:r>
        </a:p>
      </dsp:txBody>
      <dsp:txXfrm>
        <a:off x="1051844" y="877743"/>
        <a:ext cx="2029824" cy="1603899"/>
      </dsp:txXfrm>
    </dsp:sp>
    <dsp:sp modelId="{6F646E09-5A50-3B4E-9CE6-35FF880556CD}">
      <dsp:nvSpPr>
        <dsp:cNvPr id="0" name=""/>
        <dsp:cNvSpPr/>
      </dsp:nvSpPr>
      <dsp:spPr>
        <a:xfrm rot="16200000">
          <a:off x="3369171" y="1422282"/>
          <a:ext cx="2053686" cy="6388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1757C41-AAE1-2D42-A3FB-28C6AC4C116C}">
      <dsp:nvSpPr>
        <dsp:cNvPr id="0" name=""/>
        <dsp:cNvSpPr/>
      </dsp:nvSpPr>
      <dsp:spPr>
        <a:xfrm>
          <a:off x="3331202" y="138879"/>
          <a:ext cx="2129624" cy="1152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50000"/>
                </a:schemeClr>
              </a:solidFill>
            </a:rPr>
            <a:t>История </a:t>
          </a:r>
          <a:r>
            <a:rPr lang="ru-RU" sz="1600" b="1" kern="1200" dirty="0" err="1" smtClean="0">
              <a:solidFill>
                <a:schemeClr val="tx2">
                  <a:lumMod val="50000"/>
                </a:schemeClr>
              </a:solidFill>
            </a:rPr>
            <a:t>ВсОШ</a:t>
          </a:r>
          <a:endParaRPr lang="ru-RU" sz="16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3364943" y="172620"/>
        <a:ext cx="2062142" cy="1084525"/>
      </dsp:txXfrm>
    </dsp:sp>
    <dsp:sp modelId="{65B1F9B1-5229-1344-9BA3-F04966AABE74}">
      <dsp:nvSpPr>
        <dsp:cNvPr id="0" name=""/>
        <dsp:cNvSpPr/>
      </dsp:nvSpPr>
      <dsp:spPr>
        <a:xfrm rot="18900000">
          <a:off x="4972341" y="2086337"/>
          <a:ext cx="2053686" cy="6388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31F150-EE6A-D042-80EF-14EE1AED0C2A}">
      <dsp:nvSpPr>
        <dsp:cNvPr id="0" name=""/>
        <dsp:cNvSpPr/>
      </dsp:nvSpPr>
      <dsp:spPr>
        <a:xfrm>
          <a:off x="5660460" y="827843"/>
          <a:ext cx="2129624" cy="17036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>
              <a:solidFill>
                <a:schemeClr val="tx2">
                  <a:lumMod val="50000"/>
                </a:schemeClr>
              </a:solidFill>
            </a:rPr>
            <a:t>Содержательные линии курса</a:t>
          </a:r>
          <a:endParaRPr lang="ru-RU" sz="14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710360" y="877743"/>
        <a:ext cx="2029824" cy="1603899"/>
      </dsp:txXfrm>
    </dsp:sp>
    <dsp:sp modelId="{246B1B07-1A19-D249-948B-896A0C4EF9C1}">
      <dsp:nvSpPr>
        <dsp:cNvPr id="0" name=""/>
        <dsp:cNvSpPr/>
      </dsp:nvSpPr>
      <dsp:spPr>
        <a:xfrm>
          <a:off x="5636396" y="3689507"/>
          <a:ext cx="2053686" cy="6388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1770A11-233E-9441-9706-7A4D083EC12E}">
      <dsp:nvSpPr>
        <dsp:cNvPr id="0" name=""/>
        <dsp:cNvSpPr/>
      </dsp:nvSpPr>
      <dsp:spPr>
        <a:xfrm>
          <a:off x="6625270" y="3157101"/>
          <a:ext cx="2129624" cy="17036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50000"/>
                </a:schemeClr>
              </a:solidFill>
            </a:rPr>
            <a:t>Алгоритм выполнения в онлайн-формате, </a:t>
          </a:r>
          <a:r>
            <a:rPr lang="ru-RU" sz="1600" b="1" kern="1200" dirty="0" err="1" smtClean="0">
              <a:solidFill>
                <a:schemeClr val="tx2">
                  <a:lumMod val="50000"/>
                </a:schemeClr>
              </a:solidFill>
            </a:rPr>
            <a:t>оффлайн</a:t>
          </a:r>
          <a:r>
            <a:rPr lang="ru-RU" sz="1600" b="1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6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6675170" y="3207001"/>
        <a:ext cx="2029824" cy="16038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6E81F-0BA7-B34D-8C77-E081F981E4AE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E3AF2-2930-BD4D-A590-9C0086A439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75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7F194A-DA34-FE4D-8C7B-63065F5EAF9F}" type="slidenum">
              <a:rPr lang="en-US"/>
              <a:pPr/>
              <a:t>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824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7C442F0-9D27-EC4A-A7F5-A70160EB8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0BCBC3C-EF6C-CB4A-91A8-0320D327F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AE59060-FD60-4A45-8DA3-414D27599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9F88E96-F6A5-884D-8A69-76927197C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D79477A-1669-9343-88CB-3AB23793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03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1F9FBC5-E65D-5040-A50E-EDD614E46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380037A-F023-6142-B651-4BDC6C87C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C322AA3-1667-084F-8CB3-BE56897E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CD52E20-276D-444E-9103-9C87A8EBA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AB76D6A-26FC-DF44-AA99-9B00F578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76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BCF7EC57-87A9-E243-BD80-C38A546F1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04D753B0-B9D4-1A45-A4C7-28C69D336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EF8DFFC-49BC-6A4A-9C31-04452307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7E93CEF-0CBB-9645-9C91-E2CD6855C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360188D-E7A1-2D48-BF96-31B7A4A1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40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F5BE78-3EA8-A648-A21C-2D0D6E5EA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CFA5D32-73B8-B947-BF03-61E127080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5D6A7AB-609F-7240-8515-ADB73DE4F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CCEE0CF-B9AD-7C41-8673-C79D13968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61B6B91-98AE-3847-A00F-C73EC1DB1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04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D892345-3D55-5D4F-85C3-3F9D73A99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2E43ADE-BC52-B446-AEC9-A083D1196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46F511E-D3A3-C048-8591-A1A084DA7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763952C-3156-824D-A13F-17E1F428A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F470C61-A432-FF41-AA0F-70C2487B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958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A996F6-8285-294A-A3B7-7BD2D4E0C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98955E7-63AE-B249-BD33-19C8E7D80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EAD749D-E98E-F74B-B196-1A7CD69E9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03A9F0A-FFBE-C442-9EDC-599B2F421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F005913-5DFB-6940-A4DE-65579D21F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DA7C904-10BA-2D40-8EDF-1D8336C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82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04AFDD4-50DA-C141-B86B-1EFC16DEA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8D0E554-1DCC-E54B-8893-3150ABD57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44E7904-F8B4-9242-963D-275BF249C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BB62B4C7-C3C2-D64C-84FB-9BFCE69096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156B87E-6C2C-A640-865E-97A3CFF685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2B0179B9-A32C-D34B-B80A-6713644E8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C10C9F94-6204-D844-9FB5-A7E61A8BE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7172A5F6-8ECA-0142-A494-27654D049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46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67116E-495C-9F4C-B416-D9391B624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9D64AD69-D369-2F43-B96D-8CB15E4BD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47EF090-FC85-BD4A-BF3B-77B3DB78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2617B255-749F-5F4D-8D63-D9AF7627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667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9FF7E4DF-DC29-2540-96CE-F2ACF15FD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FFA37C35-9BCA-0844-A128-7DA8311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0CB71EB-E9D0-1648-B0DD-C0FA03B0A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9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ADBF24-76FA-8649-AE74-79CFA41E0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E7BC5E4-2CD5-A244-89AF-AE3123DFE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7651DB3-F277-094C-9B98-006AE3478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25DC5E7-FB35-6847-98FC-DAF6E713E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A448811-D07C-2F4D-BD06-54DE9C932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6C5D320-848A-B742-959C-813F24841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283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2552F56-4567-B348-924D-0A70211B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FF5F564-9E36-D142-AA42-170427525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71E2206-B384-4A46-A1FA-8707747D0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E6DC14B-D56E-4644-81BF-B2026749B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066372F-BF4A-0343-AD10-57419F492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9C36E8E-16D5-C045-9FCC-60E2F02EE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39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B4DC9BA-10D8-7A41-9618-0E0EBD654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F37887D-7B39-274A-9FE7-F4DB805F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EE8B031-EBB1-8940-8649-24EEC2AC25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31AFB-B1EA-FF41-8554-3C5BF0DB801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4FF2982-5A48-3B47-BC9C-7BEB41F1E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3483169-4BEB-F148-9E37-8BEEBAFC4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E6DD5-32FE-D54A-B7B5-C9B39968E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53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c72.ru/" TargetMode="External"/><Relationship Id="rId2" Type="http://schemas.openxmlformats.org/officeDocument/2006/relationships/hyperlink" Target="https://sochisirius.ru/obuchenie/distant/smena727/351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ts.sirius.online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ochisirius.ru/preview/obuchenie/distant/smena727?uid=b88f3f1cd0b7e18437c4e98542b3462c&amp;_edit=/admin/app/shift/727/edi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c72.ru/intellect.php?id=14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ochisirius.ru/obuchenie/distant/smena635/3093" TargetMode="External"/><Relationship Id="rId2" Type="http://schemas.openxmlformats.org/officeDocument/2006/relationships/hyperlink" Target="https://sochisirius.ru/preview/obuchenie/distant/smena727?uid=b88f3f1cd0b7e18437c4e98542b3462c&amp;_edit=/admin/app/shift/727/edit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sochisirius.ru/obuchenie/distant" TargetMode="External"/><Relationship Id="rId4" Type="http://schemas.openxmlformats.org/officeDocument/2006/relationships/hyperlink" Target="https://vos.olimpiada.ru/biol/2019_202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1" name="Rectangle 100">
            <a:extLst>
              <a:ext uri="{FF2B5EF4-FFF2-40B4-BE49-F238E27FC236}">
                <a16:creationId xmlns="" xmlns:a16="http://schemas.microsoft.com/office/drawing/2014/main" id="{362D44EE-C852-4460-B8B5-C4F2BC2051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EEE0BB92-E844-864E-8712-94AE83089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4" y="739978"/>
            <a:ext cx="5761759" cy="3678339"/>
          </a:xfrm>
        </p:spPr>
        <p:txBody>
          <a:bodyPr>
            <a:normAutofit/>
          </a:bodyPr>
          <a:lstStyle/>
          <a:p>
            <a:r>
              <a:rPr lang="ru-RU" sz="5400" b="1" dirty="0"/>
              <a:t>ВСЕРОССИЙСКАЯ ОЛИМПИАДА </a:t>
            </a:r>
            <a:r>
              <a:rPr lang="ru-RU" sz="5400" b="1" dirty="0" smtClean="0"/>
              <a:t>ШКОЛЬНИКОВ</a:t>
            </a:r>
            <a:endParaRPr lang="ru-RU" sz="5400" b="1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="" xmlns:a16="http://schemas.microsoft.com/office/drawing/2014/main" id="{E0C161FF-ED76-2743-928E-D3AC11DC5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5007465"/>
            <a:ext cx="5334931" cy="1110557"/>
          </a:xfrm>
        </p:spPr>
        <p:txBody>
          <a:bodyPr>
            <a:normAutofit/>
          </a:bodyPr>
          <a:lstStyle/>
          <a:p>
            <a:r>
              <a:rPr lang="ru-RU" b="1" dirty="0" smtClean="0"/>
              <a:t>Школьный этап</a:t>
            </a:r>
            <a:endParaRPr lang="ru-RU" b="1" dirty="0"/>
          </a:p>
          <a:p>
            <a:r>
              <a:rPr lang="ru-RU" b="1" dirty="0" smtClean="0"/>
              <a:t>2020-2021 учебный год</a:t>
            </a:r>
            <a:endParaRPr lang="ru-RU" b="1" dirty="0"/>
          </a:p>
        </p:txBody>
      </p:sp>
      <p:sp>
        <p:nvSpPr>
          <p:cNvPr id="103" name="Freeform: Shape 102">
            <a:extLst>
              <a:ext uri="{FF2B5EF4-FFF2-40B4-BE49-F238E27FC236}">
                <a16:creationId xmlns="" xmlns:a16="http://schemas.microsoft.com/office/drawing/2014/main" id="{658970D8-8D1D-4B5C-894B-E871CC8654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5" name="Freeform: Shape 104">
            <a:extLst>
              <a:ext uri="{FF2B5EF4-FFF2-40B4-BE49-F238E27FC236}">
                <a16:creationId xmlns="" xmlns:a16="http://schemas.microsoft.com/office/drawing/2014/main" id="{F227E5B6-9132-43CA-B503-37A18562AD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Freeform: Shape 106">
            <a:extLst>
              <a:ext uri="{FF2B5EF4-FFF2-40B4-BE49-F238E27FC236}">
                <a16:creationId xmlns="" xmlns:a16="http://schemas.microsoft.com/office/drawing/2014/main" id="{03C2051E-A88D-48E5-BACF-AAED178927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9" name="Freeform: Shape 108">
            <a:extLst>
              <a:ext uri="{FF2B5EF4-FFF2-40B4-BE49-F238E27FC236}">
                <a16:creationId xmlns="" xmlns:a16="http://schemas.microsoft.com/office/drawing/2014/main" id="{7821A508-2985-4905-874A-527429BAAB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1" name="Freeform: Shape 110">
            <a:extLst>
              <a:ext uri="{FF2B5EF4-FFF2-40B4-BE49-F238E27FC236}">
                <a16:creationId xmlns="" xmlns:a16="http://schemas.microsoft.com/office/drawing/2014/main" id="{D2929CB1-0E3C-4B2D-ADC5-0154FB33BA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3" name="Freeform: Shape 112">
            <a:extLst>
              <a:ext uri="{FF2B5EF4-FFF2-40B4-BE49-F238E27FC236}">
                <a16:creationId xmlns="" xmlns:a16="http://schemas.microsoft.com/office/drawing/2014/main" id="{5F2F0C84-BE8C-4DC2-A6D3-30349A801D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5FE64946-C9A4-D843-8381-9324EE3F4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619" y="1314757"/>
            <a:ext cx="3615864" cy="3507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22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***Актуальная информация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Видеозапись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-конференции по проведению школьного этапа Всероссийской олимпиады на платформе «Сириуса» 22.09.2020</a:t>
            </a:r>
            <a:r>
              <a:rPr lang="ru-RU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2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ru-RU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sochisirius.ru/</a:t>
            </a:r>
            <a:r>
              <a:rPr lang="ru-RU" sz="2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obuchenie</a:t>
            </a:r>
            <a:r>
              <a:rPr lang="ru-RU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distant</a:t>
            </a:r>
            <a:r>
              <a:rPr lang="ru-RU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/smena727/3518</a:t>
            </a:r>
            <a:endParaRPr lang="ru-RU" sz="26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ВСЯ ИНФОРМАЦИЯ О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FTP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-сервер «Из ГИМЦ В ШКОЛЫ»    «Олимпиада 2020-2021»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«Школьный этап»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сайт ИМЦ 72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www.imc72.ru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с одаренными детьми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Подготовка к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2020-2021 учебного года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ВОПРОСЫ можно задавать 280906 (Елена Олеговна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Хавова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280073       (Татьяна Валерьевна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Перегонцева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ГОРЯЧАЯ ЛИНИЯ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выполнению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олимпиадыв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тестирующей системе ОЦ «Сириус» с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10.00 до 20.00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(01.10., 13.10., 15.10., 20-21.10.,27.10.2020) по телефону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280906 (график дополнительно)</a:t>
            </a: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/>
          <p:nvPr/>
        </p:nvPicPr>
        <p:blipFill>
          <a:blip r:embed="rId4">
            <a:extLst/>
          </a:blip>
          <a:srcRect/>
          <a:stretch>
            <a:fillRect/>
          </a:stretch>
        </p:blipFill>
        <p:spPr bwMode="auto">
          <a:xfrm>
            <a:off x="9943071" y="365125"/>
            <a:ext cx="2047875" cy="1047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32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200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Особенности организации и проведения ШЭ </a:t>
            </a:r>
            <a:r>
              <a:rPr lang="ru-RU" dirty="0" err="1" smtClean="0"/>
              <a:t>ВсОШ</a:t>
            </a:r>
            <a:r>
              <a:rPr lang="ru-RU" dirty="0" smtClean="0"/>
              <a:t> в 2020-2021 </a:t>
            </a:r>
            <a:r>
              <a:rPr lang="ru-RU" dirty="0" err="1" smtClean="0"/>
              <a:t>уч.г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Users\smirnova_ir\Desktop\Сириус. 2020-21 уч.год\29b1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577" y="2"/>
            <a:ext cx="3060000" cy="104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939468"/>
              </p:ext>
            </p:extLst>
          </p:nvPr>
        </p:nvGraphicFramePr>
        <p:xfrm>
          <a:off x="838200" y="1556951"/>
          <a:ext cx="10515601" cy="669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9786"/>
                <a:gridCol w="533841"/>
                <a:gridCol w="1115345"/>
                <a:gridCol w="1869622"/>
                <a:gridCol w="435700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Предметы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Классы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Время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Даты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Технология проведения</a:t>
                      </a:r>
                      <a:endParaRPr lang="ru-RU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Физика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7-11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7-8 </a:t>
                      </a:r>
                      <a:r>
                        <a:rPr lang="ru-RU" sz="1000" dirty="0" err="1" smtClean="0"/>
                        <a:t>кл</a:t>
                      </a:r>
                      <a:r>
                        <a:rPr lang="ru-RU" sz="1000" dirty="0" smtClean="0"/>
                        <a:t>. -90мин.</a:t>
                      </a:r>
                    </a:p>
                    <a:p>
                      <a:r>
                        <a:rPr lang="ru-RU" sz="1000" dirty="0" smtClean="0"/>
                        <a:t>9 </a:t>
                      </a:r>
                      <a:r>
                        <a:rPr lang="ru-RU" sz="1000" dirty="0" err="1" smtClean="0"/>
                        <a:t>кл</a:t>
                      </a:r>
                      <a:r>
                        <a:rPr lang="ru-RU" sz="1000" dirty="0" smtClean="0"/>
                        <a:t>. – 120 мин.</a:t>
                      </a:r>
                    </a:p>
                    <a:p>
                      <a:r>
                        <a:rPr lang="ru-RU" sz="1000" dirty="0" smtClean="0"/>
                        <a:t>10-11 </a:t>
                      </a:r>
                      <a:r>
                        <a:rPr lang="ru-RU" sz="1000" dirty="0" err="1" smtClean="0"/>
                        <a:t>кл</a:t>
                      </a:r>
                      <a:r>
                        <a:rPr lang="ru-RU" sz="1000" dirty="0" smtClean="0"/>
                        <a:t>.</a:t>
                      </a:r>
                      <a:r>
                        <a:rPr lang="ru-RU" sz="1000" baseline="0" dirty="0" smtClean="0"/>
                        <a:t> – 150 мин.</a:t>
                      </a:r>
                      <a:endParaRPr lang="ru-RU" sz="1000" dirty="0" smtClean="0"/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01.10.2020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Платформа</a:t>
                      </a:r>
                      <a:r>
                        <a:rPr lang="ru-RU" sz="1000" baseline="0" dirty="0" smtClean="0"/>
                        <a:t> ФИС ОКО/ОЦ «Сириус»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тестирующую систему </a:t>
                      </a:r>
                      <a:r>
                        <a:rPr lang="ru-RU" sz="16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https://uts.sirius.online/</a:t>
                      </a:r>
                      <a:endParaRPr lang="ru-RU" sz="1600" u="sng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«Пробный тур» для учителей-предметников, классных</a:t>
                      </a:r>
                      <a:r>
                        <a:rPr lang="ru-RU" sz="1600" u="sng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руководителей продлен до 20.00 30.10.2020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Биология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aseline="0" dirty="0" smtClean="0"/>
                        <a:t>7</a:t>
                      </a:r>
                      <a:r>
                        <a:rPr lang="ru-RU" sz="1000" dirty="0" smtClean="0"/>
                        <a:t>-11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120 мин.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Инструкция о порядке доступа в тестирующую</a:t>
                      </a:r>
                      <a:r>
                        <a:rPr lang="ru-RU" sz="1000" baseline="0" dirty="0" smtClean="0"/>
                        <a:t> систему, требования к порядку выполнения – на официальном сайте ОЦ «Сириус»</a:t>
                      </a:r>
                      <a:endParaRPr lang="ru-RU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hlinkClick r:id="rId4"/>
                        </a:rPr>
                        <a:t>https://sochisirius.ru/preview/obuchenie/distant/smena727?uid=b88f3f1cd0b7e18437c4e98542b3462c&amp;_edit=/admin/app/shift/727/edit</a:t>
                      </a:r>
                      <a:endParaRPr lang="ru-RU" sz="1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4-6</a:t>
                      </a:r>
                      <a:r>
                        <a:rPr lang="ru-RU" sz="1000" baseline="0" dirty="0" smtClean="0"/>
                        <a:t> 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120 мин.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13.10-15.10.2020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Доступ</a:t>
                      </a:r>
                      <a:r>
                        <a:rPr lang="ru-RU" sz="1000" baseline="0" dirty="0" smtClean="0"/>
                        <a:t> к заданиям в 7-11 классах в течение 1 дня с </a:t>
                      </a:r>
                      <a:r>
                        <a:rPr lang="ru-RU" sz="1000" dirty="0" smtClean="0"/>
                        <a:t>10.00 – 22.00, в 4-6 классах – в течение 3-х дней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Астрономия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7-11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7 </a:t>
                      </a:r>
                      <a:r>
                        <a:rPr lang="ru-RU" sz="1000" dirty="0" err="1" smtClean="0"/>
                        <a:t>кл</a:t>
                      </a:r>
                      <a:r>
                        <a:rPr lang="ru-RU" sz="1000" dirty="0" smtClean="0"/>
                        <a:t>. - 45 мин.</a:t>
                      </a:r>
                    </a:p>
                    <a:p>
                      <a:r>
                        <a:rPr lang="ru-RU" sz="1000" dirty="0" smtClean="0"/>
                        <a:t>8-9 </a:t>
                      </a:r>
                      <a:r>
                        <a:rPr lang="ru-RU" sz="1000" dirty="0" err="1" smtClean="0"/>
                        <a:t>кл</a:t>
                      </a:r>
                      <a:r>
                        <a:rPr lang="ru-RU" sz="1000" dirty="0" smtClean="0"/>
                        <a:t>. – 60мин.</a:t>
                      </a:r>
                    </a:p>
                    <a:p>
                      <a:r>
                        <a:rPr lang="ru-RU" sz="1000" dirty="0" smtClean="0"/>
                        <a:t>10-11 </a:t>
                      </a:r>
                      <a:r>
                        <a:rPr lang="ru-RU" sz="1000" dirty="0" err="1" smtClean="0"/>
                        <a:t>кл</a:t>
                      </a:r>
                      <a:r>
                        <a:rPr lang="ru-RU" sz="1000" dirty="0" smtClean="0"/>
                        <a:t>. – 90</a:t>
                      </a:r>
                      <a:r>
                        <a:rPr lang="ru-RU" sz="1000" baseline="0" dirty="0" smtClean="0"/>
                        <a:t> </a:t>
                      </a:r>
                      <a:r>
                        <a:rPr lang="ru-RU" sz="1000" dirty="0" smtClean="0"/>
                        <a:t>мин.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15.10.2020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Участник олимпиады может приступить к выполнению заданий в любое время,</a:t>
                      </a:r>
                      <a:r>
                        <a:rPr lang="ru-RU" sz="1000" baseline="0" dirty="0" smtClean="0"/>
                        <a:t> начиная с 10.00. Выполненная работа должна быть сдана до 22.00.</a:t>
                      </a:r>
                      <a:endParaRPr lang="ru-RU" sz="1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/>
                        <a:t>4-6</a:t>
                      </a:r>
                      <a:endParaRPr lang="ru-RU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/>
                        <a:t>45 мин.</a:t>
                      </a:r>
                      <a:endParaRPr lang="ru-RU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15.10.-17.10.2020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Выполнение заданий индивидуально и самостоятельно (в школе или дома)</a:t>
                      </a:r>
                      <a:endParaRPr lang="ru-RU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Математика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9-11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утверждается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20.10.2020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/>
                        <a:t>Олимпиадные работы проверяются АВТОМАТИЧЕСКИ</a:t>
                      </a:r>
                    </a:p>
                    <a:p>
                      <a:endParaRPr lang="ru-RU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7-8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21.10.2020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ОО получили доступ к индивидуальным ключам участников по 5 предметам, по информатике – после 10 октября</a:t>
                      </a:r>
                    </a:p>
                    <a:p>
                      <a:endParaRPr lang="ru-RU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4-6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22.10.</a:t>
                      </a:r>
                      <a:r>
                        <a:rPr lang="ru-RU" sz="1000" baseline="0" dirty="0" smtClean="0"/>
                        <a:t> -24.10.2020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Требования к порядку</a:t>
                      </a:r>
                      <a:r>
                        <a:rPr lang="ru-RU" sz="1000" baseline="0" dirty="0" smtClean="0"/>
                        <a:t> выполнения заданий по предмету и классу  публикуются на официальном сайте ОЦ «Сириус» не позднее 5 дней до даты проведения</a:t>
                      </a:r>
                      <a:endParaRPr lang="ru-RU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Химия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8-11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smtClean="0"/>
                        <a:t>утверждается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27.10.2020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!23 – 25 сентября пройдет пробный тур для классных руководителей и учителей. </a:t>
                      </a:r>
                      <a:endParaRPr lang="ru-RU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Информатика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7-11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smtClean="0"/>
                        <a:t>120 мин.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30.10.2020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5-6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45 мин.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30.10.-01.11.2020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7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«Традиционный формат» школьного этапа </a:t>
            </a:r>
            <a:r>
              <a:rPr lang="ru-RU" sz="3200" dirty="0" err="1" smtClean="0"/>
              <a:t>ВсОШ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870530"/>
              </p:ext>
            </p:extLst>
          </p:nvPr>
        </p:nvGraphicFramePr>
        <p:xfrm>
          <a:off x="838200" y="1217014"/>
          <a:ext cx="10515600" cy="5977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601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РЦ «НОВОЕ ПОКОЛЕНИЕ»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РПМК</a:t>
                      </a:r>
                      <a:endParaRPr lang="ru-RU" dirty="0"/>
                    </a:p>
                  </a:txBody>
                  <a:tcPr/>
                </a:tc>
              </a:tr>
              <a:tr h="24142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Литература, Русский язык, Экология, География, </a:t>
                      </a:r>
                      <a:r>
                        <a:rPr lang="ru-RU" b="1" dirty="0" smtClean="0"/>
                        <a:t>Английский язык (письменно и устно 5-11), </a:t>
                      </a:r>
                      <a:r>
                        <a:rPr lang="ru-RU" b="1" baseline="0" dirty="0" smtClean="0"/>
                        <a:t>Физическая культура (теория) </a:t>
                      </a:r>
                      <a:endParaRPr lang="ru-RU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История, Искусство (МХК), Испанский язык, Итальянский язык, Китайский язык, Немецкий язык (</a:t>
                      </a:r>
                      <a:r>
                        <a:rPr lang="ru-RU" dirty="0" err="1" smtClean="0"/>
                        <a:t>письм</a:t>
                      </a:r>
                      <a:r>
                        <a:rPr lang="ru-RU" dirty="0" smtClean="0"/>
                        <a:t>./</a:t>
                      </a:r>
                      <a:r>
                        <a:rPr lang="ru-RU" b="1" dirty="0" smtClean="0"/>
                        <a:t>устно 7-11</a:t>
                      </a:r>
                      <a:r>
                        <a:rPr lang="ru-RU" dirty="0" smtClean="0"/>
                        <a:t>), Французский язык, Татарский язык и литература, Обществознание, Право, </a:t>
                      </a:r>
                      <a:r>
                        <a:rPr lang="ru-RU" b="1" dirty="0" smtClean="0"/>
                        <a:t>Технология (теория), ОБЖ</a:t>
                      </a:r>
                      <a:r>
                        <a:rPr lang="ru-RU" b="1" baseline="0" dirty="0" smtClean="0"/>
                        <a:t> (теория)</a:t>
                      </a:r>
                      <a:r>
                        <a:rPr lang="ru-RU" baseline="0" dirty="0" smtClean="0"/>
                        <a:t>, </a:t>
                      </a:r>
                      <a:r>
                        <a:rPr lang="ru-RU" dirty="0" smtClean="0"/>
                        <a:t>Экономика </a:t>
                      </a:r>
                      <a:endParaRPr lang="ru-RU" dirty="0"/>
                    </a:p>
                  </a:txBody>
                  <a:tcPr/>
                </a:tc>
              </a:tr>
              <a:tr h="5096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Начало олимпиад -</a:t>
                      </a:r>
                      <a:r>
                        <a:rPr lang="ru-RU" b="1" dirty="0" smtClean="0"/>
                        <a:t>10.00      </a:t>
                      </a:r>
                      <a:r>
                        <a:rPr lang="ru-RU" dirty="0" smtClean="0"/>
                        <a:t>                ТОГИРРО /</a:t>
                      </a:r>
                      <a:r>
                        <a:rPr lang="en-US" dirty="0" err="1" smtClean="0"/>
                        <a:t>VipNet</a:t>
                      </a:r>
                      <a:r>
                        <a:rPr lang="en-US" dirty="0" smtClean="0"/>
                        <a:t> </a:t>
                      </a:r>
                      <a:r>
                        <a:rPr lang="ru-RU" baseline="0" dirty="0" smtClean="0"/>
                        <a:t> Деловая почта (защищенный канал связи)</a:t>
                      </a:r>
                      <a:endParaRPr lang="ru-RU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5995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Отправка заданий школьного этапа </a:t>
                      </a:r>
                      <a:r>
                        <a:rPr lang="ru-RU" dirty="0" err="1" smtClean="0"/>
                        <a:t>ВсОШ</a:t>
                      </a:r>
                      <a:r>
                        <a:rPr lang="ru-RU" dirty="0" smtClean="0"/>
                        <a:t>   - 13.30 (за день до даты олимпиады по предмету)</a:t>
                      </a:r>
                    </a:p>
                    <a:p>
                      <a:r>
                        <a:rPr lang="ru-RU" dirty="0" smtClean="0"/>
                        <a:t>Ответы                                                                      13.00 (в день проведения олимпиады)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45131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  к проведению – будут высланы позднее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Методические рекомендации по проведению школьного этапа всероссийской олимпиады школьников</a:t>
                      </a:r>
                      <a:r>
                        <a:rPr lang="ru-RU" baseline="0" dirty="0" smtClean="0"/>
                        <a:t>  по ______ в 2020/2021 учебном году  (РПМК)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hlinkClick r:id="rId2"/>
                        </a:rPr>
                        <a:t>http://www.imc72.ru/intellect.php?id=145</a:t>
                      </a:r>
                      <a:endParaRPr lang="ru-RU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0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АЛГОРИТМ ДЕЙСТВИЙ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1. Изучить инструктивно-методические документы (Положение о всероссийской олимпиаде школьников, приказ ДОН ТО № 397/ОД от 19.08.2020, письмо ТОГИРРО № 683 от 18.09.2020)</a:t>
            </a:r>
          </a:p>
          <a:p>
            <a:r>
              <a:rPr lang="ru-RU" dirty="0" smtClean="0"/>
              <a:t>2. Приказ о проведении ШЭ </a:t>
            </a:r>
            <a:r>
              <a:rPr lang="ru-RU" dirty="0" err="1" smtClean="0"/>
              <a:t>ВсОШ</a:t>
            </a:r>
            <a:r>
              <a:rPr lang="ru-RU" dirty="0" smtClean="0"/>
              <a:t> в ОО</a:t>
            </a:r>
          </a:p>
          <a:p>
            <a:r>
              <a:rPr lang="ru-RU" dirty="0" smtClean="0"/>
              <a:t>3.  Составить расписание ШЭ по предметам (дата, время, кабинеты, вне ОУ), с указанием дня объявления результатов, даты и времени показа и разбора работ, процедуры апелляции</a:t>
            </a:r>
          </a:p>
          <a:p>
            <a:r>
              <a:rPr lang="ru-RU" dirty="0" smtClean="0"/>
              <a:t>4. Ознакомить классных руководителей, учителей-предметников с технологией проведения ШЭ (+памятка для учителя, классного руководителя)</a:t>
            </a:r>
          </a:p>
          <a:p>
            <a:r>
              <a:rPr lang="ru-RU" dirty="0" smtClean="0"/>
              <a:t>5. Разработать </a:t>
            </a:r>
            <a:r>
              <a:rPr lang="ru-RU" dirty="0" err="1" smtClean="0"/>
              <a:t>трекер</a:t>
            </a:r>
            <a:r>
              <a:rPr lang="ru-RU" dirty="0" smtClean="0"/>
              <a:t> подготовки к ШЭ по предметам/параллелям (информирование учащихся*/+памятка, разбор заданий,*  список участников)</a:t>
            </a:r>
          </a:p>
          <a:p>
            <a:r>
              <a:rPr lang="ru-RU" dirty="0" smtClean="0"/>
              <a:t>6. Оформить согласия на обработку персональных данных, выдать индивидуальные коды (по 6 предметам)</a:t>
            </a:r>
          </a:p>
          <a:p>
            <a:r>
              <a:rPr lang="ru-RU" dirty="0" smtClean="0"/>
              <a:t> 7. Организовать работу предметных комиссий (макс. – по 19 предметам) </a:t>
            </a:r>
          </a:p>
          <a:p>
            <a:r>
              <a:rPr lang="ru-RU" dirty="0" smtClean="0"/>
              <a:t>8. Заполнить протоколы по установленной форме (</a:t>
            </a:r>
            <a:r>
              <a:rPr lang="ru-RU" b="1" dirty="0" smtClean="0"/>
              <a:t>! Для всех предметов</a:t>
            </a:r>
            <a:r>
              <a:rPr lang="ru-RU" dirty="0" smtClean="0"/>
              <a:t>) </a:t>
            </a:r>
          </a:p>
          <a:p>
            <a:r>
              <a:rPr lang="ru-RU" dirty="0" smtClean="0"/>
              <a:t>9. Определить победителей и призеров ШЭ </a:t>
            </a:r>
            <a:r>
              <a:rPr lang="ru-RU" dirty="0" err="1" smtClean="0"/>
              <a:t>ВсОШ</a:t>
            </a:r>
            <a:r>
              <a:rPr lang="ru-RU" dirty="0" smtClean="0"/>
              <a:t> согласно квоте</a:t>
            </a:r>
          </a:p>
          <a:p>
            <a:r>
              <a:rPr lang="ru-RU" dirty="0" smtClean="0"/>
              <a:t>10. Проанализировать результаты ШЭ </a:t>
            </a:r>
            <a:r>
              <a:rPr lang="ru-RU" dirty="0" err="1" smtClean="0"/>
              <a:t>ВсОШ</a:t>
            </a:r>
            <a:r>
              <a:rPr lang="ru-RU" dirty="0" smtClean="0"/>
              <a:t> </a:t>
            </a:r>
          </a:p>
        </p:txBody>
      </p:sp>
      <p:pic>
        <p:nvPicPr>
          <p:cNvPr id="4" name="Picture 2"/>
          <p:cNvPicPr/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9943071" y="365125"/>
            <a:ext cx="2047875" cy="1047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/>
              <a:t>ПРОЕКТ     </a:t>
            </a:r>
            <a:r>
              <a:rPr lang="ru-RU" sz="2800" b="1" dirty="0"/>
              <a:t>            График проведения школьного этапа всероссийской олимпиады школьников в 2020-2021 учебном году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/>
              <a:t> 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644831"/>
              </p:ext>
            </p:extLst>
          </p:nvPr>
        </p:nvGraphicFramePr>
        <p:xfrm>
          <a:off x="919163" y="1257300"/>
          <a:ext cx="10353673" cy="54722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2294"/>
                <a:gridCol w="769341"/>
                <a:gridCol w="977816"/>
                <a:gridCol w="1000030"/>
                <a:gridCol w="810707"/>
                <a:gridCol w="900292"/>
                <a:gridCol w="1076919"/>
                <a:gridCol w="724300"/>
                <a:gridCol w="900927"/>
                <a:gridCol w="810072"/>
                <a:gridCol w="630903"/>
                <a:gridCol w="810072"/>
              </a:tblGrid>
              <a:tr h="1845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Дата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проведения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Предмет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Дата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рассылки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</a:t>
                      </a:r>
                      <a:r>
                        <a:rPr lang="en-US" sz="1400" dirty="0" err="1">
                          <a:effectLst/>
                        </a:rPr>
                        <a:t>аданий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Дата рассылки ответов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Сроки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проверки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Показ, разбор работ, </a:t>
                      </a:r>
                      <a:r>
                        <a:rPr lang="ru-RU" sz="1400" dirty="0" err="1">
                          <a:effectLst/>
                        </a:rPr>
                        <a:t>апел.комиссия</a:t>
                      </a:r>
                      <a:r>
                        <a:rPr lang="ru-RU" sz="1400" dirty="0">
                          <a:effectLst/>
                        </a:rPr>
                        <a:t>/ результат в ОО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Дата оформления протоколов в ОУ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Работа независимой комиссии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Дата сдачи протоколов в МАУ ИМЦ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Итоговый протокол с рейтингом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Кл</a:t>
                      </a:r>
                      <a:r>
                        <a:rPr lang="ru-RU" sz="1400">
                          <a:effectLst/>
                        </a:rPr>
                        <a:t>ассы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Продолж</a:t>
                      </a:r>
                      <a:r>
                        <a:rPr lang="ru-RU" sz="1400">
                          <a:effectLst/>
                        </a:rPr>
                        <a:t>ительность</a:t>
                      </a:r>
                      <a:r>
                        <a:rPr lang="en-US" sz="1400">
                          <a:effectLst/>
                        </a:rPr>
                        <a:t> олимпиады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3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октября (четверг)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Физика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01.10.2020 10:00-22:00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01.10.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2020 -</a:t>
                      </a:r>
                      <a:r>
                        <a:rPr lang="ru-RU" sz="1400" dirty="0">
                          <a:effectLst/>
                        </a:rPr>
                        <a:t>10.10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13-14.10.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highlight>
                            <a:srgbClr val="FFFF00"/>
                          </a:highlight>
                        </a:rPr>
                        <a:t>14.10.2020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15.10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16.10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7-11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60" dirty="0">
                          <a:effectLst/>
                        </a:rPr>
                        <a:t>7-8 — 90 мин., 9— 120 мин., 10-11 — 150 мин.</a:t>
                      </a:r>
                      <a:br>
                        <a:rPr lang="ru-RU" sz="1400" spc="60" dirty="0">
                          <a:effectLst/>
                        </a:rPr>
                      </a:b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3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 октября </a:t>
                      </a:r>
                      <a:r>
                        <a:rPr lang="ru-RU" sz="1400">
                          <a:effectLst/>
                        </a:rPr>
                        <a:t>(</a:t>
                      </a:r>
                      <a:r>
                        <a:rPr lang="ru-RU" sz="1400" smtClean="0">
                          <a:effectLst/>
                        </a:rPr>
                        <a:t>пятница)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История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01.10.2020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13:30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2.10.2020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13:00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02.10.-06.10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07.-08.10.2020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highlight>
                            <a:srgbClr val="FFFF00"/>
                          </a:highlight>
                        </a:rPr>
                        <a:t>09.10.2020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12.10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13.10.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5-11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 – 45 мин.,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6-8 – 60 мин.,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 – 120 мин.,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10-11 – 150 мин.</a:t>
                      </a:r>
                      <a:endParaRPr lang="ru-RU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287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0D1D8088-559A-46A5-A801-CDF0B9476B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83E2E96F-17F7-4C8C-BDF1-6BB90A0C1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209667" y="2380868"/>
            <a:ext cx="11982332" cy="2087795"/>
            <a:chOff x="143163" y="5763486"/>
            <a:chExt cx="11982332" cy="739555"/>
          </a:xfrm>
        </p:grpSpPr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846BD00C-9313-4A22-94F7-3875A46C6D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1EAF30D0-AA67-427C-9938-A2C8A9B5D5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3776B14B-F2F4-4825-8DA8-8C7A0F2B39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286" y="401960"/>
            <a:ext cx="8015514" cy="74104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 Информирование учащихся</a:t>
            </a:r>
            <a:b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</a:b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Единый 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к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лассный час </a:t>
            </a:r>
            <a:b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</a:br>
            <a:r>
              <a:rPr lang="ru-RU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«Олимпиада открывает будущее» </a:t>
            </a:r>
            <a:endParaRPr lang="ru-RU" sz="4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44047387"/>
              </p:ext>
            </p:extLst>
          </p:nvPr>
        </p:nvGraphicFramePr>
        <p:xfrm>
          <a:off x="1723572" y="1360715"/>
          <a:ext cx="8792029" cy="5268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2316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1" name="Rectangle 140">
            <a:extLst>
              <a:ext uri="{FF2B5EF4-FFF2-40B4-BE49-F238E27FC236}">
                <a16:creationId xmlns="" xmlns:a16="http://schemas.microsoft.com/office/drawing/2014/main" id="{55666830-9A19-4E01-8505-D6C7F9AC56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="" xmlns:a16="http://schemas.microsoft.com/office/drawing/2014/main" id="{BBA9453E-7134-394E-A459-F6FE416ABD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6" r="31675"/>
          <a:stretch/>
        </p:blipFill>
        <p:spPr bwMode="auto">
          <a:xfrm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43" name="Freeform: Shape 142">
            <a:extLst>
              <a:ext uri="{FF2B5EF4-FFF2-40B4-BE49-F238E27FC236}">
                <a16:creationId xmlns="" xmlns:a16="http://schemas.microsoft.com/office/drawing/2014/main" id="{AE9FC877-7FB6-4D22-9988-35420644E20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5" name="Freeform: Shape 144">
            <a:extLst>
              <a:ext uri="{FF2B5EF4-FFF2-40B4-BE49-F238E27FC236}">
                <a16:creationId xmlns="" xmlns:a16="http://schemas.microsoft.com/office/drawing/2014/main" id="{E41809D1-F12E-46BB-B804-5F209D325E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B625025-5BEB-2945-958F-68BD5D5C3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 err="1" smtClean="0"/>
              <a:t>Единство</a:t>
            </a:r>
            <a:r>
              <a:rPr lang="en-US" sz="4800" dirty="0" smtClean="0"/>
              <a:t> </a:t>
            </a:r>
            <a:r>
              <a:rPr lang="en-US" sz="4800" dirty="0" err="1" smtClean="0"/>
              <a:t>места</a:t>
            </a:r>
            <a:r>
              <a:rPr lang="ru-RU" sz="4800" dirty="0" smtClean="0"/>
              <a:t>,</a:t>
            </a:r>
            <a:r>
              <a:rPr lang="en-US" sz="4800" dirty="0" smtClean="0"/>
              <a:t>  </a:t>
            </a:r>
            <a:r>
              <a:rPr lang="en-US" sz="4800" dirty="0" err="1" smtClean="0"/>
              <a:t>времени</a:t>
            </a:r>
            <a:r>
              <a:rPr lang="ru-RU" sz="4800" dirty="0" smtClean="0"/>
              <a:t>, </a:t>
            </a:r>
            <a:r>
              <a:rPr lang="ru-RU" sz="4800" b="1" dirty="0" smtClean="0"/>
              <a:t>действия</a:t>
            </a:r>
            <a:r>
              <a:rPr lang="en-US" sz="4800" b="1" dirty="0" smtClean="0"/>
              <a:t> </a:t>
            </a:r>
            <a:endParaRPr lang="en-US" sz="4800" b="1" dirty="0"/>
          </a:p>
        </p:txBody>
      </p:sp>
      <p:sp>
        <p:nvSpPr>
          <p:cNvPr id="149" name="Rectangle 148">
            <a:extLst>
              <a:ext uri="{FF2B5EF4-FFF2-40B4-BE49-F238E27FC236}">
                <a16:creationId xmlns="" xmlns:a16="http://schemas.microsoft.com/office/drawing/2014/main" id="{08C9B587-E65E-4B52-B37C-ABEBB6E87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7FEB7C1-C621-5349-9689-B86BE098E9EC}"/>
              </a:ext>
            </a:extLst>
          </p:cNvPr>
          <p:cNvSpPr txBox="1"/>
          <p:nvPr/>
        </p:nvSpPr>
        <p:spPr>
          <a:xfrm>
            <a:off x="477981" y="4826833"/>
            <a:ext cx="38691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ЖЮРИ – единый механизм:</a:t>
            </a:r>
          </a:p>
          <a:p>
            <a:r>
              <a:rPr lang="ru-RU" sz="2000" dirty="0"/>
              <a:t>с</a:t>
            </a:r>
            <a:r>
              <a:rPr lang="ru-RU" sz="2000" dirty="0" smtClean="0"/>
              <a:t>огласование критериев, обеспечение объективности, обоснованности  подходов и открытости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3298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73EE21B9-40F1-4EDD-9216-7CBD097513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9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6" name="Rectangle 13">
            <a:extLst>
              <a:ext uri="{FF2B5EF4-FFF2-40B4-BE49-F238E27FC236}">
                <a16:creationId xmlns="" xmlns:a16="http://schemas.microsoft.com/office/drawing/2014/main" id="{2B1D4F77-A17C-43D7-B7FA-545148E4E9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336884" y="321176"/>
            <a:ext cx="4332307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51ED71D-BE30-214D-A363-5E9815608367}"/>
              </a:ext>
            </a:extLst>
          </p:cNvPr>
          <p:cNvSpPr txBox="1"/>
          <p:nvPr/>
        </p:nvSpPr>
        <p:spPr>
          <a:xfrm>
            <a:off x="594805" y="377023"/>
            <a:ext cx="3759240" cy="134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dirty="0" smtClean="0">
                <a:latin typeface="+mj-lt"/>
                <a:ea typeface="+mj-ea"/>
                <a:cs typeface="+mj-cs"/>
              </a:rPr>
              <a:t>АНАЛИЗ</a:t>
            </a:r>
            <a:r>
              <a:rPr lang="ru-RU" sz="4000" b="1" dirty="0" smtClean="0">
                <a:latin typeface="+mj-lt"/>
                <a:ea typeface="+mj-ea"/>
                <a:cs typeface="+mj-cs"/>
              </a:rPr>
              <a:t> РЕЗУЛЬТАТОВ</a:t>
            </a:r>
            <a:endParaRPr lang="en-US" sz="4000" b="1" dirty="0"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6884" y="1473220"/>
            <a:ext cx="4207407" cy="4675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1474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** ПОЛЕЗНЫЕ ССЫЛКИ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u="sng" dirty="0" smtClean="0">
                <a:hlinkClick r:id="rId2"/>
              </a:rPr>
              <a:t>Школьный этап всероссийской олимпиады школьников: об этапе </a:t>
            </a:r>
            <a:r>
              <a:rPr lang="en-US" dirty="0" smtClean="0">
                <a:hlinkClick r:id="rId2"/>
              </a:rPr>
              <a:t>https://sochisirius.ru/preview/obuchenie/distant/smena727?uid=b88f3f1cd0b7e18437c4e98542b3462c&amp;_edit=/admin/app/shift/727/edit</a:t>
            </a:r>
            <a:endParaRPr lang="ru-RU" dirty="0" smtClean="0"/>
          </a:p>
          <a:p>
            <a:r>
              <a:rPr lang="ru-RU" dirty="0" smtClean="0"/>
              <a:t>Примеры заданий</a:t>
            </a:r>
          </a:p>
          <a:p>
            <a:r>
              <a:rPr lang="ru-RU" u="sng" dirty="0" smtClean="0">
                <a:hlinkClick r:id="rId3"/>
              </a:rPr>
              <a:t>пригласительный этап</a:t>
            </a:r>
            <a:r>
              <a:rPr lang="en-US" u="sng" dirty="0"/>
              <a:t>https://sochisirius.ru/obuchenie/distant/smena635/3093</a:t>
            </a:r>
            <a:endParaRPr lang="ru-RU" u="sng" dirty="0" smtClean="0"/>
          </a:p>
          <a:p>
            <a:r>
              <a:rPr lang="ru-RU" u="sng" dirty="0" smtClean="0">
                <a:hlinkClick r:id="rId4"/>
              </a:rPr>
              <a:t>школьный этап в Москве</a:t>
            </a:r>
            <a:r>
              <a:rPr lang="en-US" u="sng" dirty="0"/>
              <a:t>https://vos.olimpiada.ru/</a:t>
            </a:r>
            <a:endParaRPr lang="ru-RU" u="sng" dirty="0" smtClean="0"/>
          </a:p>
          <a:p>
            <a:r>
              <a:rPr lang="ru-RU" dirty="0" smtClean="0"/>
              <a:t>открытые курсы ОЦ «Сириус» по физике, математике, химии </a:t>
            </a:r>
            <a:r>
              <a:rPr lang="en-US" dirty="0" smtClean="0">
                <a:hlinkClick r:id="rId5"/>
              </a:rPr>
              <a:t>https://sochisirius.ru/obuchenie/distant</a:t>
            </a:r>
            <a:endParaRPr lang="ru-RU" dirty="0" smtClean="0"/>
          </a:p>
          <a:p>
            <a:endParaRPr lang="ru-RU" dirty="0" smtClean="0"/>
          </a:p>
        </p:txBody>
      </p:sp>
      <p:pic>
        <p:nvPicPr>
          <p:cNvPr id="4" name="Picture 2"/>
          <p:cNvPicPr/>
          <p:nvPr/>
        </p:nvPicPr>
        <p:blipFill>
          <a:blip r:embed="rId6">
            <a:extLst/>
          </a:blip>
          <a:srcRect/>
          <a:stretch>
            <a:fillRect/>
          </a:stretch>
        </p:blipFill>
        <p:spPr bwMode="auto">
          <a:xfrm>
            <a:off x="9943071" y="365125"/>
            <a:ext cx="2047875" cy="1047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947</Words>
  <Application>Microsoft Office PowerPoint</Application>
  <PresentationFormat>Произвольный</PresentationFormat>
  <Paragraphs>167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ВСЕРОССИЙСКАЯ ОЛИМПИАДА ШКОЛЬНИКОВ</vt:lpstr>
      <vt:lpstr>Особенности организации и проведения ШЭ ВсОШ в 2020-2021 уч.г.</vt:lpstr>
      <vt:lpstr>«Традиционный формат» школьного этапа ВсОШ </vt:lpstr>
      <vt:lpstr>АЛГОРИТМ ДЕЙСТВИЙ</vt:lpstr>
      <vt:lpstr>ПРОЕКТ                 График проведения школьного этапа всероссийской олимпиады школьников в 2020-2021 учебном году   </vt:lpstr>
      <vt:lpstr> Информирование учащихся Единый классный час  «Олимпиада открывает будущее» </vt:lpstr>
      <vt:lpstr>Единство места,  времени, действия </vt:lpstr>
      <vt:lpstr>Презентация PowerPoint</vt:lpstr>
      <vt:lpstr>** ПОЛЕЗНЫЕ ССЫЛКИ</vt:lpstr>
      <vt:lpstr>***Актуальная информация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ВСЕРОССИЙСКАЯ ОЛИМПИАДА ШКОЛЬНИКОВ ПО ОБЩЕСТВОЗНАНИЮ </dc:title>
  <dc:creator>Валерия Тороп</dc:creator>
  <cp:lastModifiedBy>Ирина Р. Смирнова</cp:lastModifiedBy>
  <cp:revision>62</cp:revision>
  <dcterms:created xsi:type="dcterms:W3CDTF">2020-09-08T18:44:12Z</dcterms:created>
  <dcterms:modified xsi:type="dcterms:W3CDTF">2020-09-29T09:43:18Z</dcterms:modified>
</cp:coreProperties>
</file>