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1" r:id="rId3"/>
    <p:sldId id="279" r:id="rId4"/>
    <p:sldId id="290" r:id="rId5"/>
    <p:sldId id="292" r:id="rId6"/>
    <p:sldId id="294" r:id="rId7"/>
    <p:sldId id="295" r:id="rId8"/>
    <p:sldId id="293" r:id="rId9"/>
    <p:sldId id="296" r:id="rId10"/>
    <p:sldId id="286" r:id="rId11"/>
    <p:sldId id="287" r:id="rId12"/>
    <p:sldId id="263" r:id="rId13"/>
    <p:sldId id="264" r:id="rId14"/>
    <p:sldId id="268" r:id="rId15"/>
    <p:sldId id="270" r:id="rId16"/>
    <p:sldId id="271" r:id="rId17"/>
    <p:sldId id="273" r:id="rId18"/>
    <p:sldId id="276" r:id="rId19"/>
  </p:sldIdLst>
  <p:sldSz cx="6858000" cy="9144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3288" y="4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hyperlink" Target="mailto:misonovoschool@mail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1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85617" y="1151731"/>
            <a:ext cx="9288463" cy="693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5">
            <a:extLst/>
          </p:cNvPr>
          <p:cNvSpPr>
            <a:spLocks noGrp="1"/>
          </p:cNvSpPr>
          <p:nvPr>
            <p:ph type="body" idx="2"/>
          </p:nvPr>
        </p:nvSpPr>
        <p:spPr>
          <a:xfrm>
            <a:off x="2" y="1512890"/>
            <a:ext cx="2151063" cy="1160463"/>
          </a:xfrm>
        </p:spPr>
        <p:txBody>
          <a:bodyPr/>
          <a:lstStyle/>
          <a:p>
            <a:pPr>
              <a:defRPr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sz="1050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sz="1050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sz="1050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sz="1050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sz="1050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sz="1050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sz="1200" dirty="0"/>
          </a:p>
        </p:txBody>
      </p:sp>
      <p:pic>
        <p:nvPicPr>
          <p:cNvPr id="5123" name="Содержимое 7" descr="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027" y="220665"/>
            <a:ext cx="1349375" cy="1082675"/>
          </a:xfrm>
        </p:spPr>
      </p:pic>
      <p:sp>
        <p:nvSpPr>
          <p:cNvPr id="5" name="Прямоугольник 4">
            <a:extLst/>
          </p:cNvPr>
          <p:cNvSpPr/>
          <p:nvPr/>
        </p:nvSpPr>
        <p:spPr>
          <a:xfrm>
            <a:off x="1946384" y="2"/>
            <a:ext cx="4532075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ru-RU" sz="4400" b="1" u="sng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На  всех   парусах</a:t>
            </a:r>
          </a:p>
        </p:txBody>
      </p:sp>
      <p:sp>
        <p:nvSpPr>
          <p:cNvPr id="5126" name="TextBox 10"/>
          <p:cNvSpPr txBox="1">
            <a:spLocks noChangeArrowheads="1"/>
          </p:cNvSpPr>
          <p:nvPr/>
        </p:nvSpPr>
        <p:spPr bwMode="auto">
          <a:xfrm>
            <a:off x="1905000" y="838202"/>
            <a:ext cx="4800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Ежемесячная  газета  органа  ученического   самоуправления «Бригантина»   </a:t>
            </a: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Мизоновской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  школы</a:t>
            </a:r>
          </a:p>
        </p:txBody>
      </p:sp>
      <p:sp>
        <p:nvSpPr>
          <p:cNvPr id="5141" name="Прямоугольник 31"/>
          <p:cNvSpPr>
            <a:spLocks noChangeArrowheads="1"/>
          </p:cNvSpPr>
          <p:nvPr/>
        </p:nvSpPr>
        <p:spPr bwMode="auto">
          <a:xfrm>
            <a:off x="-7889" y="4157479"/>
            <a:ext cx="302792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Долгожданная победа в «ИТ-Актив» и круглый стол с губернатором В.В. Якушевым</a:t>
            </a: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2" y="5934587"/>
            <a:ext cx="2627908" cy="176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Текст 5"/>
          <p:cNvSpPr txBox="1">
            <a:spLocks/>
          </p:cNvSpPr>
          <p:nvPr/>
        </p:nvSpPr>
        <p:spPr>
          <a:xfrm>
            <a:off x="-17084" y="4963084"/>
            <a:ext cx="2637103" cy="974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с.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Мизоново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встретились за  круглым столом с губернатором Тюменской области В.В. Якушевым </a:t>
            </a:r>
          </a:p>
          <a:p>
            <a:pPr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Подробнее на стр. 2,3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sz="1050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sz="1050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sz="1050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sz="1050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sz="1050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sz="1050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sz="1200" dirty="0"/>
          </a:p>
        </p:txBody>
      </p:sp>
      <p:sp>
        <p:nvSpPr>
          <p:cNvPr id="24" name="Rectangle 1056"/>
          <p:cNvSpPr>
            <a:spLocks noChangeArrowheads="1"/>
          </p:cNvSpPr>
          <p:nvPr/>
        </p:nvSpPr>
        <p:spPr bwMode="auto">
          <a:xfrm>
            <a:off x="5239" y="7814330"/>
            <a:ext cx="29571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Сталь лидером–это реально!</a:t>
            </a:r>
          </a:p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Какие цели ставит перед собой лидер волонтерского отряда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Налимова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Анна и какие пути выбирает для достижения своих целей</a:t>
            </a:r>
          </a:p>
          <a:p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Читайте подробнее на стр.5</a:t>
            </a:r>
          </a:p>
        </p:txBody>
      </p:sp>
      <p:pic>
        <p:nvPicPr>
          <p:cNvPr id="15" name="Picture 2" descr="H:\2018\год добровольца\Новая папка (2)\Screenshot_2018-02-01-00-55-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32323" r="10494" b="41414"/>
          <a:stretch/>
        </p:blipFill>
        <p:spPr bwMode="auto">
          <a:xfrm>
            <a:off x="4581120" y="1336972"/>
            <a:ext cx="2144511" cy="6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0109" y="1298414"/>
            <a:ext cx="225001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Кто, если не мы!</a:t>
            </a:r>
          </a:p>
          <a:p>
            <a:pPr lvl="0" algn="just"/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Волонтеры отряда «Рассвет» на открытии Года Добровольца.</a:t>
            </a:r>
          </a:p>
          <a:p>
            <a:pPr lvl="0" algn="just"/>
            <a:r>
              <a:rPr lang="ru-RU" altLang="ru-RU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Стр. 2</a:t>
            </a:r>
            <a:endParaRPr lang="ru-RU" altLang="ru-RU" sz="1000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360" y="2207651"/>
            <a:ext cx="3437857" cy="257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ятно 1 2"/>
          <p:cNvSpPr/>
          <p:nvPr/>
        </p:nvSpPr>
        <p:spPr>
          <a:xfrm>
            <a:off x="107379" y="1743919"/>
            <a:ext cx="2512640" cy="232087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002">
            <a:schemeClr val="lt2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19" name="Прямоугольник 31"/>
          <p:cNvSpPr>
            <a:spLocks noChangeArrowheads="1"/>
          </p:cNvSpPr>
          <p:nvPr/>
        </p:nvSpPr>
        <p:spPr bwMode="auto">
          <a:xfrm rot="20163945">
            <a:off x="135464" y="2506188"/>
            <a:ext cx="2330370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alt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СПЕЦВЫПУСК</a:t>
            </a:r>
          </a:p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alt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Доброволец-2018!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93268" y="4813800"/>
            <a:ext cx="30383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Страницы истории или как появился волонтерский отряд </a:t>
            </a:r>
          </a:p>
          <a:p>
            <a:pPr lvl="0"/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«Рассвет» в </a:t>
            </a:r>
            <a:r>
              <a:rPr lang="ru-RU" sz="1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Мизоновской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ООШ</a:t>
            </a: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Стр. 3-4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43" y="5336872"/>
            <a:ext cx="2159730" cy="163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1056"/>
          <p:cNvSpPr>
            <a:spLocks noChangeArrowheads="1"/>
          </p:cNvSpPr>
          <p:nvPr/>
        </p:nvSpPr>
        <p:spPr bwMode="auto">
          <a:xfrm>
            <a:off x="2733826" y="6554034"/>
            <a:ext cx="29571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Мы-потомки героев!</a:t>
            </a:r>
          </a:p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Жизнь и судьба нашего земляка.</a:t>
            </a:r>
          </a:p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Памяти ветерана Великой Отечественной войны  Кирилова Михаила Павловича посвящается.</a:t>
            </a:r>
          </a:p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Читайте подробнее на стр.6-7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826" y="7600474"/>
            <a:ext cx="2000717" cy="147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97" y="5624673"/>
            <a:ext cx="1300546" cy="1038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ятно 1 26"/>
          <p:cNvSpPr/>
          <p:nvPr/>
        </p:nvSpPr>
        <p:spPr>
          <a:xfrm>
            <a:off x="4558637" y="6963469"/>
            <a:ext cx="2335636" cy="229951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002">
            <a:schemeClr val="lt2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alt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мероприятия и акции!</a:t>
            </a:r>
          </a:p>
          <a:p>
            <a:pPr lvl="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Стр. 9-17 </a:t>
            </a:r>
            <a:endParaRPr lang="ru-RU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155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1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1" y="3"/>
            <a:ext cx="6966347" cy="910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-10971" y="708003"/>
            <a:ext cx="3305500" cy="2134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Объект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2202" y="708003"/>
            <a:ext cx="3467235" cy="2395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980728" y="3"/>
            <a:ext cx="47525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4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Конкурс рисунков </a:t>
            </a:r>
          </a:p>
          <a:p>
            <a:pPr algn="ctr" eaLnBrk="1" hangingPunct="1"/>
            <a:r>
              <a:rPr lang="ru-RU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«Слагаемые здоровья»</a:t>
            </a:r>
          </a:p>
        </p:txBody>
      </p:sp>
      <p:pic>
        <p:nvPicPr>
          <p:cNvPr id="12" name="Объект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1067" y="3714399"/>
            <a:ext cx="3172583" cy="2214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055373" y="3052670"/>
            <a:ext cx="55446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ru-RU" sz="24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Акция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CC0000"/>
                </a:solidFill>
                <a:latin typeface="Century Gothic" panose="020B0502020202020204" pitchFamily="34" charset="0"/>
              </a:rPr>
              <a:t>«Областная зарядка»</a:t>
            </a:r>
          </a:p>
        </p:txBody>
      </p:sp>
      <p:pic>
        <p:nvPicPr>
          <p:cNvPr id="14" name="Объект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65133" y="6475631"/>
            <a:ext cx="3213503" cy="2328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41066" y="5928456"/>
            <a:ext cx="68143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4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Спортивная игра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CC0000"/>
                </a:solidFill>
                <a:latin typeface="Century Gothic" panose="020B0502020202020204" pitchFamily="34" charset="0"/>
              </a:rPr>
              <a:t>«Остров здоровья»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88499" y="3734420"/>
            <a:ext cx="36363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 волонтер, Ты волонтер!</a:t>
            </a:r>
            <a:b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Раскроем над миром света шатер!</a:t>
            </a:r>
            <a:b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Вместе наполним мы радостью дом!</a:t>
            </a:r>
            <a:b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 руку крепко ребенка возьмем!</a:t>
            </a:r>
            <a:b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беде и невзгодах не подведем!</a:t>
            </a:r>
            <a:br>
              <a:rPr lang="ru-RU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6390121"/>
            <a:ext cx="30988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ТЫ волонтер и Я волонтер!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Любое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несчастье переживем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лишь в мир этот радость нести, 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трудной дороге не подвести!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0" y="8651790"/>
            <a:ext cx="381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124647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1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8" y="40217"/>
            <a:ext cx="6966347" cy="910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-153713" y="4932040"/>
            <a:ext cx="363688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506433" y="4860032"/>
            <a:ext cx="3489935" cy="2550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4" name="TextBox 2"/>
          <p:cNvSpPr txBox="1">
            <a:spLocks noChangeArrowheads="1"/>
          </p:cNvSpPr>
          <p:nvPr/>
        </p:nvSpPr>
        <p:spPr bwMode="auto">
          <a:xfrm>
            <a:off x="202516" y="3684790"/>
            <a:ext cx="66247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400" b="1" dirty="0">
                <a:solidFill>
                  <a:srgbClr val="000099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Игра</a:t>
            </a:r>
            <a:r>
              <a:rPr lang="ru-RU" sz="2400" b="1" dirty="0">
                <a:solidFill>
                  <a:srgbClr val="C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</a:p>
          <a:p>
            <a:pPr eaLnBrk="1" hangingPunct="1"/>
            <a:r>
              <a:rPr lang="ru-RU" sz="2400" b="1" dirty="0">
                <a:solidFill>
                  <a:srgbClr val="C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«Буду делать хорошо и не буду плохо»</a:t>
            </a:r>
          </a:p>
        </p:txBody>
      </p:sp>
      <p:pic>
        <p:nvPicPr>
          <p:cNvPr id="10" name="Объект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88430"/>
            <a:ext cx="3514884" cy="2496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621984" y="1223791"/>
            <a:ext cx="3432836" cy="2460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60648" y="107504"/>
            <a:ext cx="67056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Конкурсная программа</a:t>
            </a:r>
          </a:p>
          <a:p>
            <a:pPr algn="ctr" eaLnBrk="1" hangingPunct="1"/>
            <a:r>
              <a:rPr lang="ru-RU" sz="2400" b="1" dirty="0">
                <a:solidFill>
                  <a:srgbClr val="A50021"/>
                </a:solidFill>
                <a:latin typeface="Century Gothic" panose="020B0502020202020204" pitchFamily="34" charset="0"/>
              </a:rPr>
              <a:t>«Хоровод друзей»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576219" y="8867001"/>
            <a:ext cx="381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78747732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53249" y="1178099"/>
            <a:ext cx="9288463" cy="693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0541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«Мы вместе»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149" y="3635896"/>
            <a:ext cx="4502123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8" b="32251"/>
          <a:stretch/>
        </p:blipFill>
        <p:spPr bwMode="auto">
          <a:xfrm>
            <a:off x="548680" y="6300192"/>
            <a:ext cx="3908530" cy="24776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2" b="32434"/>
          <a:stretch/>
        </p:blipFill>
        <p:spPr bwMode="auto">
          <a:xfrm>
            <a:off x="116632" y="939145"/>
            <a:ext cx="4221088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4" descr="H:\2018\год добровольца\Новая папка (2)\Screenshot_2018-02-01-00-55-0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57374" r="13726" b="2626"/>
          <a:stretch/>
        </p:blipFill>
        <p:spPr bwMode="auto">
          <a:xfrm>
            <a:off x="4869160" y="1092249"/>
            <a:ext cx="1687273" cy="171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32589" y="8764168"/>
            <a:ext cx="381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39283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79229" y="1198986"/>
            <a:ext cx="9288463" cy="693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94145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</a:t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«Трудовое лето 2017»</a:t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199" y="4230520"/>
            <a:ext cx="3452817" cy="2248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6379404"/>
            <a:ext cx="3930744" cy="2536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4639"/>
            <a:ext cx="3430981" cy="2160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8640" y="1040089"/>
            <a:ext cx="65527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</a:rPr>
              <a:t>Волонтеры в 2017 году участвовали в районном фестивале районном  фестивале трудовых  отрядов «Трудовое лето -2017</a:t>
            </a:r>
            <a:r>
              <a:rPr lang="ru-RU" sz="1200" b="1" dirty="0">
                <a:latin typeface="Times New Roman"/>
                <a:ea typeface="Times New Roman"/>
              </a:rPr>
              <a:t>»</a:t>
            </a:r>
            <a:r>
              <a:rPr lang="ru-RU" sz="1200" dirty="0">
                <a:latin typeface="Times New Roman"/>
                <a:ea typeface="Times New Roman"/>
              </a:rPr>
              <a:t> и отряд  награжден дипломом  в номинации «Лучшая трудовая бригада» в </a:t>
            </a:r>
            <a:r>
              <a:rPr lang="ru-RU" sz="1200" dirty="0" err="1">
                <a:latin typeface="Times New Roman"/>
                <a:ea typeface="Times New Roman"/>
              </a:rPr>
              <a:t>Ишимском</a:t>
            </a:r>
            <a:r>
              <a:rPr lang="ru-RU" sz="1200" dirty="0">
                <a:latin typeface="Times New Roman"/>
                <a:ea typeface="Times New Roman"/>
              </a:rPr>
              <a:t> районе.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84" y="1908175"/>
            <a:ext cx="4194175" cy="2359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515016" y="8845231"/>
            <a:ext cx="381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517E78-041C-40C4-82F6-053E8EC277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2651"/>
          <a:stretch/>
        </p:blipFill>
        <p:spPr>
          <a:xfrm rot="5400000">
            <a:off x="4263821" y="6774131"/>
            <a:ext cx="2387802" cy="170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62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05071" y="1177215"/>
            <a:ext cx="9288463" cy="693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«Георгиевская ленточка»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0768" y="4283968"/>
            <a:ext cx="4536503" cy="792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День Победы</a:t>
            </a:r>
          </a:p>
        </p:txBody>
      </p:sp>
      <p:pic>
        <p:nvPicPr>
          <p:cNvPr id="2050" name="Picture 2" descr="H:\флешка син\за\старые конкурсы\фото 70 лет победы\Подготовка к акции Георгиевская ленточка\SAM_0145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1" y="1787939"/>
            <a:ext cx="3249787" cy="2437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esktop\жел флеш  поледняяя\инстаграмм\CYMERA_20150506_1022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020" y="4860032"/>
            <a:ext cx="3509542" cy="2632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101006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66419" y="1702666"/>
            <a:ext cx="3491580" cy="2751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5737" y="8793142"/>
            <a:ext cx="381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73725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53249" y="1178099"/>
            <a:ext cx="9288463" cy="693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2897" y="298457"/>
            <a:ext cx="6172200" cy="15240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отряда «Рассвет» ухаживают за мемориалом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«Воинам-освободителям»</a:t>
            </a:r>
          </a:p>
        </p:txBody>
      </p:sp>
      <p:pic>
        <p:nvPicPr>
          <p:cNvPr id="2050" name="Picture 2" descr="H:\флешка син\за\старые конкурсы\фото 70 лет победы\CAM008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025" y="1979712"/>
            <a:ext cx="3237613" cy="4316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флешка син\за\старые конкурсы\фото 70 лет победы\CAM008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5" y="1979712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3" y="4665129"/>
            <a:ext cx="3270509" cy="174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201160" y="8542692"/>
            <a:ext cx="3997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pic>
        <p:nvPicPr>
          <p:cNvPr id="9" name="Объект 4">
            <a:extLst>
              <a:ext uri="{FF2B5EF4-FFF2-40B4-BE49-F238E27FC236}">
                <a16:creationId xmlns:a16="http://schemas.microsoft.com/office/drawing/2014/main" id="{C6521133-D0EF-4574-AB98-2C22101B94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1" b="29755"/>
          <a:stretch/>
        </p:blipFill>
        <p:spPr>
          <a:xfrm>
            <a:off x="3645024" y="6422470"/>
            <a:ext cx="2672292" cy="1927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E73CE2-A469-4D7A-A8A1-FF1D856147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5" b="30313"/>
          <a:stretch/>
        </p:blipFill>
        <p:spPr>
          <a:xfrm>
            <a:off x="656840" y="6722180"/>
            <a:ext cx="2712438" cy="1936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1996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53249" y="1178099"/>
            <a:ext cx="9288463" cy="693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1404" y="883"/>
            <a:ext cx="5036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«Красная лента»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проведена волонтерами 1 декабря в 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борьбы со СПИДОМ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5" y="1331640"/>
            <a:ext cx="3240360" cy="4355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88" y="5292080"/>
            <a:ext cx="4343962" cy="3425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H:\2018\год добровольца\Новая папка\seco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594" y="2339752"/>
            <a:ext cx="3515687" cy="187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88640" y="8717593"/>
            <a:ext cx="381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02415830"/>
      </p:ext>
    </p:extLst>
  </p:cSld>
  <p:clrMapOvr>
    <a:masterClrMapping/>
  </p:clrMapOvr>
  <p:transition advClick="0" advTm="4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53249" y="1178099"/>
            <a:ext cx="9288463" cy="693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284" y="21811"/>
            <a:ext cx="6429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- за здоровый образ жизни»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92" y="4099024"/>
            <a:ext cx="3344142" cy="311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1\Desktop\11.01.18\с тел\Camera\IMG_20170407_130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561" y="767740"/>
            <a:ext cx="2473119" cy="3297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1\Desktop\11.01.18\с тел\Camera\IMG_20170407_1246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" y="972670"/>
            <a:ext cx="3850176" cy="2887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:\фото 2016-17\09\день трезвости\IMG_20160912_132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110" y="4296409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67306" y="7214344"/>
            <a:ext cx="3603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против курения»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0537" y="7214344"/>
            <a:ext cx="3603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за трезвость»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224680" y="8604448"/>
            <a:ext cx="381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654770668"/>
      </p:ext>
    </p:extLst>
  </p:cSld>
  <p:clrMapOvr>
    <a:masterClrMapping/>
  </p:clrMapOvr>
  <p:transition advClick="0" advTm="3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217"/>
            <a:ext cx="6921723" cy="910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8" t="28228" r="14737" b="27682"/>
          <a:stretch/>
        </p:blipFill>
        <p:spPr bwMode="auto">
          <a:xfrm>
            <a:off x="639018" y="5273"/>
            <a:ext cx="1944215" cy="223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514" y="4722826"/>
            <a:ext cx="1852952" cy="2153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318" y="4734658"/>
            <a:ext cx="1599196" cy="2217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8333"/>
            <a:ext cx="2004653" cy="2352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01621" y="237990"/>
            <a:ext cx="3799254" cy="1768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Росси́йское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движе́ние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ru-RU" sz="16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шко́льников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— общероссийская общественно-государственная детско-юношеская организация. Образована 29 октября 2015 года в соответствии с Указом Президента РФ № 536</a:t>
            </a:r>
            <a:r>
              <a:rPr lang="ru-RU" sz="1200" dirty="0">
                <a:solidFill>
                  <a:srgbClr val="22222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4759" y="2411760"/>
            <a:ext cx="4536504" cy="2578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Чем привлекательно это движение?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Своей масштабностью прежде всего.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 РДШ огромный охват мероприятий в различных направлениях, есть где развернуться и применить свои силы - и спортивное направление, и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Юнармия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и медиа, и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волонтерство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- все!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Думаю, что в нашей стране обязательно нужна большая детская общественная организация или движение. </a:t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76486" y="4734658"/>
            <a:ext cx="3429000" cy="2450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 нас очень много небольших объединений, например, таких как мы, и должно быть что-то, охватывающее всех, потому что все мы занимаемся по сути одним делом - развиваем нашу молодежь.  Лично для меня проявление активности в общественном движении - это хороший способ найти себя.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Хавова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Катя, волонтер отряда Рассвет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48582" y="6876256"/>
            <a:ext cx="3867472" cy="43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dirty="0">
                <a:latin typeface="Times New Roman"/>
                <a:ea typeface="Calibri"/>
                <a:cs typeface="Times New Roman"/>
              </a:rPr>
              <a:t># РДШ #РДШ72#Тюменская область# Лагерь «Олимпийская </a:t>
            </a:r>
            <a:r>
              <a:rPr lang="ru-RU" sz="1000" dirty="0" err="1">
                <a:latin typeface="Times New Roman"/>
                <a:ea typeface="Calibri"/>
                <a:cs typeface="Times New Roman"/>
              </a:rPr>
              <a:t>ребячка</a:t>
            </a:r>
            <a:r>
              <a:rPr lang="ru-RU" sz="1000" dirty="0">
                <a:latin typeface="Times New Roman"/>
                <a:ea typeface="Calibri"/>
                <a:cs typeface="Times New Roman"/>
              </a:rPr>
              <a:t>»  Открытие регионального слета РДШ</a:t>
            </a:r>
            <a:endParaRPr lang="ru-RU" sz="1000" dirty="0">
              <a:ea typeface="Calibri"/>
              <a:cs typeface="Times New Roman"/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-64332" y="8867001"/>
            <a:ext cx="381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981" y="7851338"/>
            <a:ext cx="44310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Редколлегия газеты «Бригантина»: Скорина Маргарита, Шалыгина Полина, </a:t>
            </a:r>
            <a:r>
              <a:rPr lang="ru-RU" altLang="ru-RU" sz="1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Казакеева</a:t>
            </a:r>
            <a:r>
              <a:rPr lang="ru-RU" alt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Анна, </a:t>
            </a:r>
            <a:r>
              <a:rPr lang="ru-RU" altLang="ru-RU" sz="1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Хавова</a:t>
            </a:r>
            <a:r>
              <a:rPr lang="ru-RU" alt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Екатерина, </a:t>
            </a:r>
            <a:r>
              <a:rPr lang="ru-RU" altLang="ru-RU" sz="1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Гультяева</a:t>
            </a:r>
            <a:r>
              <a:rPr lang="ru-RU" alt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Виктория.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Редактор: </a:t>
            </a:r>
            <a:r>
              <a:rPr lang="ru-RU" altLang="ru-RU" sz="1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Белиндер</a:t>
            </a:r>
            <a:r>
              <a:rPr lang="ru-RU" alt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Елена Евгеньевна, Шалыгина Марина Анатольевна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Тюменская область, </a:t>
            </a:r>
            <a:r>
              <a:rPr lang="ru-RU" altLang="ru-RU" sz="1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Ишимский</a:t>
            </a:r>
            <a:r>
              <a:rPr lang="ru-RU" alt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р-он, с. </a:t>
            </a:r>
            <a:r>
              <a:rPr lang="ru-RU" altLang="ru-RU" sz="1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Мизоново</a:t>
            </a:r>
            <a:endParaRPr lang="ru-RU" altLang="ru-RU" sz="1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Филиал МАОУ Гагаринская СОШ </a:t>
            </a:r>
            <a:r>
              <a:rPr lang="ru-RU" altLang="ru-RU" sz="1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Мизоновская</a:t>
            </a:r>
            <a:r>
              <a:rPr lang="ru-RU" alt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ООШ,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тел. </a:t>
            </a:r>
            <a:r>
              <a:rPr lang="ru-RU" altLang="ru-RU" sz="1000" b="1" dirty="0">
                <a:solidFill>
                  <a:srgbClr val="000000"/>
                </a:solidFill>
                <a:latin typeface="Arial" pitchFamily="34" charset="0"/>
              </a:rPr>
              <a:t>8 (34551) 45160, </a:t>
            </a:r>
            <a:r>
              <a:rPr lang="en-US" altLang="ru-RU" sz="1000" b="1" dirty="0">
                <a:solidFill>
                  <a:srgbClr val="000000"/>
                </a:solidFill>
                <a:latin typeface="Arial" pitchFamily="34" charset="0"/>
              </a:rPr>
              <a:t>e-mail: </a:t>
            </a:r>
            <a:r>
              <a:rPr lang="en-US" altLang="ru-RU" sz="1000" b="1" dirty="0">
                <a:solidFill>
                  <a:srgbClr val="5E5DA0"/>
                </a:solidFill>
                <a:latin typeface="Arial" pitchFamily="34" charset="0"/>
                <a:hlinkClick r:id="rId7"/>
              </a:rPr>
              <a:t>misonovoschool@mail.ru</a:t>
            </a:r>
            <a:endParaRPr lang="en-US" altLang="ru-RU" sz="10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443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1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13369" y="1178098"/>
            <a:ext cx="9288463" cy="693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>
            <a:extLst/>
          </p:cNvPr>
          <p:cNvSpPr/>
          <p:nvPr/>
        </p:nvSpPr>
        <p:spPr>
          <a:xfrm>
            <a:off x="51411" y="9836"/>
            <a:ext cx="4975995" cy="6599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с двумя скругленными соседними углами 17">
            <a:extLst/>
          </p:cNvPr>
          <p:cNvSpPr/>
          <p:nvPr/>
        </p:nvSpPr>
        <p:spPr>
          <a:xfrm>
            <a:off x="1585447" y="135960"/>
            <a:ext cx="2590800" cy="304800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Кто, если не мы!</a:t>
            </a:r>
            <a:endParaRPr lang="ru-RU" altLang="ru-RU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16" name="Прямоугольник 8"/>
          <p:cNvSpPr>
            <a:spLocks noChangeArrowheads="1"/>
          </p:cNvSpPr>
          <p:nvPr/>
        </p:nvSpPr>
        <p:spPr bwMode="auto">
          <a:xfrm>
            <a:off x="9526" y="2011364"/>
            <a:ext cx="680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марта  и в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Ишимском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районе был торжественно открыт Год добровольца-волонтера. В Районном Дворце Культуры состоялось большое праздничное мероприятие, посвященное этому событию. Приняла в нем участие и волонтеры отряда «Рассвет» из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Мизоновской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ООШ.</a:t>
            </a:r>
            <a:endParaRPr lang="ru-RU" alt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8" name="Прямоугольник 9"/>
          <p:cNvSpPr>
            <a:spLocks noChangeArrowheads="1"/>
          </p:cNvSpPr>
          <p:nvPr/>
        </p:nvSpPr>
        <p:spPr bwMode="auto">
          <a:xfrm>
            <a:off x="0" y="823914"/>
            <a:ext cx="6858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t>2018 год объявлен в России Годом добровольца (волонтера). Соответствующий указ подписан Президентом Российской Федерации В.В. Путиным.</a:t>
            </a:r>
            <a:endParaRPr lang="ru-RU" altLang="ru-RU" sz="1200">
              <a:solidFill>
                <a:srgbClr val="333333"/>
              </a:solidFill>
            </a:endParaRPr>
          </a:p>
          <a:p>
            <a:pPr algn="just"/>
            <a:r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t>Об этом решении глава государства сообщил 6 декабря 2017 года  на церемонии закрытия ежегодной Всероссийской премии «Доброволец России». Президент подчеркнул особую значимость волонтерского движения: «</a:t>
            </a:r>
            <a:r>
              <a:rPr lang="ru-RU" altLang="ru-RU" sz="1200" i="1">
                <a:solidFill>
                  <a:srgbClr val="000000"/>
                </a:solidFill>
                <a:latin typeface="Times New Roman" pitchFamily="18" charset="0"/>
              </a:rPr>
              <a:t>Это будет ваш год, год всех граждан страны, чья воля, энергия, великодушие и есть главная сила России</a:t>
            </a:r>
            <a:r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t>».</a:t>
            </a:r>
            <a:endParaRPr lang="ru-RU" altLang="ru-RU" sz="1200">
              <a:solidFill>
                <a:srgbClr val="333333"/>
              </a:solidFill>
            </a:endParaRPr>
          </a:p>
        </p:txBody>
      </p:sp>
      <p:sp>
        <p:nvSpPr>
          <p:cNvPr id="13319" name="Прямоугольник 10"/>
          <p:cNvSpPr>
            <a:spLocks noChangeArrowheads="1"/>
          </p:cNvSpPr>
          <p:nvPr/>
        </p:nvSpPr>
        <p:spPr bwMode="auto">
          <a:xfrm>
            <a:off x="3429000" y="2676526"/>
            <a:ext cx="3429000" cy="160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ru-RU" alt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год призван популяризировать благотворительность, повысить престиж работы добровольцев во всех сферах, повысить гражданскую активность всех россиян. Будет повышена доступность системы вступления в добровольные отряды различной направленности посредством создания базы «Добровольцы России». 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4924" y="6661389"/>
            <a:ext cx="1701801" cy="2269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751" y="4263865"/>
            <a:ext cx="3247499" cy="2435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" y="2657493"/>
            <a:ext cx="3468338" cy="2601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Прямоугольник 11"/>
          <p:cNvSpPr>
            <a:spLocks noChangeArrowheads="1"/>
          </p:cNvSpPr>
          <p:nvPr/>
        </p:nvSpPr>
        <p:spPr bwMode="auto">
          <a:xfrm>
            <a:off x="50800" y="5181601"/>
            <a:ext cx="3429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ru-RU" alt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Волонтеры выполняют очень важное дело на добровольных началах, для многих они стали настоящим спасением, для кого-то ангелами-хранителями. Эти простые люди с большими сердцами и открытыми душами помогают пожилым людям, ищут исчезнувших без вести, борются за защиту природы и экологию, создают своими силами приюты для бездомных животных. </a:t>
            </a:r>
          </a:p>
        </p:txBody>
      </p:sp>
      <p:sp>
        <p:nvSpPr>
          <p:cNvPr id="13324" name="Прямоугольник 12"/>
          <p:cNvSpPr>
            <a:spLocks noChangeArrowheads="1"/>
          </p:cNvSpPr>
          <p:nvPr/>
        </p:nvSpPr>
        <p:spPr bwMode="auto">
          <a:xfrm>
            <a:off x="9525" y="6870702"/>
            <a:ext cx="5105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это только небольшой перечень того, что каждый день волонтеры делают. К примеру, активисты движения  «Сохраним Байкал» освободили озерной берег от 900 тонн мусора и отходов. В разное время страну совершенно бесплатно спасают всего десять тысяч человек, а ведь их может быть еще больше.</a:t>
            </a:r>
          </a:p>
          <a:p>
            <a:pPr algn="just"/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Принято считать, что в добровольцы идут исключительно молодые ребята. Отнюдь. Есть в волонтерском движении, так называемые «серебряные волонтеры». К ним относятся более зрелые люди. Ведь помогать друг другу можно в любом возрасте.</a:t>
            </a:r>
          </a:p>
          <a:p>
            <a:pPr algn="just"/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Хавова</a:t>
            </a: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Екатерина, ученица 8 класса</a:t>
            </a:r>
          </a:p>
        </p:txBody>
      </p:sp>
      <p:sp>
        <p:nvSpPr>
          <p:cNvPr id="13325" name="TextBox 9"/>
          <p:cNvSpPr txBox="1">
            <a:spLocks noChangeArrowheads="1"/>
          </p:cNvSpPr>
          <p:nvPr/>
        </p:nvSpPr>
        <p:spPr bwMode="auto">
          <a:xfrm>
            <a:off x="5965824" y="8884461"/>
            <a:ext cx="381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4" name="Picture 2" descr="H:\2018\год добровольца\Новая папка (2)\Screenshot_2018-02-01-00-55-0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32323" r="10494" b="41414"/>
          <a:stretch/>
        </p:blipFill>
        <p:spPr bwMode="auto">
          <a:xfrm>
            <a:off x="5027406" y="0"/>
            <a:ext cx="1830593" cy="74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229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1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" y="70400"/>
            <a:ext cx="6966347" cy="910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:\2018\год добровольца\Новая папка (2)\Screenshot_2018-02-01-00-55-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32323" r="10494" b="41414"/>
          <a:stretch/>
        </p:blipFill>
        <p:spPr bwMode="auto">
          <a:xfrm>
            <a:off x="-10972" y="0"/>
            <a:ext cx="6966347" cy="214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29401" y="2051720"/>
            <a:ext cx="69847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n-US" sz="1100" dirty="0"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Волонтерский отряд  «Рассвет»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Волонерский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отряд «Рассвет» был создан н</a:t>
            </a:r>
            <a:r>
              <a:rPr lang="ru-RU" sz="1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 базе </a:t>
            </a:r>
            <a:r>
              <a:rPr lang="ru-RU" sz="1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Мизоновской</a:t>
            </a:r>
            <a:r>
              <a:rPr lang="ru-RU" sz="1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основной школы в  2003 году</a:t>
            </a:r>
            <a:r>
              <a:rPr lang="ru-RU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Материальная база небольшой сельской школы невелика, но это не мешает добровольческому отряду существовать уже 15 лет. В 2003 году первые волонтеры прошли обучение на районных профильных сменах и семинарах, вернувшись в свою школу с большим энтузиазмом, стали  внедрять в свою деятельность новые подходы. Наша волонтерская организация уже имеет «выпускников».</a:t>
            </a:r>
            <a:r>
              <a:rPr lang="ru-RU" sz="1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8100">
              <a:spcAft>
                <a:spcPts val="0"/>
              </a:spcAft>
            </a:pPr>
            <a:r>
              <a:rPr lang="ru-RU" sz="1200" b="1" dirty="0">
                <a:latin typeface="Times New Roman"/>
                <a:ea typeface="Calibri"/>
                <a:cs typeface="Times New Roman"/>
              </a:rPr>
              <a:t>Девиз нашего отряда: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Жизнь прекрасна!</a:t>
            </a:r>
            <a:br>
              <a:rPr lang="ru-RU" sz="1200" dirty="0">
                <a:latin typeface="Times New Roman"/>
                <a:ea typeface="Calibri"/>
                <a:cs typeface="Times New Roman"/>
              </a:rPr>
            </a:br>
            <a:r>
              <a:rPr lang="ru-RU" sz="1200" b="1" dirty="0">
                <a:latin typeface="Times New Roman"/>
                <a:ea typeface="Calibri"/>
                <a:cs typeface="Times New Roman"/>
              </a:rPr>
              <a:t>Цель волонтерского движения: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формирование здорового образа жизни, негативного отношения к разного рода «вредным» привычкам в среде сверстников, выработка активной жизненной  позиции сверстников.</a:t>
            </a:r>
            <a:endParaRPr lang="ru-RU" sz="1200" dirty="0">
              <a:ea typeface="Calibri"/>
              <a:cs typeface="Times New Roman"/>
            </a:endParaRPr>
          </a:p>
          <a:p>
            <a:pPr marL="38100">
              <a:spcAft>
                <a:spcPts val="0"/>
              </a:spcAft>
            </a:pPr>
            <a:br>
              <a:rPr lang="ru-RU" sz="1200" dirty="0">
                <a:latin typeface="Times New Roman"/>
                <a:ea typeface="Calibri"/>
                <a:cs typeface="Times New Roman"/>
              </a:rPr>
            </a:br>
            <a:r>
              <a:rPr lang="ru-RU" sz="1200" b="1" dirty="0">
                <a:latin typeface="Times New Roman"/>
                <a:ea typeface="Calibri"/>
                <a:cs typeface="Times New Roman"/>
              </a:rPr>
              <a:t>Качества волонтера, которыми должен обладать каждый, кто вступает в волонтёрское движение </a:t>
            </a:r>
            <a:r>
              <a:rPr lang="ru-RU" sz="1200" b="1" dirty="0" err="1">
                <a:latin typeface="Times New Roman"/>
                <a:ea typeface="Calibri"/>
                <a:cs typeface="Times New Roman"/>
              </a:rPr>
              <a:t>Мизоновской</a:t>
            </a:r>
            <a:r>
              <a:rPr lang="ru-RU" sz="1200" b="1" dirty="0">
                <a:latin typeface="Times New Roman"/>
                <a:ea typeface="Calibri"/>
                <a:cs typeface="Times New Roman"/>
              </a:rPr>
              <a:t> школы: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Общительность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Умение ставить цели и определять задачи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Проектировать и планировать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Уметь работать в команде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Осознавать ценность здоровья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Обладать фантазией и творческим подходом к делу.</a:t>
            </a:r>
            <a:endParaRPr lang="ru-RU" sz="1200" dirty="0">
              <a:ea typeface="Calibri"/>
              <a:cs typeface="Times New Roman"/>
            </a:endParaRPr>
          </a:p>
          <a:p>
            <a:pPr marL="495300">
              <a:spcAft>
                <a:spcPts val="0"/>
              </a:spcAft>
            </a:pPr>
            <a:r>
              <a:rPr lang="ru-RU" sz="1100" dirty="0"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dirty="0"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2" y="6084168"/>
            <a:ext cx="324961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823" y="6064035"/>
            <a:ext cx="3307553" cy="2512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6632" y="8513170"/>
            <a:ext cx="30243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Times New Roman"/>
                <a:cs typeface="Times New Roman"/>
              </a:rPr>
              <a:t>Окончание на следующей странице.</a:t>
            </a:r>
            <a:endParaRPr lang="ru-RU" b="1" dirty="0"/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6455395" y="8693833"/>
            <a:ext cx="381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9715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1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50" y="91827"/>
            <a:ext cx="6966347" cy="910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:\2018\год добровольца\Новая папка (2)\Screenshot_2018-02-01-00-55-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32323" r="10494" b="41414"/>
          <a:stretch/>
        </p:blipFill>
        <p:spPr bwMode="auto">
          <a:xfrm>
            <a:off x="-10972" y="0"/>
            <a:ext cx="6966347" cy="214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29846" y="2051720"/>
            <a:ext cx="69852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Деятельность в отряде в основном ведется по трём направлениям: пропагандируется здоровый образ жизни, ведется борьба  с распространением </a:t>
            </a:r>
            <a:r>
              <a:rPr lang="ru-RU" sz="1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табакокурения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алкоголя и наркомании в молодёжной среде </a:t>
            </a:r>
            <a:r>
              <a:rPr lang="ru-RU" sz="1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Ишимского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района, привлекаются в  свои ряды новые добровольцы. Волонтёры в своей деятельности используют самые различные формы работы: акции, трудовые десанты,  выступления агитбригад и т.д. Отряд юных добровольцев имеют свою программу, где отражены приоритетные направления  деятельности. 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В 2009 году волонтерский отряд принял участие в региональном конкурсе «Волонтерский отряд-2009»  и занял первое место. За победу отряд наградили  пятнадцатью туристическими путевками в предновогодний  Санкт – Петербург.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Волонтеры отряда ежегодно участвуют в районном конкурсе «Волонтер года», занимая призовые места.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3074" name="Picture 13" descr="грамота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" y="6164555"/>
            <a:ext cx="2289840" cy="289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302" y="4023957"/>
            <a:ext cx="2080050" cy="249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5125" y="6588224"/>
            <a:ext cx="452137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Таким образом, волонтерское движение в небольшом селе </a:t>
            </a:r>
            <a:r>
              <a:rPr lang="ru-RU" sz="1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Мизоново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Ишимского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района существует и является одним из наиболее эффективных способов профилактического воздействия, повышающего общую грамотность, как самих активистов волонтерского движения, так и объектов профилактического воздействия. 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Компенсация, получаемая добровольцами за свой труд, является в большей степени моральной, нежели материальной.</a:t>
            </a:r>
          </a:p>
          <a:p>
            <a:pPr lvl="0" algn="just"/>
            <a:r>
              <a:rPr lang="ru-RU" sz="1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Шалыгина М.А., руководитель волонтерского отряда «Рассвет»</a:t>
            </a:r>
          </a:p>
          <a:p>
            <a:pPr lvl="0" algn="just"/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9845" y="4067942"/>
            <a:ext cx="36748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Ежегодно волонтерский отряд «Рассвет» принимает участие в различных районных акциях «Люблю тебя, мой край родной!», «За красивый и чистый район!», «Время быть лидером», «Акция добрых дел», «Мы вместе». Наш отряд принял участие в социальном проекте «Зимний участок», заняв первое место в </a:t>
            </a:r>
            <a:r>
              <a:rPr lang="ru-RU" sz="1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Ишимском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районе. Волонтеры в 2017 году участвовали в районном фестивале районном  отрядов «Трудовое лето -2017</a:t>
            </a:r>
            <a:r>
              <a:rPr lang="ru-RU" sz="1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»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и отряд  награжден дипломом  в номинации «Лучшая трудовая бригада» в </a:t>
            </a:r>
            <a:r>
              <a:rPr lang="ru-RU" sz="1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Ишимском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районе.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161850" y="8918013"/>
            <a:ext cx="381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46448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53249" y="1178099"/>
            <a:ext cx="9288463" cy="693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 descr="H:\фото 2016-17\волонтеры\IMG_20160914_1322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196" y="781021"/>
            <a:ext cx="2058580" cy="3659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78" y="4496279"/>
            <a:ext cx="693403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являюсь лидером волонтерского отряда «Рассвет» в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Мизоновской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школе. Наш отряд работает в разных  направлениях. В 2016-17 году я и другие волонтеры нашего отряда реализовывали социальные проекты по патриотической работе «Вахта Памяти» и экологической работе «Мы - за здоровое и чистое село». В рамках проекта «Вахта Памяти» мы в течение года оказываем помощь ветеранам ВОВ, труженикам тыла и всем нуждающимся   пожилым людям села. Зимой расчищаем дорожки от снега, приносим в дом дрова и воду, помогаем сделать уборку. В весенне-летний период основную помощь оказываем в саду и огороде, а также благоустраиваем и очищаем от мусора территорию вокруг дома. Пожилые люди с удовольствием беседуют с нами, рассказывают о своей молодости, о жизни, о своих боевых подвигах. </a:t>
            </a:r>
          </a:p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августе  совместно с Советом Ветеранов с.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Мизоново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очистили от мусора, сухой травы более 15  захоронения воинов земляков. А также благоустроили мемориальную зону в селе. Изготовили и распространили более 250 георгиевских лент.</a:t>
            </a:r>
          </a:p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«Мы - за здоровое и чистое село» мы организовали уборку улиц с.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Мизоново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мусора, сухой травы. А также мы разбили клумбы на территории вокруг школы и высадили саженцы цветов. Село стало красивым и очень ухоженным, в течение лета мы поддерживаем порядок. В 2017 году трудовой отряд участвовал в р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айонном  фестивале трудовых  отрядов «Трудовое лето -2017»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награжден дипломом  в номинации «Лучшая трудовая бригада» в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Ишимском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районе.</a:t>
            </a:r>
          </a:p>
          <a:p>
            <a:pPr algn="just"/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Налимова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Анна, лидер  волонтерского отряда «Рассвет»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2695" y="2281"/>
            <a:ext cx="4536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опыт, мои достижения»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08" y="2281"/>
            <a:ext cx="2086891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625711"/>
            <a:ext cx="47711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 зовут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Налимова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Анна. Мне 15 лет. Я считаю, что лидер –  человек, который имеет организаторские способности, которому доверяют люди, который берет на себя ответственность. Я думаю, что лидер должен иметь такие качества как практичность ума, общительность, инициативность, настойчивость, самообладание, работоспособность, наблюдательность, организованность. </a:t>
            </a:r>
          </a:p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Лидером стать реально. Ведь любые качества можно развить, если найти подход к самому себе. У меня это получилось. Я поставила перед собой цель, и день за днем шла к ней. Но ставя перед собой цель, не ждите мгновенного её достижения. «Без труда не выловишь и рыбку из пруда». Для того, чтобы достичь цели, нужно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саморазвиваться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объективно оценивать себя, уметь выявлять свои положительные и отрицательные качества. И тогда все получится.  Так, лидером может стать тот, кто этого захочет. Главное, быть уверенным в самом себе. Только  уверенным человек пойдет за коллектив!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444202" y="8974427"/>
            <a:ext cx="381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30034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/>
          </p:cNvSpPr>
          <p:nvPr>
            <p:ph type="title"/>
          </p:nvPr>
        </p:nvSpPr>
        <p:spPr>
          <a:xfrm>
            <a:off x="-103620" y="3707904"/>
            <a:ext cx="3937082" cy="4641459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</a:rPr>
              <a:t>    Михаил Павлович родился в селе </a:t>
            </a:r>
            <a:r>
              <a:rPr lang="ru-RU" altLang="ru-RU" sz="1200" dirty="0" err="1">
                <a:solidFill>
                  <a:schemeClr val="tx1"/>
                </a:solidFill>
                <a:latin typeface="Times New Roman" pitchFamily="18" charset="0"/>
              </a:rPr>
              <a:t>Мизоново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</a:rPr>
              <a:t> 18 октября 1919 года и в 2017 году он отметил своё 98-летие. </a:t>
            </a:r>
            <a:br>
              <a:rPr lang="ru-RU" altLang="ru-RU" sz="120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</a:rPr>
              <a:t>    По словам его внучки Шалыгиной Натальи Алексеевны, это самый добрый, справедливый и очень умный человек. Он никогда никого не осуждает и даже самым плохим поступкам людей он всегда находит оправдание. Михаил Павлович в курсе всех событий происходящих в стране и мире, он много читает и старается поделиться своими знаниями со своими близкими людьми.</a:t>
            </a:r>
            <a:br>
              <a:rPr lang="ru-RU" altLang="ru-RU" sz="120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</a:rPr>
              <a:t>    Через 5 лет после рождения Михаила Павловича умер его отец Павел Андреевич, а ещё через 2 года умерла и мать  - Дарья Егоровна. И семилетнего Мишу забрал к себе жить брат отца и воспитывал его, как родного сына. С 12 лет он пошёл работать в колхоз, на лошадях возил сено и зерно, а в 18 лет ему дали новый трактор. Проработав на нём 2 года, в 1939 году 4 сентября его забрали в армию. </a:t>
            </a:r>
            <a:br>
              <a:rPr lang="ru-RU" altLang="ru-RU" sz="120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День Победы, для них всё только начиналось.</a:t>
            </a:r>
            <a:b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br>
              <a:rPr lang="ru-RU" altLang="ru-RU" sz="1200" dirty="0">
                <a:solidFill>
                  <a:schemeClr val="tx1"/>
                </a:solidFill>
                <a:latin typeface="Times New Roman" pitchFamily="18" charset="0"/>
              </a:rPr>
            </a:br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267" name="Rectangle 1027"/>
          <p:cNvSpPr>
            <a:spLocks noGrp="1"/>
          </p:cNvSpPr>
          <p:nvPr>
            <p:ph idx="1"/>
          </p:nvPr>
        </p:nvSpPr>
        <p:spPr>
          <a:xfrm>
            <a:off x="-20638" y="762000"/>
            <a:ext cx="6858001" cy="25146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Font typeface="Wingdings 2" pitchFamily="18" charset="2"/>
              <a:buNone/>
            </a:pP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В 2018 году Россия отмечает 73 годовщину Победы в Великой Отечественной войне. С каждым годом становиться все меньше участников этих страшных событий. И хочется оказать как можно больше внимания  ветеранам, сохранить в памяти и передать следующим поколениям всю полноту, весь ужас и трагедию этой войны. Сегодня актуальна проблема сохранения исторической памяти народа, недопущение искажения информации о Великой Отечественной войне для последующих поколений.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Font typeface="Wingdings 2" pitchFamily="18" charset="2"/>
              <a:buNone/>
            </a:pP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Ребята </a:t>
            </a:r>
            <a:r>
              <a:rPr lang="ru-RU" altLang="ru-RU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Мизоновской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ООШ уже несколько месяцев принимают участие в областном конкурсе школьных СМИ «</a:t>
            </a:r>
            <a:r>
              <a:rPr lang="ru-RU" altLang="ru-RU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Медиастрана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 Каждый месяц ребята посещают информационно-образовательные модули в г. Тюмени, рассказывающие им о различных средствах массовой информации. </a:t>
            </a:r>
          </a:p>
          <a:p>
            <a:pPr marL="0" indent="0" algn="just">
              <a:buFont typeface="Wingdings 2" pitchFamily="18" charset="2"/>
              <a:buNone/>
            </a:pP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В рамках этого конкурса и в рамках областного проекта #Мы – потомки героев, Шалыгина Полина и Скорина Маргарита навестили ветерана Великой Отечественной войны Кирилова Михаила Павловича и взяли у него интервью.</a:t>
            </a:r>
          </a:p>
          <a:p>
            <a:pPr marL="0" indent="0" algn="just">
              <a:buFont typeface="Wingdings 2" pitchFamily="18" charset="2"/>
              <a:buNone/>
            </a:pPr>
            <a:endParaRPr lang="ru-RU" altLang="ru-RU" sz="1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>
            <a:extLst/>
          </p:cNvPr>
          <p:cNvSpPr/>
          <p:nvPr/>
        </p:nvSpPr>
        <p:spPr>
          <a:xfrm>
            <a:off x="304800" y="152400"/>
            <a:ext cx="6324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с двумя скругленными соседними углами 4">
            <a:extLst/>
          </p:cNvPr>
          <p:cNvSpPr/>
          <p:nvPr/>
        </p:nvSpPr>
        <p:spPr>
          <a:xfrm>
            <a:off x="2247900" y="231775"/>
            <a:ext cx="2362200" cy="304800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alt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alt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Мы- потомки героев!</a:t>
            </a:r>
          </a:p>
        </p:txBody>
      </p:sp>
      <p:sp>
        <p:nvSpPr>
          <p:cNvPr id="11270" name="TextBox 9"/>
          <p:cNvSpPr txBox="1">
            <a:spLocks noChangeArrowheads="1"/>
          </p:cNvSpPr>
          <p:nvPr/>
        </p:nvSpPr>
        <p:spPr bwMode="auto">
          <a:xfrm>
            <a:off x="-50237" y="8867775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1127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304" y="3423767"/>
            <a:ext cx="2831291" cy="2084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304" y="5744939"/>
            <a:ext cx="2883096" cy="2162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76034" y="7904352"/>
            <a:ext cx="65988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20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Утром 22 июня 1941 года вся часть была построена по тревоге в 6 утра, и командир части объявил, что началась война. Его отправили на Камчатку, на границу с Японией. </a:t>
            </a:r>
            <a:r>
              <a:rPr lang="ru-RU" altLang="ru-RU" sz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 года он охранял границу, не участвуя в боевых действиях, а когда вся страна праздновала 9 августа 1945 года Япония начала наступление на Россию. На начало войны Михаил Павлович был младшим сержантом и командиром противотанкового орудия, через месяц ему присвоили звание сержанта.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63" y="119062"/>
            <a:ext cx="187801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61" y="119062"/>
            <a:ext cx="187801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021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/>
          </p:cNvSpPr>
          <p:nvPr>
            <p:ph type="title"/>
          </p:nvPr>
        </p:nvSpPr>
        <p:spPr>
          <a:xfrm>
            <a:off x="0" y="2699792"/>
            <a:ext cx="3429000" cy="4103936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Первые дни войны жили в землянках, приходилось ночевать и в окопах. После высадки на Курильские острова и изгнания с них японцев перешли жить в бараки, построенные японцами. Корабли с продовольствием стояли в море, и подойти к берегу не могли из-за  сильных штормов, которые длились несколько месяцев. Лошади обезножили от голода, и таскать тяжёлые орудия приходилось на себе, но и у самих силы были на исходе. Во время отлива нашли в пещере японский склад с мешками риса, каждый мешочек был в резиновом пакете, поэтому в воде он сохранился. Ловили рыбу, жарили её на кострах и варили рис, вот этим и питались, но ни хлеба, ни соли не было. Одежда была постоянно сырая, шинель не успевала просохнуть за ночь, а утром опять в лодку и в бой. Связи с Большой Землёй не было несколько недель и сменной одежды тоже. </a:t>
            </a:r>
            <a:b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altLang="ru-RU" sz="12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291" name="Rectangle 1027"/>
          <p:cNvSpPr>
            <a:spLocks noGrp="1"/>
          </p:cNvSpPr>
          <p:nvPr>
            <p:ph idx="1"/>
          </p:nvPr>
        </p:nvSpPr>
        <p:spPr>
          <a:xfrm>
            <a:off x="-38019" y="685800"/>
            <a:ext cx="6858001" cy="2878088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Font typeface="Wingdings 2" pitchFamily="18" charset="2"/>
              <a:buNone/>
            </a:pP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Первый бой произошёл  в середине августа 1945 года на Курильских островах. Михаил Павлович вспоминает этот бой, как один из самых трудных. Японцы обстреливали их маленькие лодки с берега, единственным их укрытием был щит пулемёта, спрятаться за которым вдвоём было трудно. А когда их лодка превратилась в «решето», он со своим другом стащил за борт орудие, 2 чемодана с патронами и поплыли к берегу, до которого было несколько десятков метров. Было очень страшно, признаётся Михаил Павлович, пули пролетали над головой, но бросить пулемёт и патроны было нельзя, это был </a:t>
            </a:r>
            <a:r>
              <a:rPr lang="ru-RU" altLang="ru-RU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приказ.Михаил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Павлович награждён медалью за боевые заслуги, за отвагу, но все эти награды он получил после войны, на фронте награждали только словом «СПАСИБО», но и этого хватало, чтобы поддержать боевой дух.   </a:t>
            </a:r>
          </a:p>
          <a:p>
            <a:pPr marL="0" indent="0" algn="just">
              <a:buFont typeface="Wingdings 2" pitchFamily="18" charset="2"/>
              <a:buNone/>
            </a:pPr>
            <a:endParaRPr lang="ru-RU" altLang="ru-RU" sz="1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>
            <a:extLst/>
          </p:cNvPr>
          <p:cNvSpPr/>
          <p:nvPr/>
        </p:nvSpPr>
        <p:spPr>
          <a:xfrm>
            <a:off x="304800" y="152400"/>
            <a:ext cx="6324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с двумя скругленными соседними углами 4">
            <a:extLst/>
          </p:cNvPr>
          <p:cNvSpPr/>
          <p:nvPr/>
        </p:nvSpPr>
        <p:spPr>
          <a:xfrm>
            <a:off x="2286000" y="231775"/>
            <a:ext cx="2362200" cy="304800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alt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alt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Мы- потомки героев!</a:t>
            </a:r>
          </a:p>
        </p:txBody>
      </p:sp>
      <p:sp>
        <p:nvSpPr>
          <p:cNvPr id="12294" name="TextBox 9"/>
          <p:cNvSpPr txBox="1">
            <a:spLocks noChangeArrowheads="1"/>
          </p:cNvSpPr>
          <p:nvPr/>
        </p:nvSpPr>
        <p:spPr bwMode="auto">
          <a:xfrm>
            <a:off x="6477000" y="8867775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1229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894" y="2699792"/>
            <a:ext cx="3235796" cy="3520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Прямоугольник 1"/>
          <p:cNvSpPr>
            <a:spLocks noChangeArrowheads="1"/>
          </p:cNvSpPr>
          <p:nvPr/>
        </p:nvSpPr>
        <p:spPr bwMode="auto">
          <a:xfrm>
            <a:off x="-68461" y="6660232"/>
            <a:ext cx="685799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После изгнания японцев с нашей территории Михаил Павлович помогал налаживать мирную жизнь на Дальнем Востоке. На вопрос, как на Вас повлияла война?  Ответил чётко -  научила ценить жизнь и  не обращать внимания на мелкие неприятности.</a:t>
            </a:r>
            <a:b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   </a:t>
            </a:r>
          </a:p>
          <a:p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благодарим за помощь в написании статьи внучку Михаила Павловича Шалыгину Наталью Алексеевну.</a:t>
            </a:r>
          </a:p>
          <a:p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 статья была опубликована в февральском номере школьной газеты «На всех парусах».</a:t>
            </a:r>
          </a:p>
          <a:p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сожалению в начале марта Михаил Павлович умер. Мы выражаем искренние соболезнования родным и близким Михаила Павловича и от лица всех учеников </a:t>
            </a:r>
            <a:r>
              <a:rPr lang="ru-RU" altLang="ru-RU" sz="1200" b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Мизоновской</a:t>
            </a: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ООШ говорим Михаилу Павловичу «Спасибо!» за нашу мирную жизнь и мирное небо над головой.</a:t>
            </a:r>
            <a:b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Шалыгина Полина, Скорина Маргарита, волонтеры отряда «Рассвет»</a:t>
            </a:r>
            <a:endParaRPr lang="ru-RU" altLang="ru-RU" sz="1200" b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100" name="Picture 4" descr="http://nevatoday.ru/wp-content/uploads/2017/04/lenta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74" y="152400"/>
            <a:ext cx="1872820" cy="52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62" y="152400"/>
            <a:ext cx="187801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812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1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53249" y="1178099"/>
            <a:ext cx="9288463" cy="693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1026"/>
          <p:cNvSpPr>
            <a:spLocks noGrp="1"/>
          </p:cNvSpPr>
          <p:nvPr>
            <p:ph type="title"/>
          </p:nvPr>
        </p:nvSpPr>
        <p:spPr>
          <a:xfrm>
            <a:off x="1524000" y="381000"/>
            <a:ext cx="4343400" cy="304800"/>
          </a:xfrm>
        </p:spPr>
        <p:txBody>
          <a:bodyPr/>
          <a:lstStyle/>
          <a:p>
            <a:pPr algn="ctr" eaLnBrk="1" hangingPunct="1"/>
            <a:endParaRPr lang="ru-RU" altLang="ru-RU" sz="1400">
              <a:latin typeface="Times New Roman" pitchFamily="18" charset="0"/>
            </a:endParaRPr>
          </a:p>
        </p:txBody>
      </p:sp>
      <p:sp>
        <p:nvSpPr>
          <p:cNvPr id="154627" name="Rectangle 1027"/>
          <p:cNvSpPr>
            <a:spLocks noGrp="1"/>
          </p:cNvSpPr>
          <p:nvPr>
            <p:ph idx="1"/>
          </p:nvPr>
        </p:nvSpPr>
        <p:spPr>
          <a:xfrm>
            <a:off x="116632" y="745351"/>
            <a:ext cx="6588968" cy="8017649"/>
          </a:xfrm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90000"/>
              </a:lnSpc>
              <a:buNone/>
              <a:defRPr/>
            </a:pP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Волонтеры-активные ребята! Могут и пожилым людям помочь, и акцию или </a:t>
            </a:r>
            <a:r>
              <a:rPr lang="ru-RU" alt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-моб провести или с младшими товарищами поиграть, или принять участие в конкурсе!</a:t>
            </a:r>
          </a:p>
          <a:p>
            <a:pPr marL="0" indent="0" algn="just" eaLnBrk="1" hangingPunct="1">
              <a:lnSpc>
                <a:spcPct val="90000"/>
              </a:lnSpc>
              <a:buNone/>
              <a:defRPr/>
            </a:pP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могут и с губернатором встретиться!</a:t>
            </a:r>
          </a:p>
          <a:p>
            <a:pPr marL="0" indent="0" algn="just" eaLnBrk="1" hangingPunct="1">
              <a:lnSpc>
                <a:spcPct val="90000"/>
              </a:lnSpc>
              <a:buNone/>
              <a:defRPr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декабря 2017 года ребятам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Мизоновской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школы представилась замечательная возможность встретиться с губернатором Тюменской области. Мы стали победителями областного конкурса «ИТ-актив». Владимир Владимирович поздравил нас с победой, поблагодарил за участие в конкурсе и вручил нам сертификат на  Мобильный компьютерный класс. </a:t>
            </a:r>
          </a:p>
          <a:p>
            <a:pPr marL="0" lvl="0" indent="0" algn="just">
              <a:lnSpc>
                <a:spcPct val="90000"/>
              </a:lnSpc>
              <a:buNone/>
              <a:defRPr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лица учеников Шалыгина Полина поблагодарила главу региона за ценный приз: «Новое оборудование поможет нам лучше учиться, добиваться высоких результатов в реализации различных молодежных проектов», а 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Казакеева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Александровна поблагодарила Владимира Владимировича за такой подарок и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завозможность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участвовать в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этомзамечательном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удивительномй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конкурсе «ИТ-Актив-2017».</a:t>
            </a:r>
          </a:p>
          <a:p>
            <a:pPr marL="0" indent="0" algn="just" eaLnBrk="1" hangingPunct="1">
              <a:lnSpc>
                <a:spcPct val="90000"/>
              </a:lnSpc>
              <a:buNone/>
              <a:defRPr/>
            </a:pPr>
            <a:r>
              <a:rPr lang="ru-RU" alt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Штефан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Андрей Викторович-начальник отдела образования, встретил нас, когда мы приехали в администрацию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Ишимского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 Он  показал, где находится отдел образования, свое рабочее место. Рассказал о себе и своей профессии, познакомил с Боровиковой Людмилой Васильевной- заместителем главы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Ишимского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по социальным вопросом. Она проводила нас в большой зал, в этом зале нас ждали подарки- штативы для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селфи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90000"/>
              </a:lnSpc>
              <a:buNone/>
              <a:defRPr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конкурс сплотил всех нас в единую команду!</a:t>
            </a:r>
          </a:p>
          <a:p>
            <a:pPr marL="0" indent="0" algn="just" eaLnBrk="1" hangingPunct="1">
              <a:lnSpc>
                <a:spcPct val="90000"/>
              </a:lnSpc>
              <a:buNone/>
              <a:defRPr/>
            </a:pP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Шалыгина Полина, волонтер отряда «Рассвет»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endParaRPr lang="ru-RU" altLang="ru-RU" sz="1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-14791" y="47297"/>
            <a:ext cx="5102643" cy="698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1890974" y="174937"/>
            <a:ext cx="2458693" cy="442773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sz="1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Наши достижения!</a:t>
            </a:r>
          </a:p>
        </p:txBody>
      </p:sp>
      <p:pic>
        <p:nvPicPr>
          <p:cNvPr id="7175" name="Picture 7" descr="20171201__DSC8698-5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9337" y="4628147"/>
            <a:ext cx="3231014" cy="21521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/>
        </p:spPr>
      </p:pic>
      <p:pic>
        <p:nvPicPr>
          <p:cNvPr id="7176" name="Picture 8" descr="20171201__DSC8729-57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52400" y="6902354"/>
            <a:ext cx="3097951" cy="20642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/>
        </p:spPr>
      </p:pic>
      <p:pic>
        <p:nvPicPr>
          <p:cNvPr id="7177" name="Picture 9" descr="D:\01.12\20171201__DSC8696-54.jpg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556873" y="4645115"/>
            <a:ext cx="3273588" cy="21806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/>
        </p:spPr>
      </p:pic>
      <p:pic>
        <p:nvPicPr>
          <p:cNvPr id="7178" name="Picture 10" descr="D:\01.12\20171201__DSC8694-50.jpg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3572112" y="6909469"/>
            <a:ext cx="3147296" cy="20571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/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179823" y="3943801"/>
            <a:ext cx="547116" cy="547116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sp>
        <p:nvSpPr>
          <p:cNvPr id="6155" name="TextBox 1"/>
          <p:cNvSpPr txBox="1">
            <a:spLocks noChangeArrowheads="1"/>
          </p:cNvSpPr>
          <p:nvPr/>
        </p:nvSpPr>
        <p:spPr bwMode="auto">
          <a:xfrm>
            <a:off x="18919" y="8900230"/>
            <a:ext cx="381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2" name="Picture 2" descr="H:\2018\год добровольца\Новая папка (2)\Screenshot_2018-02-01-00-55-0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32323" r="10494" b="41414"/>
          <a:stretch/>
        </p:blipFill>
        <p:spPr bwMode="auto">
          <a:xfrm>
            <a:off x="5087852" y="883"/>
            <a:ext cx="1830593" cy="74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1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1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53249" y="1178099"/>
            <a:ext cx="9288463" cy="693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3869" y="25579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Добрых дел»</a:t>
            </a:r>
          </a:p>
          <a:p>
            <a:endParaRPr lang="ru-RU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40" y="6012160"/>
            <a:ext cx="3274350" cy="2447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2349"/>
            <a:ext cx="3723321" cy="2957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:\фото 2016-17\помощь ветеранам\помощь ветеранам 5 класс\IMG_20160429_1531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844" y="428831"/>
            <a:ext cx="2486982" cy="3371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:\флешка син\за\старые конкурсы\фото 70 лет победы\CAM008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56" y="2114525"/>
            <a:ext cx="2592288" cy="2987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H:\2018\год добровольца\Новая папка\пвр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79" y="8013729"/>
            <a:ext cx="1592934" cy="127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8640" y="611560"/>
            <a:ext cx="3429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волонтер, Я волонтер!</a:t>
            </a:r>
          </a:p>
          <a:p>
            <a:pPr lvl="0" algn="ctr"/>
            <a:r>
              <a:rPr lang="ru-RU" sz="20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Раскинем над миром счастья шатер,</a:t>
            </a:r>
          </a:p>
          <a:p>
            <a:pPr lvl="0" algn="ctr"/>
            <a:r>
              <a:rPr lang="ru-RU" sz="20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Поможем медбрату  больного лечить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90982" y="3851920"/>
            <a:ext cx="3429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ru-RU" sz="20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Покажем ребятам, как надо любить</a:t>
            </a:r>
          </a:p>
          <a:p>
            <a:pPr lvl="0" algn="r"/>
            <a:r>
              <a:rPr lang="ru-RU" sz="20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Друзей и родных, свой край и страну,</a:t>
            </a:r>
          </a:p>
          <a:p>
            <a:pPr lvl="0" algn="r"/>
            <a:r>
              <a:rPr lang="ru-RU" sz="20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 мир, а  не только гордыню свою!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6358326" y="8681032"/>
            <a:ext cx="381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31878223"/>
      </p:ext>
    </p:extLst>
  </p:cSld>
  <p:clrMapOvr>
    <a:masterClrMapping/>
  </p:clrMapOvr>
  <p:transition advClick="0" advTm="400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540</TotalTime>
  <Words>2317</Words>
  <Application>Microsoft Office PowerPoint</Application>
  <PresentationFormat>Экран (4:3)</PresentationFormat>
  <Paragraphs>157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Batang</vt:lpstr>
      <vt:lpstr>Aharoni</vt:lpstr>
      <vt:lpstr>Arial</vt:lpstr>
      <vt:lpstr>Calibri</vt:lpstr>
      <vt:lpstr>Century Gothic</vt:lpstr>
      <vt:lpstr>Symbol</vt:lpstr>
      <vt:lpstr>Times New Roman</vt:lpstr>
      <vt:lpstr>Wingdings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Михаил Павлович родился в селе Мизоново 18 октября 1919 года и в 2017 году он отметил своё 98-летие.      По словам его внучки Шалыгиной Натальи Алексеевны, это самый добрый, справедливый и очень умный человек. Он никогда никого не осуждает и даже самым плохим поступкам людей он всегда находит оправдание. Михаил Павлович в курсе всех событий происходящих в стране и мире, он много читает и старается поделиться своими знаниями со своими близкими людьми.     Через 5 лет после рождения Михаила Павловича умер его отец Павел Андреевич, а ещё через 2 года умерла и мать  - Дарья Егоровна. И семилетнего Мишу забрал к себе жить брат отца и воспитывал его, как родного сына. С 12 лет он пошёл работать в колхоз, на лошадях возил сено и зерно, а в 18 лет ему дали новый трактор. Проработав на нём 2 года, в 1939 году 4 сентября его забрали в армию.  День Победы, для них всё только начиналось.   </vt:lpstr>
      <vt:lpstr>Первые дни войны жили в землянках, приходилось ночевать и в окопах. После высадки на Курильские острова и изгнания с них японцев перешли жить в бараки, построенные японцами. Корабли с продовольствием стояли в море, и подойти к берегу не могли из-за  сильных штормов, которые длились несколько месяцев. Лошади обезножили от голода, и таскать тяжёлые орудия приходилось на себе, но и у самих силы были на исходе. Во время отлива нашли в пещере японский склад с мешками риса, каждый мешочек был в резиновом пакете, поэтому в воде он сохранился. Ловили рыбу, жарили её на кострах и варили рис, вот этим и питались, но ни хлеба, ни соли не было. Одежда была постоянно сырая, шинель не успевала просохнуть за ночь, а утром опять в лодку и в бой. Связи с Большой Землёй не было несколько недель и сменной одежды тоже.  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«Мы вместе»</vt:lpstr>
      <vt:lpstr>Фестиваль  «Трудовое лето 2017» </vt:lpstr>
      <vt:lpstr>Акция  «Георгиевская ленточка»</vt:lpstr>
      <vt:lpstr>Волонтеры отряда «Рассвет» ухаживают за мемориалом  «Воинам-освободителям»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42</cp:revision>
  <cp:lastPrinted>2018-03-30T17:39:53Z</cp:lastPrinted>
  <dcterms:created xsi:type="dcterms:W3CDTF">2018-03-29T14:30:17Z</dcterms:created>
  <dcterms:modified xsi:type="dcterms:W3CDTF">2018-03-30T17:41:25Z</dcterms:modified>
</cp:coreProperties>
</file>