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0" r:id="rId2"/>
    <p:sldId id="283" r:id="rId3"/>
    <p:sldId id="287" r:id="rId4"/>
    <p:sldId id="284" r:id="rId5"/>
    <p:sldId id="285" r:id="rId6"/>
    <p:sldId id="271" r:id="rId7"/>
    <p:sldId id="289" r:id="rId8"/>
    <p:sldId id="286" r:id="rId9"/>
    <p:sldId id="28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5" autoAdjust="0"/>
    <p:restoredTop sz="79017" autoAdjust="0"/>
  </p:normalViewPr>
  <p:slideViewPr>
    <p:cSldViewPr>
      <p:cViewPr varScale="1">
        <p:scale>
          <a:sx n="74" d="100"/>
          <a:sy n="74" d="100"/>
        </p:scale>
        <p:origin x="-9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4052B-A4EF-4A2B-9286-EFD28D9300D9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DAB5D-89EC-4803-BE4D-D216F3CFE3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4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455613" algn="just" eaLnBrk="1" hangingPunct="1">
              <a:spcBef>
                <a:spcPct val="0"/>
              </a:spcBef>
            </a:pPr>
            <a:endParaRPr lang="ru-RU" altLang="ru-RU" sz="1600" dirty="0" smtClean="0">
              <a:cs typeface="Arial" charset="0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12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>
              <a:defRPr sz="12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>
              <a:defRPr sz="12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>
              <a:defRPr sz="12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>
              <a:defRPr sz="1200">
                <a:solidFill>
                  <a:schemeClr val="tx2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E369802A-1E95-4A0E-9A71-47FEE31D2D99}" type="slidenum">
              <a:rPr lang="id-ID" altLang="ru-RU" smtClean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pPr/>
              <a:t>1</a:t>
            </a:fld>
            <a:endParaRPr lang="id-ID" altLang="ru-RU" smtClean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2575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Участники экзамена 109 человек, из них: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- 3 выпускника текущего года (1 чел. – г. Ишим, 2 чел. – г. Тюменский район);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- 14 выпускников, не получивших аттестат в прошлые годы;</a:t>
            </a:r>
          </a:p>
          <a:p>
            <a:pPr marL="171450" indent="-171450">
              <a:buFontTx/>
              <a:buChar char="-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92 выпускника прошлых лет.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организованного проведения ЕГЭ в досрочный период проведены все необходимые организационно-технические мероприятия:</a:t>
            </a:r>
          </a:p>
          <a:p>
            <a:pPr marL="171450" indent="-171450">
              <a:buFontTx/>
              <a:buChar char="-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установлено видеонаблюдение во всех аудиториях пункта проведения экзамена, </a:t>
            </a:r>
          </a:p>
          <a:p>
            <a:pPr marL="171450" indent="-171450">
              <a:buFontTx/>
              <a:buChar char="-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направлены письма в УМВД и департамент здравоохранения об обеспечении мер безопасности и содействия, при необходимости, первичной медицинской помощи в период проведения экзамена;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обеспечено присутствие федеральных инспекторов, общественных наблюдателей в ППЭ и специалистов департамента по лицензированию, государственной аккредитации, контролю и надзору в сфере образования Тюменской области.</a:t>
            </a:r>
          </a:p>
          <a:p>
            <a:pPr marL="171450" indent="-171450"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374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Оценка эффективности организационно-технологического обеспечения ЕГЭ в субъектах Российской Федерации определяется как сумма значений показателей, определяемых как «Доля», и вычитание из полученной суммы значений показателей, определяемых как «Количество»: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 эффективности определяется итоговым значением оценки эффективности организационно-технологического обеспечения ЕГЭ в субъектах Российской Федерации: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менее 300 – неудовлетворительный («красная зона»);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- 301-600 – удовлетворительный («желтая зона»);</a:t>
            </a: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более 600 – высокий («зеленая зона», 2015 год – «зелёная зона» начиналась с 400 баллов).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137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Территории, которые направили в ДОН протоколы готовности ППЭ: </a:t>
            </a:r>
            <a:r>
              <a:rPr lang="ru-RU" sz="1200" b="0" u="none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Бердюжский</a:t>
            </a:r>
            <a:r>
              <a:rPr lang="ru-RU" sz="1200" b="0" u="none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район, город Ишим.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Новое: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Печать</a:t>
            </a:r>
            <a:r>
              <a:rPr lang="ru-RU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КИМ в ППЭ (6 ППЭ).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Сканирование ЭМ в ППЭ (28 ППЭ).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Адресная доставка ЭМ будет осуществляться до 44 ППЭ (2015 год – до 3 ТКП).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Устная часть ОГЭ по иностранным языкам будет реализовываться по технологии устной части экзамена по иностранным языкам ГИА-11, отсутствует экзаменатор-собеседник, в аудитории проведения экзамена присутствует 4 организатора, которые оказывают техническую помощь выпускникам, экзамен в расписании разделен на 2 дня (письменный и устный).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2014 года в 100% ППЭ ГИА-9 реализуется видеонаблюдение за ходом проведения экзамена в режиме </a:t>
            </a:r>
            <a:r>
              <a:rPr lang="en-US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off-line</a:t>
            </a:r>
            <a:r>
              <a:rPr lang="ru-RU" sz="1200" b="0" u="none" baseline="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ru-RU" sz="1200" b="0" u="none" baseline="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ru-RU" sz="1200" b="0" u="none" baseline="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l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endParaRPr lang="ru-RU" sz="1200" b="0" u="none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661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Памятки откорректированы согласно изменениям Порядка</a:t>
            </a:r>
            <a:r>
              <a:rPr lang="ru-RU" baseline="0" dirty="0" smtClean="0"/>
              <a:t> проведения ГИА (в ред. от 24.11.2015 №1369).</a:t>
            </a:r>
          </a:p>
          <a:p>
            <a:r>
              <a:rPr lang="ru-RU" baseline="0" dirty="0" smtClean="0"/>
              <a:t>Вновь созданы памятки для медицинского работника и общественного наблюдателя.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81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 этом году используется шкала перевода баллов в оценку, установленная РОН, за исключением шкалы перевода баллов по предмету «Математика: Геометрия» в части</a:t>
            </a:r>
            <a:r>
              <a:rPr lang="ru-RU" baseline="0" dirty="0" smtClean="0">
                <a:solidFill>
                  <a:srgbClr val="FF0000"/>
                </a:solidFill>
              </a:rPr>
              <a:t> отметок «2» и «3»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Шкала РОН пересчета суммарного балла за выполнение </a:t>
            </a:r>
            <a:endParaRPr lang="ru-RU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заданий, относящихся к разделу «Геометрия» 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«2»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«3»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 – 2 	3 – 4 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165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12813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12813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12813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12813"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99A9E1B6-E48B-449C-8D93-2398CC596C12}" type="slidenum">
              <a:rPr lang="ru-RU" altLang="ru-RU">
                <a:solidFill>
                  <a:srgbClr val="000000"/>
                </a:solidFill>
              </a:rPr>
              <a:pPr/>
              <a:t>9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Заметки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0" cy="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360363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05224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242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49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804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8589963" y="677863"/>
            <a:ext cx="346075" cy="346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/>
          </a:p>
        </p:txBody>
      </p:sp>
      <p:sp>
        <p:nvSpPr>
          <p:cNvPr id="3" name="Rectangle 7"/>
          <p:cNvSpPr/>
          <p:nvPr userDrawn="1"/>
        </p:nvSpPr>
        <p:spPr>
          <a:xfrm>
            <a:off x="8589963" y="977900"/>
            <a:ext cx="346075" cy="460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/>
          </a:p>
        </p:txBody>
      </p:sp>
      <p:sp>
        <p:nvSpPr>
          <p:cNvPr id="4" name="TextBox 3"/>
          <p:cNvSpPr txBox="1"/>
          <p:nvPr userDrawn="1"/>
        </p:nvSpPr>
        <p:spPr>
          <a:xfrm>
            <a:off x="8586788" y="698500"/>
            <a:ext cx="352425" cy="2603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 sz="12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fld id="{12BFE7B0-CE9A-4B37-9FC6-1E06B5F64F7C}" type="slidenum">
              <a:rPr lang="id-ID" altLang="ru-RU" sz="1100" b="1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pPr algn="ctr" eaLnBrk="1" hangingPunct="1">
                <a:defRPr/>
              </a:pPr>
              <a:t>‹#›</a:t>
            </a:fld>
            <a:endParaRPr lang="id-ID" altLang="ru-RU" sz="1100" smtClean="0">
              <a:solidFill>
                <a:schemeClr val="bg1"/>
              </a:solidFill>
              <a:latin typeface="Calibri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741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9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42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7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70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22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10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4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64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11BFA-4442-4059-A642-9EA7EEA63FE3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F65C-4C6B-4008-A493-ED5347CD3D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57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31"/>
          <a:stretch>
            <a:fillRect/>
          </a:stretch>
        </p:blipFill>
        <p:spPr bwMode="auto">
          <a:xfrm>
            <a:off x="1588" y="0"/>
            <a:ext cx="9142412" cy="541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88" y="3837"/>
            <a:ext cx="9144000" cy="5419725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242888" y="3951312"/>
            <a:ext cx="8629650" cy="2286000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Актуальные аспекты организации основного периода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государственной итоговой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аттестации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В 2016 году </a:t>
            </a:r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 bwMode="auto">
          <a:xfrm>
            <a:off x="8778875" y="6492875"/>
            <a:ext cx="3810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48857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" y="257053"/>
            <a:ext cx="3275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Итоги проведения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ЕГЭ </a:t>
            </a:r>
            <a:b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в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досрочный период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47864" y="0"/>
            <a:ext cx="0" cy="68580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36875" y="3495316"/>
            <a:ext cx="295232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Впервые в ППЭ печатали КИМ, проводили сканирование экзаменационных материалов 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6205" y="4619768"/>
            <a:ext cx="2952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 прошел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 технологических сбоев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6875" y="5645407"/>
            <a:ext cx="3110989" cy="925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Нарушений </a:t>
            </a: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порядка </a:t>
            </a:r>
            <a:endParaRPr lang="ru-RU" sz="1600" b="1" dirty="0" smtClean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проведения </a:t>
            </a: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ЕГЭ </a:t>
            </a:r>
            <a:endParaRPr lang="ru-RU" sz="1600" b="1" dirty="0" smtClean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установлено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58075" y="1677001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78744" y="3425048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8743" y="4509120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78742" y="5589240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779912" y="230325"/>
            <a:ext cx="4572000" cy="3903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Внимание!</a:t>
            </a:r>
            <a:endParaRPr lang="ru-RU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914844"/>
              </p:ext>
            </p:extLst>
          </p:nvPr>
        </p:nvGraphicFramePr>
        <p:xfrm>
          <a:off x="3485888" y="818766"/>
          <a:ext cx="5402745" cy="5472606"/>
        </p:xfrm>
        <a:graphic>
          <a:graphicData uri="http://schemas.openxmlformats.org/drawingml/2006/table">
            <a:tbl>
              <a:tblPr firstRow="1" firstCol="1" bandRow="1"/>
              <a:tblGrid>
                <a:gridCol w="2306401">
                  <a:extLst>
                    <a:ext uri="{9D8B030D-6E8A-4147-A177-3AD203B41FA5}">
                      <a16:colId xmlns:a16="http://schemas.microsoft.com/office/drawing/2014/main" xmlns="" val="283400603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xmlns="" val="655640477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2860967823"/>
                    </a:ext>
                  </a:extLst>
                </a:gridCol>
              </a:tblGrid>
              <a:tr h="3219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Замечания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600" b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Последствия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199791467"/>
                  </a:ext>
                </a:extLst>
              </a:tr>
              <a:tr h="64383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Раздача черновиков </a:t>
                      </a: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начала экзамена 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Онлайн наблюдатели РОН могут интерпретировать черновики и/или внесённую после начала процедурных моментов бумагу как дополнительный запрещенный материал</a:t>
                      </a:r>
                      <a:endParaRPr lang="ru-RU" sz="11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389167429"/>
                  </a:ext>
                </a:extLst>
              </a:tr>
              <a:tr h="96575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Заправка </a:t>
                      </a: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принтеров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бумагой </a:t>
                      </a: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аудитории </a:t>
                      </a: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 09.00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ч.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4857597"/>
                  </a:ext>
                </a:extLst>
              </a:tr>
              <a:tr h="128767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Заполнение бланков (ведомостей) на рабочем месте участника экзамена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Онлайн наблюдатели РОН могут интерпретировать данные действия как подсказку либо умышленное сокращение обзора видимости камер</a:t>
                      </a:r>
                      <a:endParaRPr lang="ru-RU" sz="11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54684654"/>
                  </a:ext>
                </a:extLst>
              </a:tr>
              <a:tr h="96575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Организаторы </a:t>
                      </a:r>
                      <a:endParaRPr lang="ru-RU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называют </a:t>
                      </a:r>
                      <a:endParaRPr lang="ru-RU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начала экзамена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4763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4763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 экзамена не сможет правильно распределить время на выполнение экзаменационной работы</a:t>
                      </a:r>
                      <a:endParaRPr lang="ru-RU" sz="11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0432581"/>
                  </a:ext>
                </a:extLst>
              </a:tr>
              <a:tr h="128767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Общественный наблюдатель входит </a:t>
                      </a:r>
                      <a:endParaRPr lang="ru-RU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аудиторию </a:t>
                      </a:r>
                      <a:endParaRPr lang="ru-RU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 </a:t>
                      </a: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рассадки детей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2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Участники экзамена могут расценить это как нарушение порядка и подать апелляцию по процедуре</a:t>
                      </a:r>
                      <a:endParaRPr lang="ru-RU" sz="11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92165350"/>
                  </a:ext>
                </a:extLst>
              </a:tr>
            </a:tbl>
          </a:graphicData>
        </a:graphic>
      </p:graphicFrame>
      <p:cxnSp>
        <p:nvCxnSpPr>
          <p:cNvPr id="15" name="Прямая соединительная линия 14"/>
          <p:cNvCxnSpPr/>
          <p:nvPr/>
        </p:nvCxnSpPr>
        <p:spPr>
          <a:xfrm>
            <a:off x="5868144" y="1406196"/>
            <a:ext cx="0" cy="12307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868144" y="1988840"/>
            <a:ext cx="36004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868144" y="3069069"/>
            <a:ext cx="0" cy="972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868144" y="3555460"/>
            <a:ext cx="36004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868144" y="4238753"/>
            <a:ext cx="0" cy="972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868144" y="4725144"/>
            <a:ext cx="36004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868144" y="5390881"/>
            <a:ext cx="0" cy="972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868144" y="5877272"/>
            <a:ext cx="36004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47403" y="1776879"/>
            <a:ext cx="295232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 1 ППЭ (№418)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109 участников экзамена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Присутствовали федеральные общественные наблюдатели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инспекторы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0940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srgbClr val="C00000"/>
                </a:solidFill>
              </a:rPr>
              <a:t>Критерии эффективности </a:t>
            </a:r>
          </a:p>
          <a:p>
            <a:pPr lvl="0" algn="ctr"/>
            <a:r>
              <a:rPr lang="ru-RU" sz="2000" b="1" dirty="0">
                <a:solidFill>
                  <a:srgbClr val="C00000"/>
                </a:solidFill>
              </a:rPr>
              <a:t>организационно-технологического обеспечения проведения ЕГЭ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124956"/>
              </p:ext>
            </p:extLst>
          </p:nvPr>
        </p:nvGraphicFramePr>
        <p:xfrm>
          <a:off x="395536" y="764702"/>
          <a:ext cx="8424936" cy="5632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3034">
                  <a:extLst>
                    <a:ext uri="{9D8B030D-6E8A-4147-A177-3AD203B41FA5}">
                      <a16:colId xmlns:a16="http://schemas.microsoft.com/office/drawing/2014/main" xmlns="" val="2727678725"/>
                    </a:ext>
                  </a:extLst>
                </a:gridCol>
                <a:gridCol w="902672">
                  <a:extLst>
                    <a:ext uri="{9D8B030D-6E8A-4147-A177-3AD203B41FA5}">
                      <a16:colId xmlns:a16="http://schemas.microsoft.com/office/drawing/2014/main" xmlns="" val="546987380"/>
                    </a:ext>
                  </a:extLst>
                </a:gridCol>
                <a:gridCol w="1429230">
                  <a:extLst>
                    <a:ext uri="{9D8B030D-6E8A-4147-A177-3AD203B41FA5}">
                      <a16:colId xmlns:a16="http://schemas.microsoft.com/office/drawing/2014/main" xmlns="" val="3926760643"/>
                    </a:ext>
                  </a:extLst>
                </a:gridCol>
              </a:tblGrid>
              <a:tr h="720082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Показатели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2016 (план)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2016 </a:t>
                      </a:r>
                      <a:endParaRPr lang="ru-RU" sz="1400" dirty="0" smtClean="0">
                        <a:effectLst/>
                      </a:endParaRPr>
                    </a:p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(факт)</a:t>
                      </a:r>
                    </a:p>
                    <a:p>
                      <a:pPr marL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досрочный </a:t>
                      </a:r>
                      <a:r>
                        <a:rPr lang="ru-RU" sz="1400" dirty="0">
                          <a:effectLst/>
                        </a:rPr>
                        <a:t>этап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87764145"/>
                  </a:ext>
                </a:extLst>
              </a:tr>
              <a:tr h="3930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1. Онлайн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видеонаблюдение 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ППЭ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(Доля ППЭ, имеющих </a:t>
                      </a:r>
                      <a:r>
                        <a:rPr lang="ru-RU" sz="1100" b="0" i="1" dirty="0" smtClean="0">
                          <a:solidFill>
                            <a:schemeClr val="tx1"/>
                          </a:solidFill>
                          <a:effectLst/>
                        </a:rPr>
                        <a:t>онлайн видеонаблюдение , %)</a:t>
                      </a:r>
                      <a:endParaRPr lang="ru-RU" sz="11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06176392"/>
                  </a:ext>
                </a:extLst>
              </a:tr>
              <a:tr h="71034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2. Организация доставки экзаменационных материалов до ППЭ и (или) применение технологии «Печать КИМ в ППЭ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(Доля ППЭ, применяющих технологию «Печать КИМ в ППЭ,</a:t>
                      </a:r>
                      <a:r>
                        <a:rPr lang="ru-RU" sz="1100" b="0" i="1" dirty="0" smtClean="0">
                          <a:solidFill>
                            <a:schemeClr val="tx1"/>
                          </a:solidFill>
                          <a:effectLst/>
                        </a:rPr>
                        <a:t> %)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70327705"/>
                  </a:ext>
                </a:extLst>
              </a:tr>
              <a:tr h="3930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3. Применение технологии «Сканирование в ППЭ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(Доля ППЭ, применяющих технологию «Сканирование в ППЭ», %)</a:t>
                      </a:r>
                      <a:endParaRPr lang="ru-RU" sz="1100" b="0" i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34151661"/>
                  </a:ext>
                </a:extLst>
              </a:tr>
              <a:tr h="4475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4. Соблюдение РЦОИ сроков сканирования экзаменационных работ участников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ЕГЭ, %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94727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5. Соблюдение РЦОИ сроков обработки экзаменационных работ участников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ЕГЭ, 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95263435"/>
                  </a:ext>
                </a:extLst>
              </a:tr>
              <a:tr h="3930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6. Общественное наблюдение 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ППЭ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(Доля ППЭ, имеющих общественное наблюдение, %)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86806180"/>
                  </a:ext>
                </a:extLst>
              </a:tr>
              <a:tr h="3930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. Региональный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центр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онлайн-видеонаблюдения,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баллов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13297487"/>
                  </a:ext>
                </a:extLst>
              </a:tr>
              <a:tr h="52936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8. Качество работы предметных 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комиссий субъектов Российской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Федерации, количество баллов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7813414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9. Наличие организационно-технологических нарушений при проведении ЕГЭ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59082733"/>
                  </a:ext>
                </a:extLst>
              </a:tr>
              <a:tr h="5923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Оценка эффективности организационно-технологического обеспечения проведения основного этапа ЕГЭ в субъекте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РФ, баллы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610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696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11598118"/>
                  </a:ext>
                </a:extLst>
              </a:tr>
            </a:tbl>
          </a:graphicData>
        </a:graphic>
      </p:graphicFrame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3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val="110388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66990"/>
            <a:ext cx="8607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Ключевые аспекты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подготовки и проведения ГИА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716016" y="836712"/>
            <a:ext cx="0" cy="613792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61672" y="1556792"/>
            <a:ext cx="2952328" cy="115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Подписание </a:t>
            </a: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протоколов готовности </a:t>
            </a: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ППЭ </a:t>
            </a:r>
          </a:p>
          <a:p>
            <a:pPr lvl="0" algn="ctr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(направление в ДОН копии протоколов</a:t>
            </a: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7857" y="2889672"/>
            <a:ext cx="2952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Тестирование </a:t>
            </a: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 видеонаблюдения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44812" y="1335076"/>
            <a:ext cx="3384376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Реализация нововведений ЕГЭ: </a:t>
            </a:r>
          </a:p>
          <a:p>
            <a:pPr marL="285750" lvl="0" indent="-285750" algn="ctr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«Печать КИМ в ППЭ»</a:t>
            </a:r>
          </a:p>
          <a:p>
            <a:pPr marL="285750" lvl="0" indent="-285750" algn="ctr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450215" algn="l"/>
              </a:tabLst>
            </a:pPr>
            <a:r>
              <a:rPr lang="ru-RU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«Сканирование ЭМ в ППЭ»</a:t>
            </a:r>
          </a:p>
          <a:p>
            <a:pPr marL="285750" lvl="0" indent="-285750" algn="ctr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Установка электрогенераторов 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29010" y="1484784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20616" y="2780928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78743" y="3717032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7136" y="5229200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5400629" y="4427357"/>
            <a:ext cx="335554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Тиражирование ЭМ ГИА-9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предметам по выбору в МОУО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78742" y="6381328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9512" y="772670"/>
            <a:ext cx="3954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Подготовка к ЕГЭ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48439" y="772670"/>
            <a:ext cx="3954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 smtClean="0">
                <a:solidFill>
                  <a:srgbClr val="FF0000"/>
                </a:solidFill>
              </a:rPr>
              <a:t>Особенности ГИА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15574" y="1818066"/>
            <a:ext cx="1532198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23.05.16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162830" y="2968412"/>
            <a:ext cx="1532198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16-20.05.16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3044" y="3861048"/>
            <a:ext cx="2952328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Актуализация информации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школьных стендах, сайтах, информационная работа с выпускниками и родителями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8745" y="5373216"/>
            <a:ext cx="295232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Утверждение схемы доставки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сопровождения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выпускников в ППЭ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182485" y="4377586"/>
            <a:ext cx="1532198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25.05.16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192118" y="5514991"/>
            <a:ext cx="1532198" cy="358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25.05.16</a:t>
            </a:r>
            <a:endParaRPr lang="ru-RU" sz="16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602237" y="5179547"/>
            <a:ext cx="2952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Реализация устной части по иностранным языкам ОГЭ, ЕГЭ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386214" y="2626451"/>
            <a:ext cx="3384376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Общественное наблюдение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en-US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CCTV-</a:t>
            </a: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 </a:t>
            </a:r>
            <a:r>
              <a:rPr lang="ru-RU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ППЭ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590372" y="2560027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590372" y="1294918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690562" y="3285093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5347085" y="3358395"/>
            <a:ext cx="338437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Адресная доставка экзаменационных материалов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ГИА-9 и ГИА-11 ФГУБ «ГЦСС» 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5744109" y="4377586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744109" y="5107888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744109" y="5873807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4</a:t>
            </a:r>
            <a:endParaRPr lang="ru-RU" altLang="ru-RU" sz="1200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704979" y="6597352"/>
            <a:ext cx="2668587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5676860" y="5873807"/>
            <a:ext cx="2952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450215" algn="l"/>
              </a:tabLst>
            </a:pP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Видеонаблюдение за ходом проведения ГИА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70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85" y="2852936"/>
            <a:ext cx="3275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Памятки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по ЕГЭ для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347864" y="0"/>
            <a:ext cx="0" cy="68580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3851920" y="382012"/>
            <a:ext cx="518457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ЧЛЕНА ГЭК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ДИРЕКТОРА ШКОЛЫ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РУКОВОДИТЕЛЯ ППЭ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ОРГАНИЗАТОРА </a:t>
            </a: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ВНЕ АУДИТОРИИ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ОРГАНИЗАТОРА В АУДИТОРИИ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СОТРУДНИКА ОХРАНЫ ШКОЛЫ / ОРГАНИЗАТОРА ВНЕ АУДИТОРИИ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ТЕХНИЧЕСКОГО СПЕЦИАЛИСТА В ППЭ (ПОМОЩНИКА</a:t>
            </a:r>
            <a:r>
              <a:rPr lang="ru-RU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СОТРУДНИКОВ УМВД РОССИИ ПО ТЮМЕНСКОЙ ОБЛАСТИ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МЕДИЦИНСКОГО РАБОТНИКА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ОБЩЕСТВЕННОГО </a:t>
            </a:r>
            <a:r>
              <a:rPr lang="ru-RU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НАБЛЮДАТЕЛЯ</a:t>
            </a:r>
            <a:endParaRPr lang="ru-RU" sz="2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5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val="108123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2745" y="188640"/>
            <a:ext cx="6777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</a:rPr>
              <a:t>Минимальные баллы ЕГЭ 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268"/>
              </p:ext>
            </p:extLst>
          </p:nvPr>
        </p:nvGraphicFramePr>
        <p:xfrm>
          <a:off x="467544" y="1412776"/>
          <a:ext cx="8424935" cy="4435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0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95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95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12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46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Баллы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ЕГЭ-2015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 </a:t>
                      </a:r>
                      <a:r>
                        <a:rPr lang="ru-RU" sz="1400" dirty="0">
                          <a:effectLst/>
                        </a:rPr>
                        <a:t>ЕГЭ- 2016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Балл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(профильный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2050" name="Picture 2" descr="http://www.ege.edu.ru/common/upload/img/infogr/vybor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21" y="188640"/>
            <a:ext cx="1647825" cy="90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6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val="74334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4305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C00000"/>
                </a:solidFill>
              </a:rPr>
              <a:t>Шкала перевода баллов ОГЭ в оценку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581524"/>
              </p:ext>
            </p:extLst>
          </p:nvPr>
        </p:nvGraphicFramePr>
        <p:xfrm>
          <a:off x="467545" y="692696"/>
          <a:ext cx="8208911" cy="5935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5"/>
                <a:gridCol w="1066285"/>
                <a:gridCol w="1309979"/>
                <a:gridCol w="1127708"/>
                <a:gridCol w="1020322"/>
                <a:gridCol w="1020322"/>
              </a:tblGrid>
              <a:tr h="19093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Оценка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Русский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25-33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34-39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0-14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15-24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25-33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34-39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Алгебра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3-11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12-16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17-23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5-10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11-15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16-20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Геометрия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2-4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0-1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2-4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5-7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8-12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Физика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19-29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30-40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10-19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20-30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31-40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Химия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9-17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27-34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Биология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26-36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37-46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26-36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37-46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География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27-32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25-33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34-39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15-24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25-33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34-39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История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13-23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24-34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35-44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35-44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Литература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14-18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19-23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7-13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14-18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19-23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Информатика и ИКТ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Иностранный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0-28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29-45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46-58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59-70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0-28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29-45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46-58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59-70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</a:tbl>
          </a:graphicData>
        </a:graphic>
      </p:graphicFrame>
      <p:pic>
        <p:nvPicPr>
          <p:cNvPr id="1026" name="Picture 2" descr="http://www.ege.edu.ru/common/upload/img/infogr/logo_g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96" y="44624"/>
            <a:ext cx="1786508" cy="54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32889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188640"/>
            <a:ext cx="8394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>
                <a:solidFill>
                  <a:srgbClr val="0070C0"/>
                </a:solidFill>
              </a:rPr>
              <a:t>График предоставления </a:t>
            </a:r>
            <a:endParaRPr lang="ru-RU" b="1" dirty="0" smtClean="0">
              <a:solidFill>
                <a:srgbClr val="0070C0"/>
              </a:solidFill>
            </a:endParaRPr>
          </a:p>
          <a:p>
            <a:pPr lvl="0" algn="ctr"/>
            <a:r>
              <a:rPr lang="ru-RU" b="1" dirty="0" smtClean="0">
                <a:solidFill>
                  <a:srgbClr val="0070C0"/>
                </a:solidFill>
              </a:rPr>
              <a:t>результатов </a:t>
            </a:r>
            <a:r>
              <a:rPr lang="ru-RU" b="1" dirty="0">
                <a:solidFill>
                  <a:srgbClr val="0070C0"/>
                </a:solidFill>
              </a:rPr>
              <a:t>экзаменов участников </a:t>
            </a:r>
            <a:r>
              <a:rPr lang="ru-RU" b="1" dirty="0" smtClean="0">
                <a:solidFill>
                  <a:srgbClr val="0070C0"/>
                </a:solidFill>
              </a:rPr>
              <a:t>ЕГЭ и </a:t>
            </a:r>
            <a:r>
              <a:rPr lang="ru-RU" b="1" dirty="0">
                <a:solidFill>
                  <a:srgbClr val="0070C0"/>
                </a:solidFill>
              </a:rPr>
              <a:t>подачи апелляций </a:t>
            </a:r>
            <a:r>
              <a:rPr lang="ru-RU" b="1" dirty="0" smtClean="0">
                <a:solidFill>
                  <a:srgbClr val="0070C0"/>
                </a:solidFill>
              </a:rPr>
              <a:t>в </a:t>
            </a:r>
            <a:r>
              <a:rPr lang="ru-RU" b="1" dirty="0">
                <a:solidFill>
                  <a:srgbClr val="0070C0"/>
                </a:solidFill>
              </a:rPr>
              <a:t>2016 году</a:t>
            </a:r>
            <a:endParaRPr lang="ru-RU" b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597165"/>
              </p:ext>
            </p:extLst>
          </p:nvPr>
        </p:nvGraphicFramePr>
        <p:xfrm>
          <a:off x="251520" y="997070"/>
          <a:ext cx="8682354" cy="5390987"/>
        </p:xfrm>
        <a:graphic>
          <a:graphicData uri="http://schemas.openxmlformats.org/drawingml/2006/table">
            <a:tbl>
              <a:tblPr firstRow="1" firstCol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784994886"/>
                    </a:ext>
                  </a:extLst>
                </a:gridCol>
                <a:gridCol w="3059117">
                  <a:extLst>
                    <a:ext uri="{9D8B030D-6E8A-4147-A177-3AD203B41FA5}">
                      <a16:colId xmlns:a16="http://schemas.microsoft.com/office/drawing/2014/main" xmlns="" val="306745768"/>
                    </a:ext>
                  </a:extLst>
                </a:gridCol>
                <a:gridCol w="2045714">
                  <a:extLst>
                    <a:ext uri="{9D8B030D-6E8A-4147-A177-3AD203B41FA5}">
                      <a16:colId xmlns:a16="http://schemas.microsoft.com/office/drawing/2014/main" xmlns="" val="1013683534"/>
                    </a:ext>
                  </a:extLst>
                </a:gridCol>
                <a:gridCol w="2065355">
                  <a:extLst>
                    <a:ext uri="{9D8B030D-6E8A-4147-A177-3AD203B41FA5}">
                      <a16:colId xmlns:a16="http://schemas.microsoft.com/office/drawing/2014/main" xmlns="" val="2635785878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день объявления результатов ЕГЭ на региональном уровне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 апелляций </a:t>
                      </a:r>
                      <a:r>
                        <a:rPr lang="ru-RU" sz="105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несогласии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выставленными баллами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1093972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мая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география, литература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2332228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мая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7033983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базового уровня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7260685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профильный уровень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июня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9294180"/>
                  </a:ext>
                </a:extLst>
              </a:tr>
              <a:tr h="1163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2062525"/>
                  </a:ext>
                </a:extLst>
              </a:tr>
              <a:tr h="356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608925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июня (суббота)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266219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биология, 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318299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и ИКТ, история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 июня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0506839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химия, физика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646683"/>
                  </a:ext>
                </a:extLst>
              </a:tr>
              <a:tr h="476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география, химия, обществознание, информатика и ИКТ, иностранные </a:t>
                      </a: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кроме раздела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020282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иностранные языки </a:t>
                      </a:r>
                      <a:endParaRPr lang="ru-RU" sz="1200" i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141373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литература, физика, история, биология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7782700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2856181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математика базового и профильного уровней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июля (понедельник)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375386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по всем предметам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7755296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8029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38238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2C3F50"/>
                </a:solidFill>
                <a:latin typeface="Calibri Light"/>
                <a:ea typeface="MS PGothic" panose="020B0600070205080204" pitchFamily="34" charset="-128"/>
                <a:cs typeface="+mn-cs"/>
              </a:rPr>
              <a:t>Выполнение мероприятий «Дорожной карты»</a:t>
            </a:r>
            <a:endParaRPr lang="ru-RU" sz="2800" dirty="0">
              <a:solidFill>
                <a:srgbClr val="2C3F50"/>
              </a:solidFill>
              <a:latin typeface="Calibri Ligh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913936-F442-4272-9B54-24EBF26C4030}" type="slidenum">
              <a:rPr lang="ru-RU" altLang="ru-RU" sz="12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 dirty="0"/>
          </a:p>
        </p:txBody>
      </p:sp>
      <p:sp>
        <p:nvSpPr>
          <p:cNvPr id="26629" name="Прямоугольник 19"/>
          <p:cNvSpPr>
            <a:spLocks noChangeArrowheads="1"/>
          </p:cNvSpPr>
          <p:nvPr/>
        </p:nvSpPr>
        <p:spPr bwMode="auto">
          <a:xfrm>
            <a:off x="914400" y="1029941"/>
            <a:ext cx="65595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Меры по повышению качества преподавания учебных предметов</a:t>
            </a:r>
          </a:p>
        </p:txBody>
      </p:sp>
      <p:sp>
        <p:nvSpPr>
          <p:cNvPr id="26630" name="Прямоугольник 21"/>
          <p:cNvSpPr>
            <a:spLocks noChangeArrowheads="1"/>
          </p:cNvSpPr>
          <p:nvPr/>
        </p:nvSpPr>
        <p:spPr bwMode="auto">
          <a:xfrm>
            <a:off x="914400" y="1569691"/>
            <a:ext cx="67056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Проведение процедур независимой оценки качества образования </a:t>
            </a:r>
            <a:br>
              <a:rPr lang="ru-RU" altLang="ru-RU" sz="1800" b="1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lang="ru-RU" altLang="ru-RU" sz="1800" b="1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(национальной/всероссийской и региональной оценки качества)</a:t>
            </a:r>
          </a:p>
        </p:txBody>
      </p:sp>
      <p:sp>
        <p:nvSpPr>
          <p:cNvPr id="26631" name="Прямоугольник 23"/>
          <p:cNvSpPr>
            <a:spLocks noChangeArrowheads="1"/>
          </p:cNvSpPr>
          <p:nvPr/>
        </p:nvSpPr>
        <p:spPr bwMode="auto">
          <a:xfrm>
            <a:off x="914400" y="2345978"/>
            <a:ext cx="5006975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Нормативно-правовое обеспечение</a:t>
            </a:r>
          </a:p>
        </p:txBody>
      </p:sp>
      <p:sp>
        <p:nvSpPr>
          <p:cNvPr id="26632" name="Прямоугольник 25"/>
          <p:cNvSpPr>
            <a:spLocks noChangeArrowheads="1"/>
          </p:cNvSpPr>
          <p:nvPr/>
        </p:nvSpPr>
        <p:spPr bwMode="auto">
          <a:xfrm>
            <a:off x="914400" y="2892078"/>
            <a:ext cx="6116638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Оптимизация пунктов проведения экзаменов</a:t>
            </a:r>
          </a:p>
        </p:txBody>
      </p:sp>
      <p:sp>
        <p:nvSpPr>
          <p:cNvPr id="26634" name="Прямоугольник 30"/>
          <p:cNvSpPr>
            <a:spLocks noChangeArrowheads="1"/>
          </p:cNvSpPr>
          <p:nvPr/>
        </p:nvSpPr>
        <p:spPr bwMode="auto">
          <a:xfrm>
            <a:off x="914400" y="3440317"/>
            <a:ext cx="645318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Организационное сопровождение ГИА-9 и ГИА-11</a:t>
            </a:r>
          </a:p>
        </p:txBody>
      </p:sp>
      <p:sp>
        <p:nvSpPr>
          <p:cNvPr id="26635" name="Прямоугольник 32"/>
          <p:cNvSpPr>
            <a:spLocks noChangeArrowheads="1"/>
          </p:cNvSpPr>
          <p:nvPr/>
        </p:nvSpPr>
        <p:spPr bwMode="auto">
          <a:xfrm>
            <a:off x="955674" y="4095955"/>
            <a:ext cx="524986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Техническое дооснащение РЦОИ и ППЭ</a:t>
            </a:r>
          </a:p>
        </p:txBody>
      </p:sp>
      <p:sp>
        <p:nvSpPr>
          <p:cNvPr id="26636" name="Прямоугольник 34"/>
          <p:cNvSpPr>
            <a:spLocks noChangeArrowheads="1"/>
          </p:cNvSpPr>
          <p:nvPr/>
        </p:nvSpPr>
        <p:spPr bwMode="auto">
          <a:xfrm>
            <a:off x="955674" y="4576967"/>
            <a:ext cx="533241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Информационное сопровождение ГИА</a:t>
            </a:r>
          </a:p>
        </p:txBody>
      </p:sp>
      <p:sp>
        <p:nvSpPr>
          <p:cNvPr id="23" name="Freeform 101"/>
          <p:cNvSpPr>
            <a:spLocks noEditPoints="1"/>
          </p:cNvSpPr>
          <p:nvPr/>
        </p:nvSpPr>
        <p:spPr bwMode="auto">
          <a:xfrm>
            <a:off x="7778750" y="1125191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sp>
        <p:nvSpPr>
          <p:cNvPr id="24" name="Freeform 101"/>
          <p:cNvSpPr>
            <a:spLocks noEditPoints="1"/>
          </p:cNvSpPr>
          <p:nvPr/>
        </p:nvSpPr>
        <p:spPr bwMode="auto">
          <a:xfrm>
            <a:off x="7778750" y="1847503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sp>
        <p:nvSpPr>
          <p:cNvPr id="25" name="Freeform 101"/>
          <p:cNvSpPr>
            <a:spLocks noEditPoints="1"/>
          </p:cNvSpPr>
          <p:nvPr/>
        </p:nvSpPr>
        <p:spPr bwMode="auto">
          <a:xfrm>
            <a:off x="7778750" y="2449166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sp>
        <p:nvSpPr>
          <p:cNvPr id="26" name="Freeform 101"/>
          <p:cNvSpPr>
            <a:spLocks noEditPoints="1"/>
          </p:cNvSpPr>
          <p:nvPr/>
        </p:nvSpPr>
        <p:spPr bwMode="auto">
          <a:xfrm>
            <a:off x="7778750" y="3007966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sp>
        <p:nvSpPr>
          <p:cNvPr id="27" name="Freeform 101"/>
          <p:cNvSpPr>
            <a:spLocks noEditPoints="1"/>
          </p:cNvSpPr>
          <p:nvPr/>
        </p:nvSpPr>
        <p:spPr bwMode="auto">
          <a:xfrm>
            <a:off x="7778750" y="3579466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sp>
        <p:nvSpPr>
          <p:cNvPr id="28" name="Freeform 101"/>
          <p:cNvSpPr>
            <a:spLocks noEditPoints="1"/>
          </p:cNvSpPr>
          <p:nvPr/>
        </p:nvSpPr>
        <p:spPr bwMode="auto">
          <a:xfrm>
            <a:off x="7778750" y="4157316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sp>
        <p:nvSpPr>
          <p:cNvPr id="29" name="Freeform 101"/>
          <p:cNvSpPr>
            <a:spLocks noEditPoints="1"/>
          </p:cNvSpPr>
          <p:nvPr/>
        </p:nvSpPr>
        <p:spPr bwMode="auto">
          <a:xfrm>
            <a:off x="7778750" y="4616160"/>
            <a:ext cx="209550" cy="206375"/>
          </a:xfrm>
          <a:custGeom>
            <a:avLst/>
            <a:gdLst>
              <a:gd name="T0" fmla="*/ 61 w 61"/>
              <a:gd name="T1" fmla="*/ 4 h 60"/>
              <a:gd name="T2" fmla="*/ 57 w 61"/>
              <a:gd name="T3" fmla="*/ 0 h 60"/>
              <a:gd name="T4" fmla="*/ 47 w 61"/>
              <a:gd name="T5" fmla="*/ 11 h 60"/>
              <a:gd name="T6" fmla="*/ 28 w 61"/>
              <a:gd name="T7" fmla="*/ 4 h 60"/>
              <a:gd name="T8" fmla="*/ 0 w 61"/>
              <a:gd name="T9" fmla="*/ 32 h 60"/>
              <a:gd name="T10" fmla="*/ 28 w 61"/>
              <a:gd name="T11" fmla="*/ 60 h 60"/>
              <a:gd name="T12" fmla="*/ 56 w 61"/>
              <a:gd name="T13" fmla="*/ 32 h 60"/>
              <a:gd name="T14" fmla="*/ 51 w 61"/>
              <a:gd name="T15" fmla="*/ 17 h 60"/>
              <a:gd name="T16" fmla="*/ 61 w 61"/>
              <a:gd name="T17" fmla="*/ 4 h 60"/>
              <a:gd name="T18" fmla="*/ 52 w 61"/>
              <a:gd name="T19" fmla="*/ 32 h 60"/>
              <a:gd name="T20" fmla="*/ 28 w 61"/>
              <a:gd name="T21" fmla="*/ 56 h 60"/>
              <a:gd name="T22" fmla="*/ 4 w 61"/>
              <a:gd name="T23" fmla="*/ 32 h 60"/>
              <a:gd name="T24" fmla="*/ 28 w 61"/>
              <a:gd name="T25" fmla="*/ 8 h 60"/>
              <a:gd name="T26" fmla="*/ 44 w 61"/>
              <a:gd name="T27" fmla="*/ 14 h 60"/>
              <a:gd name="T28" fmla="*/ 27 w 61"/>
              <a:gd name="T29" fmla="*/ 34 h 60"/>
              <a:gd name="T30" fmla="*/ 14 w 61"/>
              <a:gd name="T31" fmla="*/ 21 h 60"/>
              <a:gd name="T32" fmla="*/ 10 w 61"/>
              <a:gd name="T33" fmla="*/ 30 h 60"/>
              <a:gd name="T34" fmla="*/ 23 w 61"/>
              <a:gd name="T35" fmla="*/ 45 h 60"/>
              <a:gd name="T36" fmla="*/ 26 w 61"/>
              <a:gd name="T37" fmla="*/ 49 h 60"/>
              <a:gd name="T38" fmla="*/ 29 w 61"/>
              <a:gd name="T39" fmla="*/ 45 h 60"/>
              <a:gd name="T40" fmla="*/ 49 w 61"/>
              <a:gd name="T41" fmla="*/ 20 h 60"/>
              <a:gd name="T42" fmla="*/ 52 w 61"/>
              <a:gd name="T43" fmla="*/ 32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1" h="60">
                <a:moveTo>
                  <a:pt x="61" y="4"/>
                </a:moveTo>
                <a:cubicBezTo>
                  <a:pt x="57" y="0"/>
                  <a:pt x="57" y="0"/>
                  <a:pt x="57" y="0"/>
                </a:cubicBezTo>
                <a:cubicBezTo>
                  <a:pt x="47" y="11"/>
                  <a:pt x="47" y="11"/>
                  <a:pt x="47" y="11"/>
                </a:cubicBezTo>
                <a:cubicBezTo>
                  <a:pt x="42" y="7"/>
                  <a:pt x="35" y="4"/>
                  <a:pt x="28" y="4"/>
                </a:cubicBezTo>
                <a:cubicBezTo>
                  <a:pt x="12" y="4"/>
                  <a:pt x="0" y="16"/>
                  <a:pt x="0" y="32"/>
                </a:cubicBezTo>
                <a:cubicBezTo>
                  <a:pt x="0" y="47"/>
                  <a:pt x="12" y="60"/>
                  <a:pt x="28" y="60"/>
                </a:cubicBezTo>
                <a:cubicBezTo>
                  <a:pt x="43" y="60"/>
                  <a:pt x="56" y="47"/>
                  <a:pt x="56" y="32"/>
                </a:cubicBezTo>
                <a:cubicBezTo>
                  <a:pt x="56" y="26"/>
                  <a:pt x="54" y="21"/>
                  <a:pt x="51" y="17"/>
                </a:cubicBezTo>
                <a:lnTo>
                  <a:pt x="61" y="4"/>
                </a:lnTo>
                <a:close/>
                <a:moveTo>
                  <a:pt x="52" y="32"/>
                </a:moveTo>
                <a:cubicBezTo>
                  <a:pt x="52" y="45"/>
                  <a:pt x="41" y="56"/>
                  <a:pt x="28" y="56"/>
                </a:cubicBezTo>
                <a:cubicBezTo>
                  <a:pt x="14" y="56"/>
                  <a:pt x="4" y="45"/>
                  <a:pt x="4" y="32"/>
                </a:cubicBezTo>
                <a:cubicBezTo>
                  <a:pt x="4" y="19"/>
                  <a:pt x="14" y="8"/>
                  <a:pt x="28" y="8"/>
                </a:cubicBezTo>
                <a:cubicBezTo>
                  <a:pt x="34" y="8"/>
                  <a:pt x="40" y="10"/>
                  <a:pt x="44" y="14"/>
                </a:cubicBezTo>
                <a:cubicBezTo>
                  <a:pt x="27" y="34"/>
                  <a:pt x="27" y="34"/>
                  <a:pt x="27" y="34"/>
                </a:cubicBezTo>
                <a:cubicBezTo>
                  <a:pt x="14" y="21"/>
                  <a:pt x="14" y="21"/>
                  <a:pt x="14" y="21"/>
                </a:cubicBezTo>
                <a:cubicBezTo>
                  <a:pt x="10" y="30"/>
                  <a:pt x="10" y="30"/>
                  <a:pt x="10" y="30"/>
                </a:cubicBezTo>
                <a:cubicBezTo>
                  <a:pt x="23" y="45"/>
                  <a:pt x="23" y="45"/>
                  <a:pt x="23" y="45"/>
                </a:cubicBezTo>
                <a:cubicBezTo>
                  <a:pt x="26" y="49"/>
                  <a:pt x="26" y="49"/>
                  <a:pt x="26" y="49"/>
                </a:cubicBezTo>
                <a:cubicBezTo>
                  <a:pt x="29" y="45"/>
                  <a:pt x="29" y="45"/>
                  <a:pt x="29" y="45"/>
                </a:cubicBezTo>
                <a:cubicBezTo>
                  <a:pt x="49" y="20"/>
                  <a:pt x="49" y="20"/>
                  <a:pt x="49" y="20"/>
                </a:cubicBezTo>
                <a:cubicBezTo>
                  <a:pt x="51" y="24"/>
                  <a:pt x="52" y="28"/>
                  <a:pt x="52" y="32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lIns="68580" tIns="34290" rIns="68580" bIns="3429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latin typeface="+mn-lt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609600" y="980728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09600" y="1520478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09600" y="2835275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09600" y="3363566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09600" y="4012853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609600" y="4536728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609600" y="5013176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62000" y="5949280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4"/>
          <p:cNvSpPr>
            <a:spLocks noChangeArrowheads="1"/>
          </p:cNvSpPr>
          <p:nvPr/>
        </p:nvSpPr>
        <p:spPr bwMode="auto">
          <a:xfrm>
            <a:off x="539552" y="5193905"/>
            <a:ext cx="8064896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Контроль  организации и проведения экзаменов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(</a:t>
            </a:r>
            <a:r>
              <a:rPr lang="ru-RU" altLang="ru-RU" sz="1600" b="1" i="1" dirty="0" smtClean="0">
                <a:solidFill>
                  <a:srgbClr val="FF0000"/>
                </a:solidFill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консультации, сопровождение, психологический комфорт,  инструктаж по процедуре</a:t>
            </a:r>
            <a:r>
              <a:rPr lang="ru-RU" altLang="ru-RU" sz="16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)</a:t>
            </a:r>
            <a:endParaRPr lang="ru-RU" altLang="ru-RU" sz="1600" b="1" dirty="0">
              <a:solidFill>
                <a:srgbClr val="FF0000"/>
              </a:solidFill>
              <a:latin typeface="Calibri Light" panose="020F030202020403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0" name="Прямоугольник 34"/>
          <p:cNvSpPr>
            <a:spLocks noChangeArrowheads="1"/>
          </p:cNvSpPr>
          <p:nvPr/>
        </p:nvSpPr>
        <p:spPr bwMode="auto">
          <a:xfrm>
            <a:off x="611560" y="6042454"/>
            <a:ext cx="7992888" cy="392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FF0000"/>
                </a:solidFill>
                <a:latin typeface="Calibri Light" panose="020F03020202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Своевременное доведение результатов экзаменов до выпускников и родителей</a:t>
            </a:r>
            <a:endParaRPr lang="ru-RU" altLang="ru-RU" sz="1800" b="1" dirty="0">
              <a:solidFill>
                <a:srgbClr val="FF0000"/>
              </a:solidFill>
              <a:latin typeface="Calibri Light" panose="020F030202020403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09600" y="2304289"/>
            <a:ext cx="76327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762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1550</Words>
  <Application>Microsoft Office PowerPoint</Application>
  <PresentationFormat>Экран (4:3)</PresentationFormat>
  <Paragraphs>433</Paragraphs>
  <Slides>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Выполнение мероприятий «Дорожной карты»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Шмидт Екатерина Евгеньевна</dc:creator>
  <cp:lastModifiedBy>User</cp:lastModifiedBy>
  <cp:revision>214</cp:revision>
  <cp:lastPrinted>2015-11-18T16:04:36Z</cp:lastPrinted>
  <dcterms:created xsi:type="dcterms:W3CDTF">2015-11-17T07:29:29Z</dcterms:created>
  <dcterms:modified xsi:type="dcterms:W3CDTF">2016-05-23T10:26:24Z</dcterms:modified>
</cp:coreProperties>
</file>