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453" r:id="rId1"/>
  </p:sldMasterIdLst>
  <p:notesMasterIdLst>
    <p:notesMasterId r:id="rId20"/>
  </p:notesMasterIdLst>
  <p:sldIdLst>
    <p:sldId id="256" r:id="rId2"/>
    <p:sldId id="257" r:id="rId3"/>
    <p:sldId id="267" r:id="rId4"/>
    <p:sldId id="266" r:id="rId5"/>
    <p:sldId id="258" r:id="rId6"/>
    <p:sldId id="260" r:id="rId7"/>
    <p:sldId id="262" r:id="rId8"/>
    <p:sldId id="261" r:id="rId9"/>
    <p:sldId id="259" r:id="rId10"/>
    <p:sldId id="263" r:id="rId11"/>
    <p:sldId id="264" r:id="rId12"/>
    <p:sldId id="265" r:id="rId13"/>
    <p:sldId id="268" r:id="rId14"/>
    <p:sldId id="270" r:id="rId15"/>
    <p:sldId id="272" r:id="rId16"/>
    <p:sldId id="271" r:id="rId17"/>
    <p:sldId id="273" r:id="rId18"/>
    <p:sldId id="274" r:id="rId19"/>
  </p:sldIdLst>
  <p:sldSz cx="12192000" cy="6858000"/>
  <p:notesSz cx="6858000" cy="9144000"/>
  <p:embeddedFontLst>
    <p:embeddedFont>
      <p:font typeface="Calibri" pitchFamily="34" charset="0"/>
      <p:regular r:id="rId21"/>
      <p:bold r:id="rId22"/>
      <p:italic r:id="rId23"/>
      <p:boldItalic r:id="rId24"/>
    </p:embeddedFont>
    <p:embeddedFont>
      <p:font typeface="Betina"/>
      <p:regular r:id="rId25"/>
    </p:embeddedFont>
    <p:embeddedFont>
      <p:font typeface="Calibri Light" charset="0"/>
      <p:regular r:id="rId26"/>
      <p:italic r:id="rId27"/>
    </p:embeddedFont>
  </p:embeddedFontLst>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3250" autoAdjust="0"/>
  </p:normalViewPr>
  <p:slideViewPr>
    <p:cSldViewPr snapToGrid="0">
      <p:cViewPr varScale="1">
        <p:scale>
          <a:sx n="109" d="100"/>
          <a:sy n="109" d="100"/>
        </p:scale>
        <p:origin x="-612" y="-84"/>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319AA68-CE8F-4F0B-AF46-36A8842609E8}" type="datetimeFigureOut">
              <a:rPr lang="ru-RU"/>
              <a:pPr>
                <a:defRPr/>
              </a:pPr>
              <a:t>29.11.2016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5DC5D17-5B0F-4947-9EAD-5EC0FD07585F}" type="slidenum">
              <a:rPr lang="ru-RU"/>
              <a:pPr>
                <a:defRPr/>
              </a:pPr>
              <a:t>‹#›</a:t>
            </a:fld>
            <a:endParaRPr lang="ru-RU"/>
          </a:p>
        </p:txBody>
      </p:sp>
    </p:spTree>
    <p:extLst>
      <p:ext uri="{BB962C8B-B14F-4D97-AF65-F5344CB8AC3E}">
        <p14:creationId xmlns:p14="http://schemas.microsoft.com/office/powerpoint/2010/main" val="3719767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215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1508" name="Номер слайда 3"/>
          <p:cNvSpPr>
            <a:spLocks noGrp="1"/>
          </p:cNvSpPr>
          <p:nvPr>
            <p:ph type="sldNum" sz="quarter" idx="5"/>
          </p:nvPr>
        </p:nvSpPr>
        <p:spPr bwMode="auto">
          <a:noFill/>
          <a:ln>
            <a:miter lim="800000"/>
            <a:headEnd/>
            <a:tailEnd/>
          </a:ln>
        </p:spPr>
        <p:txBody>
          <a:bodyPr/>
          <a:lstStyle/>
          <a:p>
            <a:fld id="{61B57680-EF7C-4AA3-910C-CCF27815C4D2}" type="slidenum">
              <a:rPr lang="ru-RU" altLang="ru-RU" smtClean="0"/>
              <a:pPr/>
              <a:t>1</a:t>
            </a:fld>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r>
              <a:rPr lang="ru-RU" altLang="ru-RU" smtClean="0"/>
              <a:t>Самые страшные последствия алкоголизма это разрушенные жизни любимых людей, своих детей, одиночество, потеря работы и средств к существованию, постоянные изматывающие болезни, новый маргинальный круг знакомств сформированный с целью «найти и выпить», потеря интереса к жизни и окружающим событиям. Даже если человек справился с признаками заболевания (полное излечение от алкоголизма – это сложный и длительный процесс), восстановить утраченные связи с семьей и друзьями, вернуть «пропитую» репутацию и доверие на работе будет гораздо сложнее. </a:t>
            </a:r>
          </a:p>
        </p:txBody>
      </p:sp>
      <p:sp>
        <p:nvSpPr>
          <p:cNvPr id="30724" name="Номер слайда 3"/>
          <p:cNvSpPr>
            <a:spLocks noGrp="1"/>
          </p:cNvSpPr>
          <p:nvPr>
            <p:ph type="sldNum" sz="quarter" idx="5"/>
          </p:nvPr>
        </p:nvSpPr>
        <p:spPr bwMode="auto">
          <a:noFill/>
          <a:ln>
            <a:miter lim="800000"/>
            <a:headEnd/>
            <a:tailEnd/>
          </a:ln>
        </p:spPr>
        <p:txBody>
          <a:bodyPr/>
          <a:lstStyle/>
          <a:p>
            <a:fld id="{56E03F42-B379-4E4C-97EB-B3DBBB09B8A8}" type="slidenum">
              <a:rPr lang="ru-RU" altLang="ru-RU" smtClean="0"/>
              <a:pPr/>
              <a:t>10</a:t>
            </a:fld>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p:spPr>
      </p:sp>
      <p:sp>
        <p:nvSpPr>
          <p:cNvPr id="31747" name="Заметки 2"/>
          <p:cNvSpPr>
            <a:spLocks noGrp="1"/>
          </p:cNvSpPr>
          <p:nvPr>
            <p:ph type="body" idx="1"/>
          </p:nvPr>
        </p:nvSpPr>
        <p:spPr bwMode="auto">
          <a:noFill/>
        </p:spPr>
        <p:txBody>
          <a:bodyPr wrap="square" numCol="1" anchor="t" anchorCtr="0" compatLnSpc="1">
            <a:prstTxWarp prst="textNoShape">
              <a:avLst/>
            </a:prstTxWarp>
          </a:bodyPr>
          <a:lstStyle/>
          <a:p>
            <a:r>
              <a:rPr lang="ru-RU" altLang="ru-RU" smtClean="0"/>
              <a:t>В подростковом возрасте формирование устойчивой зависимости происходит быстрее в несколько раз. Последствия детского алкоголизма катастрофические. Чаще всего подростки пробуют алкоголь в виде пива. По этому поводу во врачебной практике сформировался новый термин – «пивной алкоголизм». Пивной алкоголизм развивается незаметно, но, развившись, сразу переходит в тяжелую форму. Особенно быстро разрушительное действие болезни сказывается на юном, не до конца сформировавшемся организме.</a:t>
            </a:r>
          </a:p>
          <a:p>
            <a:r>
              <a:rPr lang="ru-RU" altLang="ru-RU" smtClean="0"/>
              <a:t>При систематическом потреблении пива у человека не остается ни одного здорового нормально функционирующего органа. Пиво быстро всасывается в организм, переполняя кровеносные сосуды. При большом количестве выпитого со временем возникает варикозное расширение вен и расширение границ сердца. Результат последнего: развитие синдрома «пивного сердца» (другое название синдром «капронового чулка») – сердце провисает, становится дряблым и качает кровь все хуже и хуже. Такое сердце преждевременно «изнашивается». Итогом может быть полная его остановка.</a:t>
            </a:r>
          </a:p>
          <a:p>
            <a:r>
              <a:rPr lang="ru-RU" altLang="ru-RU" smtClean="0"/>
              <a:t>Еще одним сомнительным «бонусом» пивного алкоголизма является так называемый «пивной живот». Большое количество выпитого пива приводит к растяжению стенок желудка, далее растягиваются мышцы брюшной полости, снижается их тонус. В результате появляется массивное «жирохранилище» в области талии. А вместе с ним приходит и куча дополнительных проблем со здоровьем. Вместе с пивом в организм попадают фитоэстрагены – растительные аналоги половых гормонов. Они изменяют внешний вид любителей пива. У мужчин и юношей округляются бедра, разрастаются грудные железы, фигура изменяется по женскому типу. У женщин и у девушек происходит обратный процесс – активно развиваются мужские черты. Кроме того, у женщин растет вероятность заболеть раком грудной железы, а если они кормящие матери, то у малышей возможны эпилептические судороги. Пивной алкоголизм – это тяжелый, трудно поддающийся лечению вариант алкоголизму. Бороться с влечением к пиву сложнее, чем с влечением к водке. Люди страдающие пивным алкоголизмом, попадают в больницы, как правило, находясь уже в крайне тяжелом состоянии, когда проявляется слабоумие, снижается личностная оценка.</a:t>
            </a:r>
          </a:p>
          <a:p>
            <a:endParaRPr lang="ru-RU" altLang="ru-RU" smtClean="0"/>
          </a:p>
          <a:p>
            <a:endParaRPr lang="ru-RU" altLang="ru-RU" smtClean="0"/>
          </a:p>
          <a:p>
            <a:endParaRPr lang="ru-RU" altLang="ru-RU" smtClean="0"/>
          </a:p>
          <a:p>
            <a:endParaRPr lang="ru-RU" altLang="ru-RU" smtClean="0"/>
          </a:p>
        </p:txBody>
      </p:sp>
      <p:sp>
        <p:nvSpPr>
          <p:cNvPr id="31748" name="Номер слайда 3"/>
          <p:cNvSpPr>
            <a:spLocks noGrp="1"/>
          </p:cNvSpPr>
          <p:nvPr>
            <p:ph type="sldNum" sz="quarter" idx="5"/>
          </p:nvPr>
        </p:nvSpPr>
        <p:spPr bwMode="auto">
          <a:noFill/>
          <a:ln>
            <a:miter lim="800000"/>
            <a:headEnd/>
            <a:tailEnd/>
          </a:ln>
        </p:spPr>
        <p:txBody>
          <a:bodyPr/>
          <a:lstStyle/>
          <a:p>
            <a:fld id="{BB4D42A6-F3F0-4C54-BAD8-5A2D9B4A4BA8}" type="slidenum">
              <a:rPr lang="ru-RU" altLang="ru-RU" smtClean="0"/>
              <a:pPr/>
              <a:t>11</a:t>
            </a:fld>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p:spPr>
      </p:sp>
      <p:sp>
        <p:nvSpPr>
          <p:cNvPr id="327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altLang="ru-RU" smtClean="0">
                <a:latin typeface="Times New Roman" pitchFamily="18" charset="0"/>
                <a:cs typeface="Times New Roman" pitchFamily="18" charset="0"/>
              </a:rPr>
              <a:t>Проблема наркомании  являлась и до настоящего времени является самой актуальной проблемой современности. Каждый год разрабатываются новые методики лечения и профилактики наркомании, но, одновременно с этим, появляются новые разновидности наркотиков. В такой же прогрессии растет число людей, пострадавших от смертельной привычки.</a:t>
            </a:r>
          </a:p>
          <a:p>
            <a:pPr eaLnBrk="1" hangingPunct="1">
              <a:spcBef>
                <a:spcPct val="0"/>
              </a:spcBef>
            </a:pPr>
            <a:r>
              <a:rPr lang="ru-RU" altLang="ru-RU" smtClean="0"/>
              <a:t>Токсикомания - это разновидность наркомании, при которой в качестве наркотика используют яды, воздействующие на нервную систему, мозг. Обычно это органические растворители: клеи, лаки, бензин. Токсикомании чаще всего подвержены дети в возрасте 10-15 лет. У детей раннего возраста, отличается злокачественным течением и быстрым развитием слабоумия. </a:t>
            </a:r>
          </a:p>
          <a:p>
            <a:r>
              <a:rPr lang="ru-RU" altLang="ru-RU" b="1" smtClean="0"/>
              <a:t>Какую опасность таит в себе токсикомания?</a:t>
            </a:r>
            <a:endParaRPr lang="ru-RU" altLang="ru-RU" smtClean="0"/>
          </a:p>
          <a:p>
            <a:r>
              <a:rPr lang="ru-RU" altLang="ru-RU" smtClean="0"/>
              <a:t>Наркомания и токсикомания практически идентичны по силе воздействия на психику человека. Чаще всего потребителями летучих растворителей являются подростки. У потребителей быстро развиваются психопатические расстройства, а на последних стадиях наблюдается слабоумие.</a:t>
            </a:r>
          </a:p>
          <a:p>
            <a:r>
              <a:rPr lang="ru-RU" altLang="ru-RU" smtClean="0"/>
              <a:t>Тяжелым медицинским последствием наркомании и токсикомании является повышенная склонность больных к самоубийствам. </a:t>
            </a:r>
            <a:endParaRPr lang="ru-RU" altLang="ru-RU" b="1" smtClean="0"/>
          </a:p>
          <a:p>
            <a:r>
              <a:rPr lang="ru-RU" altLang="ru-RU" b="1" smtClean="0"/>
              <a:t>КУРИТЕЛЬНЫЕ СМЕСИ</a:t>
            </a:r>
          </a:p>
          <a:p>
            <a:r>
              <a:rPr lang="ru-RU" altLang="ru-RU" smtClean="0"/>
              <a:t>Реакция организма на попадание наркотика заключается в резком сокращении сосудов (защитная мера для предотвращения распространения яда по телу), что приводит к недостаточному кровоснабжению головного мозга и провоцирует развитие ишемии (кислородное голодание).</a:t>
            </a:r>
          </a:p>
          <a:p>
            <a:r>
              <a:rPr lang="ru-RU" altLang="ru-RU" smtClean="0"/>
              <a:t>Мозг человека весьма чувствителен к недостатку кислорода, поэтому каждый сеанс курения спайса и других наркотиков приводит к гибели гигантского числа нервных клеток и нарушениям в работе центральной нервной системы. При длительном употреблении каннабиоидов этот эффект приводит к слабоумию. Общая интоксикация организма отравляющими веществами может вызывать у человека тошноту, учащённое сердцебиение, потери сознания, судороги и даже кому. «Соли» могут вызвать привыкание даже после одного употребления, каждый раз промежутки между дозами уменьшаются. Наркозависимые теряют связь с реальностью, наблюдаются расстройство памяти и нарушение двигательных функций.</a:t>
            </a:r>
          </a:p>
          <a:p>
            <a:r>
              <a:rPr lang="ru-RU" altLang="ru-RU" smtClean="0"/>
              <a:t>В состоянии наркотического опьянения человек перестает контролировать свои действия. Учащаются случаи выпадения курильщиков из окон, попадания в ДТП с летальным исходом, нападения на окружающих. </a:t>
            </a:r>
          </a:p>
          <a:p>
            <a:r>
              <a:rPr lang="ru-RU" altLang="ru-RU" smtClean="0"/>
              <a:t>Часто последствием употребления курительных смесей является такое стремительное повышение артериального давления, что зачастую оказать своевременную медицинскую помощь просто не представляется возможным, что может привести к смертельным последствиям</a:t>
            </a:r>
            <a:r>
              <a:rPr lang="ru-RU" altLang="ru-RU" b="1" smtClean="0"/>
              <a:t>.</a:t>
            </a:r>
            <a:endParaRPr lang="ru-RU" altLang="ru-RU" smtClean="0"/>
          </a:p>
          <a:p>
            <a:r>
              <a:rPr lang="ru-RU" altLang="ru-RU" smtClean="0"/>
              <a:t>Симптомы передозировки курительными </a:t>
            </a:r>
            <a:r>
              <a:rPr lang="ru-RU" altLang="ru-RU" smtClean="0">
                <a:latin typeface="Arial" charset="0"/>
                <a:cs typeface="Arial" charset="0"/>
              </a:rPr>
              <a:t>могут проявляться в тошноте, рвоте, головокружении, повышении артериального давления, потери сознания, нарушении сердечной деятельности.</a:t>
            </a:r>
            <a:endParaRPr lang="ru-RU" altLang="ru-RU" smtClean="0"/>
          </a:p>
          <a:p>
            <a:r>
              <a:rPr lang="ru-RU" altLang="ru-RU" smtClean="0"/>
              <a:t> Также спайс вызывает стойкие изменения психики, что человеку становится необходима госпитализация в психиатрический стационар. Бытует мнение, что спайс не вызывает физической зависимости, и именно этой мыслью руководствуются те, кто пробует наркотик впервые, полагая что не наносит тем самым своему организму вреда. </a:t>
            </a:r>
            <a:r>
              <a:rPr lang="ru-RU" altLang="ru-RU" b="1" smtClean="0"/>
              <a:t>Это суждение ошибочно, курительные смеси приводят к стойкой физической и психической зависимости!</a:t>
            </a:r>
          </a:p>
          <a:p>
            <a:endParaRPr lang="ru-RU" altLang="ru-RU" smtClean="0"/>
          </a:p>
        </p:txBody>
      </p:sp>
      <p:sp>
        <p:nvSpPr>
          <p:cNvPr id="32772" name="Номер слайда 3"/>
          <p:cNvSpPr>
            <a:spLocks noGrp="1"/>
          </p:cNvSpPr>
          <p:nvPr>
            <p:ph type="sldNum" sz="quarter" idx="5"/>
          </p:nvPr>
        </p:nvSpPr>
        <p:spPr bwMode="auto">
          <a:noFill/>
          <a:ln>
            <a:miter lim="800000"/>
            <a:headEnd/>
            <a:tailEnd/>
          </a:ln>
        </p:spPr>
        <p:txBody>
          <a:bodyPr/>
          <a:lstStyle/>
          <a:p>
            <a:fld id="{6A340B33-C1A7-41A7-B79B-5A8016ED9D38}" type="slidenum">
              <a:rPr lang="ru-RU" altLang="ru-RU" smtClean="0"/>
              <a:pPr/>
              <a:t>12</a:t>
            </a:fld>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wrap="square" numCol="1" anchor="t" anchorCtr="0" compatLnSpc="1">
            <a:prstTxWarp prst="textNoShape">
              <a:avLst/>
            </a:prstTxWarp>
          </a:bodyPr>
          <a:lstStyle/>
          <a:p>
            <a:r>
              <a:rPr lang="ru-RU" altLang="ru-RU" smtClean="0"/>
              <a:t>Как бы мы ни ограждали ребенка, но однажды это может случиться. К вашему ребенку подойдут - и предложат попробовать наркотик. Аргументация может быть различной: это безвредно, но от этого "ловить кайф", "у нас в компании все употребляют это", "попробуй - и все проблемы снимет как рукой" или "докажи, что ты уже взрослый". </a:t>
            </a:r>
          </a:p>
          <a:p>
            <a:r>
              <a:rPr lang="ru-RU" altLang="ru-RU" smtClean="0"/>
              <a:t>К такой встрече ребенка надо готовить заранее. </a:t>
            </a:r>
          </a:p>
          <a:p>
            <a:r>
              <a:rPr lang="ru-RU" altLang="ru-RU" b="1" u="sng" smtClean="0"/>
              <a:t>Разговаривайте с ребенком о наркотиках и алкоголе !</a:t>
            </a:r>
          </a:p>
          <a:p>
            <a:r>
              <a:rPr lang="ru-RU" altLang="ru-RU" smtClean="0"/>
              <a:t>Эксперты утверждают, что разговор о наркотиках - первая ступень помощи детям. Использование информации, в том числе и этого web-сайта, поможет вам в разговоре с ребенком. Помните, что нет возраста, когда ребенок не нуждался бы в объективной информации о наркотиках и объективных последствиях злоупотребления ими. Задача таких бесед не только в доведении до ребенка всей информации о наркотической опасности, но и в установлении отношений доверия, открытости по вопросам о наркотиках. </a:t>
            </a:r>
          </a:p>
          <a:p>
            <a:r>
              <a:rPr lang="ru-RU" altLang="ru-RU" b="1" u="sng" smtClean="0"/>
              <a:t>Учитесь слушать!</a:t>
            </a:r>
          </a:p>
          <a:p>
            <a:r>
              <a:rPr lang="ru-RU" altLang="ru-RU" smtClean="0"/>
              <a:t>Ребенок должен знать, что вам интересен его внутренний мир, его переживания и тревоги. Постарайтесь понять, что его беспокоит, какие проблемы он решает в настоящее время. Попытайтесь найти вместе с ним выход из проблемы, отрицающий возможность применения наркотика. Никогда не используйте информацию, полученную от ребенка, во вред ему. Оговорите с ребенком те случаи, которые дают вам право поступить вопреки его желанию (например: очевидный вред здоровью его собственному или его друзей, информации о готовящемся преступлении и т.д.). </a:t>
            </a:r>
          </a:p>
          <a:p>
            <a:r>
              <a:rPr lang="ru-RU" altLang="ru-RU" b="1" u="sng" smtClean="0"/>
              <a:t>Дайте советы, но не давите советами !</a:t>
            </a:r>
          </a:p>
          <a:p>
            <a:r>
              <a:rPr lang="ru-RU" altLang="ru-RU" smtClean="0"/>
              <a:t>Как показывают житейские наблюдения, мы все не очень любим прислушиваться к чужому мнению. Очевидно, что совет может быть эффективен только в случаях наиболее рациональной может выступать форма, предполагающая свободный выбор ребенка. </a:t>
            </a:r>
          </a:p>
          <a:p>
            <a:r>
              <a:rPr lang="ru-RU" altLang="ru-RU" b="1" u="sng" smtClean="0"/>
              <a:t>Подумайте о своем примере!</a:t>
            </a:r>
          </a:p>
          <a:p>
            <a:r>
              <a:rPr lang="ru-RU" altLang="ru-RU" smtClean="0"/>
              <a:t>Трудно предположить, что кто-то поверит советам родителя, который сам злоупотребляет курением, алкогольными напитками и так далее. Не забудьте, что даже такие "невинные" пороки требуют объяснения ребенку. </a:t>
            </a:r>
          </a:p>
          <a:p>
            <a:r>
              <a:rPr lang="ru-RU" altLang="ru-RU" smtClean="0"/>
              <a:t>Поддерживайте в ребенке самоуважение и думайте о его самореализации </a:t>
            </a:r>
          </a:p>
          <a:p>
            <a:r>
              <a:rPr lang="ru-RU" altLang="ru-RU" smtClean="0"/>
              <a:t>Пожалуй, это самое важное и трудное. </a:t>
            </a:r>
          </a:p>
          <a:p>
            <a:r>
              <a:rPr lang="ru-RU" altLang="ru-RU" smtClean="0"/>
              <a:t>Все наши советы в большей степени относятся к предупреждению развития наркомании. Проблема преодоления множественных кризисов взросления во многом обусловлена насущной потребностью - быть, состояться как личность, самореализоваться. Наверное, если бы не было в человеке этой жажды, то не был бы возможен никакой прогресс. </a:t>
            </a:r>
          </a:p>
          <a:p>
            <a:r>
              <a:rPr lang="ru-RU" altLang="ru-RU" b="1" i="1" smtClean="0"/>
              <a:t>Наркотик чаще всего находит свои жертвы среди тех, кто не сумел добиться уважения и самоуважения, в чьей жизни оказался вакуум: дел, любви, интересов, доверия, заботы, ответственности. Чем более сформировано у ребенка чувство самоуважения, тем более вероятности, что он сможет сказать "нет" в ответ на предложения испытать новые ощущения, стать взрослее или быть таким, как все. </a:t>
            </a:r>
          </a:p>
          <a:p>
            <a:endParaRPr lang="ru-RU" altLang="ru-RU" b="1" smtClean="0"/>
          </a:p>
        </p:txBody>
      </p:sp>
      <p:sp>
        <p:nvSpPr>
          <p:cNvPr id="33796" name="Номер слайда 3"/>
          <p:cNvSpPr>
            <a:spLocks noGrp="1"/>
          </p:cNvSpPr>
          <p:nvPr>
            <p:ph type="sldNum" sz="quarter" idx="5"/>
          </p:nvPr>
        </p:nvSpPr>
        <p:spPr bwMode="auto">
          <a:noFill/>
          <a:ln>
            <a:miter lim="800000"/>
            <a:headEnd/>
            <a:tailEnd/>
          </a:ln>
        </p:spPr>
        <p:txBody>
          <a:bodyPr/>
          <a:lstStyle/>
          <a:p>
            <a:fld id="{38D3FA94-4D7F-48B2-84D2-3A0DC3D10F78}" type="slidenum">
              <a:rPr lang="ru-RU" altLang="ru-RU" smtClean="0"/>
              <a:pPr/>
              <a:t>13</a:t>
            </a:fld>
            <a:endParaRPr lang="ru-RU"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defRPr/>
            </a:pPr>
            <a:r>
              <a:rPr lang="ru-RU" b="1" dirty="0" smtClean="0"/>
              <a:t>Родители должны знать, что есть причины, которые могут привести к наркомании.</a:t>
            </a:r>
          </a:p>
          <a:p>
            <a:pPr marL="171450" indent="-171450">
              <a:buFont typeface="Arial" pitchFamily="34" charset="0"/>
              <a:buChar char="•"/>
              <a:defRPr/>
            </a:pPr>
            <a:r>
              <a:rPr lang="ru-RU" dirty="0" smtClean="0"/>
              <a:t>Наличие стрессовых ситуаций в семейной и личной жизни.</a:t>
            </a:r>
          </a:p>
          <a:p>
            <a:pPr marL="171450" indent="-171450">
              <a:buFont typeface="Arial" pitchFamily="34" charset="0"/>
              <a:buChar char="•"/>
              <a:defRPr/>
            </a:pPr>
            <a:r>
              <a:rPr lang="ru-RU" dirty="0" smtClean="0"/>
              <a:t> Частые конфликты и отсутствие эмоциональной близости и доверительных отношений с родителями.</a:t>
            </a:r>
          </a:p>
          <a:p>
            <a:pPr marL="171450" indent="-171450">
              <a:buFont typeface="Arial" pitchFamily="34" charset="0"/>
              <a:buChar char="•"/>
              <a:defRPr/>
            </a:pPr>
            <a:r>
              <a:rPr lang="ru-RU" dirty="0" smtClean="0"/>
              <a:t>Окружение ребенка и его друзья, у которых неправильное представление о жизненных ценностях.</a:t>
            </a:r>
          </a:p>
          <a:p>
            <a:pPr marL="171450" indent="-171450">
              <a:buFont typeface="Arial" pitchFamily="34" charset="0"/>
              <a:buChar char="•"/>
              <a:defRPr/>
            </a:pPr>
            <a:r>
              <a:rPr lang="ru-RU" dirty="0" smtClean="0"/>
              <a:t>Плохие отношения в школе с учителями и сверстниками.</a:t>
            </a:r>
          </a:p>
          <a:p>
            <a:pPr marL="171450" indent="-171450">
              <a:buFont typeface="Arial" pitchFamily="34" charset="0"/>
              <a:buChar char="•"/>
              <a:defRPr/>
            </a:pPr>
            <a:r>
              <a:rPr lang="ru-RU" dirty="0" smtClean="0"/>
              <a:t>Отсутствие интересов и увлечений.</a:t>
            </a:r>
          </a:p>
          <a:p>
            <a:pPr>
              <a:defRPr/>
            </a:pPr>
            <a:r>
              <a:rPr lang="ru-RU" dirty="0" smtClean="0"/>
              <a:t>Если хотя бы одна из перечисленных причин имеет место быть, то родители должны задуматься над тем, что их ребенок находится в группе риска, и сделать все, чтобы изменить ситуацию в лучшую сторону. Может, это и прозвучит банально, но в семье должен быть мир и покой, ребенок  должен знать, что его любят и ценят в семье, принимают таким, какой он есть, и поддержат и поймут в любом случае, и тогда риск того, что он пристрастится к наркотикам будет снижен. И конечно.  Не надо забывать: чтобы не произошло ничего страшного  с детьми надо разговаривать.</a:t>
            </a:r>
          </a:p>
          <a:p>
            <a:pPr>
              <a:defRPr/>
            </a:pPr>
            <a:r>
              <a:rPr lang="ru-RU" dirty="0" smtClean="0"/>
              <a:t> </a:t>
            </a:r>
          </a:p>
          <a:p>
            <a:pPr>
              <a:defRPr/>
            </a:pPr>
            <a:r>
              <a:rPr lang="ru-RU" b="1" i="1" u="sng" dirty="0" smtClean="0"/>
              <a:t>Помните, что есть вещи, которые подростки не прощают!</a:t>
            </a:r>
          </a:p>
          <a:p>
            <a:pPr>
              <a:defRPr/>
            </a:pPr>
            <a:r>
              <a:rPr lang="ru-RU" dirty="0" smtClean="0"/>
              <a:t> - Это категорическое непринятие их жизненной позиции. Если это происходит постоянно , то они уходят туда, где их принимают и с ними считаются – на улицу или, как принято говорить, в подворотню.</a:t>
            </a:r>
          </a:p>
          <a:p>
            <a:pPr>
              <a:defRPr/>
            </a:pPr>
            <a:r>
              <a:rPr lang="ru-RU" dirty="0" smtClean="0"/>
              <a:t> - Постоянный контроль и недоверие. Это озлобляет подростков и приводит к бунту. А бунт выражается в уходе из дома и употреблении психоактивных веществ назло взрослым!</a:t>
            </a:r>
          </a:p>
          <a:p>
            <a:pPr>
              <a:defRPr/>
            </a:pPr>
            <a:r>
              <a:rPr lang="ru-RU" dirty="0" smtClean="0"/>
              <a:t> - Эмоциональную отдаленность. Если дети видят, что вам безразличны их проблемы, то они перестают вам о них говорить и уже не видят в вас близких людей.</a:t>
            </a:r>
          </a:p>
          <a:p>
            <a:pPr>
              <a:defRPr/>
            </a:pPr>
            <a:r>
              <a:rPr lang="ru-RU" dirty="0" smtClean="0"/>
              <a:t> - Постоянные упреки и наказания. Подростки начинают врать и обманывать взрослых, чтобы избежать очередного скандала, или просто умалчивают о проблеме.</a:t>
            </a:r>
            <a:endParaRPr lang="ru-RU" dirty="0"/>
          </a:p>
        </p:txBody>
      </p:sp>
      <p:sp>
        <p:nvSpPr>
          <p:cNvPr id="34820" name="Номер слайда 3"/>
          <p:cNvSpPr>
            <a:spLocks noGrp="1"/>
          </p:cNvSpPr>
          <p:nvPr>
            <p:ph type="sldNum" sz="quarter" idx="5"/>
          </p:nvPr>
        </p:nvSpPr>
        <p:spPr bwMode="auto">
          <a:noFill/>
          <a:ln>
            <a:miter lim="800000"/>
            <a:headEnd/>
            <a:tailEnd/>
          </a:ln>
        </p:spPr>
        <p:txBody>
          <a:bodyPr/>
          <a:lstStyle/>
          <a:p>
            <a:fld id="{14ED0D27-1F51-408A-BEC0-8CA824A293B7}" type="slidenum">
              <a:rPr lang="ru-RU" altLang="ru-RU" smtClean="0"/>
              <a:pPr/>
              <a:t>14</a:t>
            </a:fld>
            <a:endParaRPr lang="ru-RU"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b="1" smtClean="0"/>
          </a:p>
          <a:p>
            <a:r>
              <a:rPr lang="ru-RU" altLang="ru-RU" i="1" u="sng" smtClean="0"/>
              <a:t>Как при любой болезни, при соблюдении определенных профилактических мер можно уберечь ребенка от потребления табака, алкоголя и наркотиков. Конечно, не все представленные ниже способы легко воплощаются, но в совокупности они дают реальный положительный результат.</a:t>
            </a:r>
          </a:p>
          <a:p>
            <a:r>
              <a:rPr lang="ru-RU" altLang="ru-RU" b="1" smtClean="0"/>
              <a:t>1. Общайтесь друг с другом</a:t>
            </a:r>
          </a:p>
          <a:p>
            <a:r>
              <a:rPr lang="ru-RU" altLang="ru-RU" smtClean="0"/>
              <a:t>Общение — основная человеческая потребность, особенно для родителей и детей. Отсутствие общения с вами заставляет его обращаться к другим людям, которые могли бы с ним поговорить. Но кто они и что посоветуют Вашему ребенку?</a:t>
            </a:r>
          </a:p>
          <a:p>
            <a:r>
              <a:rPr lang="ru-RU" altLang="ru-RU" smtClean="0"/>
              <a:t>Помните об этом, старайтесь быть инициатором откровенного, открытого общения со своим ребенком.</a:t>
            </a:r>
          </a:p>
          <a:p>
            <a:r>
              <a:rPr lang="ru-RU" altLang="ru-RU" b="1" smtClean="0"/>
              <a:t>2. Выслушивайте друг друга</a:t>
            </a:r>
          </a:p>
          <a:p>
            <a:r>
              <a:rPr lang="ru-RU" altLang="ru-RU" smtClean="0"/>
              <a:t>Умение слушать — основа эффективного общения, но делать это не так легко, как может показаться со стороны. Умение слушать означает:</a:t>
            </a:r>
          </a:p>
          <a:p>
            <a:r>
              <a:rPr lang="ru-RU" altLang="ru-RU" smtClean="0"/>
              <a:t>• быть внимательным к ребенку;</a:t>
            </a:r>
          </a:p>
          <a:p>
            <a:r>
              <a:rPr lang="ru-RU" altLang="ru-RU" smtClean="0"/>
              <a:t>• выслушивать его точку зрения;</a:t>
            </a:r>
          </a:p>
          <a:p>
            <a:r>
              <a:rPr lang="ru-RU" altLang="ru-RU" smtClean="0"/>
              <a:t>• уделять внимание взглядам и чувствам ребенка, не споря с ним;</a:t>
            </a:r>
          </a:p>
          <a:p>
            <a:r>
              <a:rPr lang="ru-RU" altLang="ru-RU" smtClean="0"/>
              <a:t>не надо настаивать, чтобы ребенок выслушивал и принимал ваши представления о чем-либо. Важно знать, чем именно занят ваш ребенок. Иногда внешнее отсутствие каких-либо нежелательных действий скрывает за собой вредное занятие. Например, подросток ведет себя тихо, не грубит, не пропускает уроков. Ну, а чем он занимается? Ведь употребляющие наркотические вещества и являются "тихими" в отличие от тех, кто употребляет алкоголь. Следите за тем, каким тоном вы отвечаете на вопросы ребенка. Ваш тон "говорит" не менее ясно, чем ваши слова. Он не должен быть насмешливым или снисходительным.</a:t>
            </a:r>
          </a:p>
          <a:p>
            <a:r>
              <a:rPr lang="ru-RU" altLang="ru-RU" smtClean="0"/>
              <a:t>Поощряя ребенка, поддерживайте разговор, демонстрируйте вашу заинтересованность в том, что он вам рассказывает. Например, спросите: "А что было дальше?" или "Расскажи мне об этом..." или «Что ты об этом думаешь?»</a:t>
            </a:r>
          </a:p>
          <a:p>
            <a:r>
              <a:rPr lang="ru-RU" altLang="ru-RU" b="1" smtClean="0"/>
              <a:t>3. Ставьте себя на место другого</a:t>
            </a:r>
          </a:p>
          <a:p>
            <a:r>
              <a:rPr lang="ru-RU" altLang="ru-RU" smtClean="0"/>
              <a:t>Подростку часто кажется, что его проблемы никто и никогда не переживал. Было бы неплохо показать, что вы осознаете, насколько ему сложно. Договоритесь, что он может обратиться к вам в любой момент, когда ему это действительно необходимо. Главное, чтобы ребенок чувствовал, что вам всегда интересно, что с ним происходит. Если Вам удастся стать своему ребенку другом, вы будете самым счастливым родителем!</a:t>
            </a:r>
          </a:p>
          <a:p>
            <a:r>
              <a:rPr lang="ru-RU" altLang="ru-RU" b="1" smtClean="0"/>
              <a:t>4. Проводите время вместе</a:t>
            </a:r>
          </a:p>
          <a:p>
            <a:r>
              <a:rPr lang="ru-RU" altLang="ru-RU" smtClean="0"/>
              <a:t>Очень важно, когда родители умеют вместе заниматься спортом, музыкой, рисованием или иным способом устраивать с ребенком совместный досуг или вашу совместную деятельность. Это необязательно должно быть нечто особенное. Пусть это будет поход в кино, на стадион, на рыбалку, за грибами или просто совместный просмотр телевизионных передач. Для ребенка важно иметь интересы, которые будут самым действенным средством защиты от табака, алкоголя и наркотиков. Поддерживая его увлечения, вы делаете очень важный шаг в предупреждении от их употребления.</a:t>
            </a:r>
          </a:p>
          <a:p>
            <a:r>
              <a:rPr lang="ru-RU" altLang="ru-RU" b="1" smtClean="0"/>
              <a:t>5. Дружите с его друзьями</a:t>
            </a:r>
          </a:p>
          <a:p>
            <a:r>
              <a:rPr lang="ru-RU" altLang="ru-RU" smtClean="0"/>
              <a:t>Очень часто ребенок впервые пробует ПАВ в кругу друзей. Порой друзья оказывают огромное влияние на поступки вашего ребенка. Он может испытывать очень сильное давление со стороны друзей и поддаваться чувству единения с толпой. Именно от окружения во многом зависит поведение детей, их отношение к старшим, к своим обязанностям, к школе и так далее. Кроме того: в этом возрасте весьма велика тяга к разного рода экспериментам. Дети пробуют курить, пить. У многих в будущем это может стать привычкой.</a:t>
            </a:r>
          </a:p>
          <a:p>
            <a:r>
              <a:rPr lang="ru-RU" altLang="ru-RU" smtClean="0"/>
              <a:t>Поэтому важно в этот период — постараться принять участие в организации досуга друзей своего ребенка, то есть их тоже привлечь к занятиям спортом либо творчеством, даже путем внесения денежной платы за таких ребят, если они из неблагополучных семей. Таким образом, вы окажете помощь не только другим детям, но в первую очередь — своему ребенку.</a:t>
            </a:r>
          </a:p>
          <a:p>
            <a:r>
              <a:rPr lang="ru-RU" altLang="ru-RU" b="1" smtClean="0"/>
              <a:t>6. Помните, что ваш ребенок уникален</a:t>
            </a:r>
          </a:p>
          <a:p>
            <a:r>
              <a:rPr lang="ru-RU" altLang="ru-RU" smtClean="0"/>
              <a:t>Любой ребенок хочет чувствовать себя значимым, особенным и нужным. Вы можете помочь своему ребенку развить положительные качества и в дальнейшем опираться на них. Когда ребенок чувствует, что достиг чего-то, и вы радуетесь его достижениям, повышается уровень его самооценки. А это, в свою очередь, заставляет ребенка заниматься более полезными и важными делами, чем употребление наркотиков. Представьте, что будет с вами, если 37 раз в сутки к вам будут обращаться в повелительном тоне, 42 раза — в увещевательном, 50 — в обвинительном?...</a:t>
            </a:r>
          </a:p>
          <a:p>
            <a:r>
              <a:rPr lang="ru-RU" altLang="ru-RU" smtClean="0"/>
              <a:t>Цифры не преувеличены: таковы они в среднем у родителей, дети которых имеют наибольшие шансы стать невротиками и психопатами. Ребенку нужен отдых от приказаний, распоряжений, уговоров, похвал, порицаний. Нужен отдых и от каких бы то ни было воздействий и обращений!</a:t>
            </a:r>
          </a:p>
          <a:p>
            <a:r>
              <a:rPr lang="ru-RU" altLang="ru-RU" smtClean="0"/>
              <a:t>Нужно время от времени распоряжаться собой полностью — т. е. нужна своя доля свободы. Без неё — задохнется дух.</a:t>
            </a:r>
          </a:p>
          <a:p>
            <a:r>
              <a:rPr lang="ru-RU" altLang="ru-RU" b="1" smtClean="0"/>
              <a:t>7. Подавайте пример</a:t>
            </a:r>
          </a:p>
          <a:p>
            <a:r>
              <a:rPr lang="ru-RU" altLang="ru-RU" smtClean="0"/>
              <a:t>Алкоголь, табак и медицинские препараты используются многими людьми. Конечно, употребление любого из вышеуказанных веществ законно, но здесь очень важен родительский пример. Родительское пристрастие к алкоголю и декларируемый запрет на него для детей дает повод обвинить вас в неискренности, в "двойной морали". Помните, что ваше употребление, так называемых, "разрешенных" психоактивных веществ открывает дверь детям и для "запрещенных". Несовершенные, мы не можем вырастить совершенных детей. Ну не можем, не можем, не бывает этого — и с вами не будет, если вы стремитесь к идеалу в ребенке, а не в себе!</a:t>
            </a:r>
          </a:p>
          <a:p>
            <a:endParaRPr lang="ru-RU" altLang="ru-RU" b="1" smtClean="0"/>
          </a:p>
        </p:txBody>
      </p:sp>
      <p:sp>
        <p:nvSpPr>
          <p:cNvPr id="35844" name="Номер слайда 3"/>
          <p:cNvSpPr>
            <a:spLocks noGrp="1"/>
          </p:cNvSpPr>
          <p:nvPr>
            <p:ph type="sldNum" sz="quarter" idx="5"/>
          </p:nvPr>
        </p:nvSpPr>
        <p:spPr bwMode="auto">
          <a:noFill/>
          <a:ln>
            <a:miter lim="800000"/>
            <a:headEnd/>
            <a:tailEnd/>
          </a:ln>
        </p:spPr>
        <p:txBody>
          <a:bodyPr/>
          <a:lstStyle/>
          <a:p>
            <a:fld id="{0EC4DF33-F398-447E-8B4B-91E173BB8ED5}" type="slidenum">
              <a:rPr lang="ru-RU" altLang="ru-RU" smtClean="0"/>
              <a:pPr/>
              <a:t>15</a:t>
            </a:fld>
            <a:endParaRPr lang="ru-RU" alt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b="1" smtClean="0"/>
          </a:p>
        </p:txBody>
      </p:sp>
      <p:sp>
        <p:nvSpPr>
          <p:cNvPr id="36868" name="Номер слайда 3"/>
          <p:cNvSpPr>
            <a:spLocks noGrp="1"/>
          </p:cNvSpPr>
          <p:nvPr>
            <p:ph type="sldNum" sz="quarter" idx="5"/>
          </p:nvPr>
        </p:nvSpPr>
        <p:spPr bwMode="auto">
          <a:noFill/>
          <a:ln>
            <a:miter lim="800000"/>
            <a:headEnd/>
            <a:tailEnd/>
          </a:ln>
        </p:spPr>
        <p:txBody>
          <a:bodyPr/>
          <a:lstStyle/>
          <a:p>
            <a:fld id="{1FDB805C-F1E9-4767-A524-1A6A29FC040A}" type="slidenum">
              <a:rPr lang="ru-RU" altLang="ru-RU" smtClean="0"/>
              <a:pPr/>
              <a:t>16</a:t>
            </a:fld>
            <a:endParaRPr lang="ru-RU" alt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p:spPr>
      </p:sp>
      <p:sp>
        <p:nvSpPr>
          <p:cNvPr id="3789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b="1" smtClean="0"/>
          </a:p>
        </p:txBody>
      </p:sp>
      <p:sp>
        <p:nvSpPr>
          <p:cNvPr id="37892" name="Номер слайда 3"/>
          <p:cNvSpPr>
            <a:spLocks noGrp="1"/>
          </p:cNvSpPr>
          <p:nvPr>
            <p:ph type="sldNum" sz="quarter" idx="5"/>
          </p:nvPr>
        </p:nvSpPr>
        <p:spPr bwMode="auto">
          <a:noFill/>
          <a:ln>
            <a:miter lim="800000"/>
            <a:headEnd/>
            <a:tailEnd/>
          </a:ln>
        </p:spPr>
        <p:txBody>
          <a:bodyPr/>
          <a:lstStyle/>
          <a:p>
            <a:fld id="{41EF339F-4695-4DFA-925B-3798EF3ECC66}" type="slidenum">
              <a:rPr lang="ru-RU" altLang="ru-RU" smtClean="0"/>
              <a:pPr/>
              <a:t>17</a:t>
            </a:fld>
            <a:endParaRPr lang="ru-RU" alt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p:spPr>
      </p:sp>
      <p:sp>
        <p:nvSpPr>
          <p:cNvPr id="3891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b="1" smtClean="0"/>
          </a:p>
          <a:p>
            <a:endParaRPr lang="ru-RU" altLang="ru-RU" b="1" smtClean="0"/>
          </a:p>
        </p:txBody>
      </p:sp>
      <p:sp>
        <p:nvSpPr>
          <p:cNvPr id="38916" name="Номер слайда 3"/>
          <p:cNvSpPr>
            <a:spLocks noGrp="1"/>
          </p:cNvSpPr>
          <p:nvPr>
            <p:ph type="sldNum" sz="quarter" idx="5"/>
          </p:nvPr>
        </p:nvSpPr>
        <p:spPr bwMode="auto">
          <a:noFill/>
          <a:ln>
            <a:miter lim="800000"/>
            <a:headEnd/>
            <a:tailEnd/>
          </a:ln>
        </p:spPr>
        <p:txBody>
          <a:bodyPr/>
          <a:lstStyle/>
          <a:p>
            <a:fld id="{64081471-2251-4298-BADD-EB63BA1BD459}" type="slidenum">
              <a:rPr lang="ru-RU" altLang="ru-RU" smtClean="0"/>
              <a:pPr/>
              <a:t>18</a:t>
            </a:fld>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altLang="ru-RU" smtClean="0">
                <a:latin typeface="Times New Roman" pitchFamily="18" charset="0"/>
                <a:cs typeface="Times New Roman" pitchFamily="18" charset="0"/>
              </a:rPr>
              <a:t>Многие тысячелетия назад наши предки вынуждены были отстаивать свое право на существование, борясь с холодом, дикими животными и природными катаклизмами. Сейчас, вначале 21 века, человек снова оказался окружен опасностями, с той лишь разницей, что они в большинстве своем являются продуктом его жизнедеятельности.</a:t>
            </a:r>
          </a:p>
          <a:p>
            <a:pPr eaLnBrk="1" hangingPunct="1">
              <a:spcBef>
                <a:spcPct val="0"/>
              </a:spcBef>
            </a:pPr>
            <a:endParaRPr lang="ru-RU" altLang="ru-RU" b="1" u="sng" smtClean="0">
              <a:latin typeface="Arial" charset="0"/>
              <a:cs typeface="Arial" charset="0"/>
            </a:endParaRPr>
          </a:p>
          <a:p>
            <a:pPr eaLnBrk="1" hangingPunct="1">
              <a:spcBef>
                <a:spcPct val="0"/>
              </a:spcBef>
            </a:pPr>
            <a:r>
              <a:rPr lang="ru-RU" altLang="ru-RU" b="1" u="sng" smtClean="0">
                <a:latin typeface="Arial" charset="0"/>
                <a:cs typeface="Arial" charset="0"/>
              </a:rPr>
              <a:t>Зависимость (аддикция) </a:t>
            </a:r>
            <a:r>
              <a:rPr lang="ru-RU" altLang="ru-RU" smtClean="0">
                <a:latin typeface="Arial" charset="0"/>
                <a:cs typeface="Arial" charset="0"/>
              </a:rPr>
              <a:t>— навязчивая потребность, подвигающая человека к определенной деятельности.</a:t>
            </a:r>
          </a:p>
          <a:p>
            <a:pPr eaLnBrk="1" hangingPunct="1">
              <a:spcBef>
                <a:spcPct val="0"/>
              </a:spcBef>
            </a:pPr>
            <a:r>
              <a:rPr lang="ru-RU" altLang="ru-RU" smtClean="0">
                <a:latin typeface="Arial" charset="0"/>
                <a:cs typeface="Arial" charset="0"/>
              </a:rPr>
              <a:t>Виды зависимостей:</a:t>
            </a:r>
          </a:p>
          <a:p>
            <a:pPr eaLnBrk="1" hangingPunct="1">
              <a:spcBef>
                <a:spcPct val="0"/>
              </a:spcBef>
              <a:buFont typeface="Wingdings" pitchFamily="2" charset="2"/>
              <a:buChar char="Ø"/>
            </a:pPr>
            <a:r>
              <a:rPr lang="ru-RU" altLang="ru-RU" smtClean="0">
                <a:latin typeface="Arial" charset="0"/>
                <a:cs typeface="Arial" charset="0"/>
              </a:rPr>
              <a:t>   Физическая зависимость — зависимость, сопровождающаяся синдромом отмены при прекращении приёма вещества (курение, алкоголизм, наркомания и т.д.)</a:t>
            </a:r>
          </a:p>
          <a:p>
            <a:pPr eaLnBrk="1" hangingPunct="1">
              <a:spcBef>
                <a:spcPct val="0"/>
              </a:spcBef>
              <a:buFont typeface="Wingdings" pitchFamily="2" charset="2"/>
              <a:buChar char="Ø"/>
            </a:pPr>
            <a:r>
              <a:rPr lang="ru-RU" altLang="ru-RU" smtClean="0">
                <a:latin typeface="Arial" charset="0"/>
                <a:cs typeface="Arial" charset="0"/>
              </a:rPr>
              <a:t>   Психологическая зависимость — нехимическая зависимость.</a:t>
            </a:r>
          </a:p>
          <a:p>
            <a:pPr eaLnBrk="1" hangingPunct="1">
              <a:spcBef>
                <a:spcPct val="0"/>
              </a:spcBef>
              <a:buFont typeface="Wingdings" pitchFamily="2" charset="2"/>
              <a:buChar char="Ø"/>
            </a:pPr>
            <a:r>
              <a:rPr lang="ru-RU" altLang="ru-RU" smtClean="0">
                <a:latin typeface="Arial" charset="0"/>
                <a:cs typeface="Arial" charset="0"/>
              </a:rPr>
              <a:t>   Игровая зависимость — навязчивое увлечение азартными играми.</a:t>
            </a:r>
          </a:p>
          <a:p>
            <a:pPr eaLnBrk="1" hangingPunct="1">
              <a:spcBef>
                <a:spcPct val="0"/>
              </a:spcBef>
              <a:buFont typeface="Wingdings" pitchFamily="2" charset="2"/>
              <a:buChar char="Ø"/>
            </a:pPr>
            <a:r>
              <a:rPr lang="ru-RU" altLang="ru-RU" smtClean="0">
                <a:latin typeface="Arial" charset="0"/>
                <a:cs typeface="Arial" charset="0"/>
              </a:rPr>
              <a:t>   Зависимость от компьютерных игр.</a:t>
            </a:r>
          </a:p>
          <a:p>
            <a:pPr eaLnBrk="1" hangingPunct="1">
              <a:spcBef>
                <a:spcPct val="0"/>
              </a:spcBef>
              <a:buFont typeface="Wingdings" pitchFamily="2" charset="2"/>
              <a:buChar char="Ø"/>
            </a:pPr>
            <a:r>
              <a:rPr lang="ru-RU" altLang="ru-RU" smtClean="0">
                <a:latin typeface="Arial" charset="0"/>
                <a:cs typeface="Arial" charset="0"/>
              </a:rPr>
              <a:t>   Интернет-зависимость — навязчивое желание подключиться к Интернету и болезненная неспособность вовремя отключиться от него.</a:t>
            </a:r>
          </a:p>
          <a:p>
            <a:pPr eaLnBrk="1" hangingPunct="1">
              <a:spcBef>
                <a:spcPct val="0"/>
              </a:spcBef>
            </a:pPr>
            <a:endParaRPr lang="ru-RU" altLang="ru-RU" smtClean="0">
              <a:latin typeface="Times New Roman" pitchFamily="18" charset="0"/>
              <a:cs typeface="Times New Roman" pitchFamily="18" charset="0"/>
            </a:endParaRPr>
          </a:p>
          <a:p>
            <a:pPr eaLnBrk="1" hangingPunct="1">
              <a:spcBef>
                <a:spcPct val="0"/>
              </a:spcBef>
            </a:pPr>
            <a:r>
              <a:rPr lang="ru-RU" altLang="ru-RU" smtClean="0"/>
              <a:t>Наиболее распространёнными видами зависимости являются токсикомания (употребление лекарственных препаратов, не рассматриваемых в качестве наркотиков, химических и растительных веществ), алкоголизм (пристрастие к напиткам, содержащим этиловый спирт), табакокурение (пристрастие к никотину);</a:t>
            </a:r>
          </a:p>
          <a:p>
            <a:pPr eaLnBrk="1" hangingPunct="1">
              <a:spcBef>
                <a:spcPct val="0"/>
              </a:spcBef>
            </a:pPr>
            <a:r>
              <a:rPr lang="ru-RU" altLang="ru-RU" smtClean="0"/>
              <a:t>также распространено употребление психоактивных веществ алкалоидов мака (опий, морфин, героин), коки (кокаин) и многих других, включая современные синтезированные наркотики, например ЛСД, амфетамины и экстази.</a:t>
            </a:r>
          </a:p>
          <a:p>
            <a:pPr eaLnBrk="1" hangingPunct="1">
              <a:spcBef>
                <a:spcPct val="0"/>
              </a:spcBef>
            </a:pPr>
            <a:endParaRPr lang="ru-RU" altLang="ru-RU" smtClean="0"/>
          </a:p>
        </p:txBody>
      </p:sp>
      <p:sp>
        <p:nvSpPr>
          <p:cNvPr id="22532" name="Номер слайда 3"/>
          <p:cNvSpPr>
            <a:spLocks noGrp="1"/>
          </p:cNvSpPr>
          <p:nvPr>
            <p:ph type="sldNum" sz="quarter" idx="5"/>
          </p:nvPr>
        </p:nvSpPr>
        <p:spPr bwMode="auto">
          <a:noFill/>
          <a:ln>
            <a:miter lim="800000"/>
            <a:headEnd/>
            <a:tailEnd/>
          </a:ln>
        </p:spPr>
        <p:txBody>
          <a:bodyPr/>
          <a:lstStyle/>
          <a:p>
            <a:fld id="{B353F618-C020-4D1C-A3C2-146E64BBEE5D}" type="slidenum">
              <a:rPr lang="ru-RU" altLang="ru-RU" smtClean="0"/>
              <a:pPr/>
              <a:t>2</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defRPr/>
            </a:pPr>
            <a:r>
              <a:rPr lang="ru-RU" b="1" dirty="0" smtClean="0"/>
              <a:t>Основными критериями, определяющими данное заболевание, специалисты считают следующее:</a:t>
            </a:r>
          </a:p>
          <a:p>
            <a:pPr>
              <a:defRPr/>
            </a:pPr>
            <a:r>
              <a:rPr lang="ru-RU" dirty="0" smtClean="0"/>
              <a:t> - Нежелание отвлечься от игры или просмотра сайтов в </a:t>
            </a:r>
            <a:r>
              <a:rPr lang="ru-RU" dirty="0" err="1" smtClean="0"/>
              <a:t>Интернте</a:t>
            </a:r>
            <a:endParaRPr lang="ru-RU" dirty="0" smtClean="0"/>
          </a:p>
          <a:p>
            <a:pPr>
              <a:defRPr/>
            </a:pPr>
            <a:r>
              <a:rPr lang="ru-RU" dirty="0" smtClean="0"/>
              <a:t> - Раздражение, агрессия, ухудшение настроения при вынужденном отвлечении</a:t>
            </a:r>
          </a:p>
          <a:p>
            <a:pPr>
              <a:defRPr/>
            </a:pPr>
            <a:r>
              <a:rPr lang="ru-RU" dirty="0" smtClean="0"/>
              <a:t> - Неспособность спланировать окончание сеанса игры</a:t>
            </a:r>
          </a:p>
          <a:p>
            <a:pPr>
              <a:defRPr/>
            </a:pPr>
            <a:r>
              <a:rPr lang="ru-RU" dirty="0" smtClean="0"/>
              <a:t> - Расходование больших денег на обеспечение постоянного обновления игр и устройств компьютера</a:t>
            </a:r>
          </a:p>
          <a:p>
            <a:pPr marL="171450" indent="-171450">
              <a:buFontTx/>
              <a:buChar char="-"/>
              <a:defRPr/>
            </a:pPr>
            <a:r>
              <a:rPr lang="ru-RU" dirty="0" smtClean="0"/>
              <a:t>Забывание о домашних делах, служебных обязанностях, учебе, встречах и договоренностях</a:t>
            </a:r>
          </a:p>
          <a:p>
            <a:pPr marL="171450" indent="-171450">
              <a:buFontTx/>
              <a:buChar char="-"/>
              <a:defRPr/>
            </a:pPr>
            <a:r>
              <a:rPr lang="ru-RU" dirty="0" smtClean="0"/>
              <a:t>Пренебрежение собственным здоровьем, гигиеной и сном в пользу проведения большего количества времени за компьютером</a:t>
            </a:r>
          </a:p>
          <a:p>
            <a:pPr marL="171450" indent="-171450">
              <a:buFontTx/>
              <a:buChar char="-"/>
              <a:defRPr/>
            </a:pPr>
            <a:r>
              <a:rPr lang="ru-RU" dirty="0" smtClean="0"/>
              <a:t> Злоупотребление кофе и другими подобными </a:t>
            </a:r>
            <a:r>
              <a:rPr lang="ru-RU" dirty="0" err="1" smtClean="0"/>
              <a:t>психостимуляторами</a:t>
            </a:r>
            <a:endParaRPr lang="ru-RU" dirty="0" smtClean="0"/>
          </a:p>
          <a:p>
            <a:pPr marL="171450" indent="-171450">
              <a:buFontTx/>
              <a:buChar char="-"/>
              <a:defRPr/>
            </a:pPr>
            <a:r>
              <a:rPr lang="ru-RU" dirty="0" smtClean="0"/>
              <a:t> Нерегулярное и однообразное питание, не отрываясь от компьютера</a:t>
            </a:r>
          </a:p>
          <a:p>
            <a:pPr marL="171450" indent="-171450">
              <a:buFontTx/>
              <a:buChar char="-"/>
              <a:defRPr/>
            </a:pPr>
            <a:r>
              <a:rPr lang="ru-RU" dirty="0" smtClean="0"/>
              <a:t>Ощущение эмоционального подъема во время игры или общения в социальных сетях</a:t>
            </a:r>
          </a:p>
          <a:p>
            <a:pPr marL="171450" indent="-171450">
              <a:buFontTx/>
              <a:buChar char="-"/>
              <a:defRPr/>
            </a:pPr>
            <a:r>
              <a:rPr lang="ru-RU" dirty="0" smtClean="0"/>
              <a:t> Обсуждение игровой тематики со всеми мало-мальски сведущими в этой области людьми</a:t>
            </a:r>
          </a:p>
          <a:p>
            <a:pPr>
              <a:defRPr/>
            </a:pPr>
            <a:endParaRPr lang="ru-RU" dirty="0" smtClean="0"/>
          </a:p>
          <a:p>
            <a:pPr>
              <a:defRPr/>
            </a:pPr>
            <a:r>
              <a:rPr lang="ru-RU" dirty="0" smtClean="0"/>
              <a:t>Психологи утверждают, что зависимость от игр и Интернета </a:t>
            </a:r>
            <a:r>
              <a:rPr lang="ru-RU" b="1" dirty="0" smtClean="0"/>
              <a:t>проявляется намного быстрее</a:t>
            </a:r>
            <a:r>
              <a:rPr lang="ru-RU" dirty="0" smtClean="0"/>
              <a:t>, чем любая другая зависимость. В среднем требуется не более полугода-года для ее формирования.</a:t>
            </a:r>
          </a:p>
          <a:p>
            <a:pPr>
              <a:defRPr/>
            </a:pPr>
            <a:endParaRPr lang="ru-RU" dirty="0" smtClean="0"/>
          </a:p>
          <a:p>
            <a:pPr>
              <a:defRPr/>
            </a:pPr>
            <a:r>
              <a:rPr lang="ru-RU" b="1" dirty="0" smtClean="0"/>
              <a:t>Факторы, способствующие формированию игровой зависимости</a:t>
            </a:r>
            <a:r>
              <a:rPr lang="ru-RU" dirty="0" smtClean="0"/>
              <a:t>:</a:t>
            </a:r>
          </a:p>
          <a:p>
            <a:pPr>
              <a:defRPr/>
            </a:pPr>
            <a:r>
              <a:rPr lang="ru-RU" dirty="0" smtClean="0"/>
              <a:t>1. Стремление к психологическому комфорту, необходимости получения внимания, эмоционального тепла от других.</a:t>
            </a:r>
          </a:p>
          <a:p>
            <a:pPr>
              <a:defRPr/>
            </a:pPr>
            <a:r>
              <a:rPr lang="ru-RU" dirty="0" smtClean="0"/>
              <a:t>2. Отвлечение от реальности, имеющихся проблем, неудач.</a:t>
            </a:r>
          </a:p>
          <a:p>
            <a:pPr>
              <a:defRPr/>
            </a:pPr>
            <a:r>
              <a:rPr lang="ru-RU" dirty="0" smtClean="0"/>
              <a:t>3. </a:t>
            </a:r>
            <a:r>
              <a:rPr lang="ru-RU" dirty="0" err="1" smtClean="0"/>
              <a:t>Эйфоризирующая</a:t>
            </a:r>
            <a:r>
              <a:rPr lang="ru-RU" dirty="0" smtClean="0"/>
              <a:t> функция: азартная игра сопровождается положительными эмоциями, особенно если получается выигрыш, при этом подросток испытывает удовольствие, денежный выигрыш – как подарок.</a:t>
            </a:r>
          </a:p>
          <a:p>
            <a:pPr>
              <a:defRPr/>
            </a:pPr>
            <a:r>
              <a:rPr lang="ru-RU" dirty="0" smtClean="0"/>
              <a:t>4. Большое количество свободного времени, отсутствие хобби, увлечений. А ведь это время можно было бы интересно и с пользой провести с друзьями, семьей, в спорте!</a:t>
            </a:r>
          </a:p>
          <a:p>
            <a:pPr>
              <a:defRPr/>
            </a:pPr>
            <a:endParaRPr lang="ru-RU" dirty="0"/>
          </a:p>
        </p:txBody>
      </p:sp>
      <p:sp>
        <p:nvSpPr>
          <p:cNvPr id="23556" name="Номер слайда 3"/>
          <p:cNvSpPr>
            <a:spLocks noGrp="1"/>
          </p:cNvSpPr>
          <p:nvPr>
            <p:ph type="sldNum" sz="quarter" idx="5"/>
          </p:nvPr>
        </p:nvSpPr>
        <p:spPr bwMode="auto">
          <a:noFill/>
          <a:ln>
            <a:miter lim="800000"/>
            <a:headEnd/>
            <a:tailEnd/>
          </a:ln>
        </p:spPr>
        <p:txBody>
          <a:bodyPr/>
          <a:lstStyle/>
          <a:p>
            <a:fld id="{360A34D9-A1A1-40E9-8AB7-163F0F1432DF}" type="slidenum">
              <a:rPr lang="ru-RU" altLang="ru-RU" smtClean="0"/>
              <a:pPr/>
              <a:t>3</a:t>
            </a:fld>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defRPr/>
            </a:pPr>
            <a:r>
              <a:rPr lang="ru-RU" b="1" dirty="0" smtClean="0"/>
              <a:t>Физические отклонения у больного, страдающего компьютерной зависимостью: </a:t>
            </a:r>
          </a:p>
          <a:p>
            <a:pPr>
              <a:defRPr/>
            </a:pPr>
            <a:r>
              <a:rPr lang="ru-RU" dirty="0" smtClean="0"/>
              <a:t/>
            </a:r>
            <a:br>
              <a:rPr lang="ru-RU" dirty="0" smtClean="0"/>
            </a:br>
            <a:r>
              <a:rPr lang="ru-RU" dirty="0" smtClean="0"/>
              <a:t>• нарушение зрения, </a:t>
            </a:r>
            <a:br>
              <a:rPr lang="ru-RU" dirty="0" smtClean="0"/>
            </a:br>
            <a:r>
              <a:rPr lang="ru-RU" dirty="0" smtClean="0"/>
              <a:t>• снижение иммунитета, </a:t>
            </a:r>
            <a:br>
              <a:rPr lang="ru-RU" dirty="0" smtClean="0"/>
            </a:br>
            <a:r>
              <a:rPr lang="ru-RU" dirty="0" smtClean="0"/>
              <a:t>• головные боли, </a:t>
            </a:r>
            <a:br>
              <a:rPr lang="ru-RU" dirty="0" smtClean="0"/>
            </a:br>
            <a:r>
              <a:rPr lang="ru-RU" dirty="0" smtClean="0"/>
              <a:t>• повышенная утомляемость, </a:t>
            </a:r>
            <a:br>
              <a:rPr lang="ru-RU" dirty="0" smtClean="0"/>
            </a:br>
            <a:r>
              <a:rPr lang="ru-RU" dirty="0" smtClean="0"/>
              <a:t>• бессонница, </a:t>
            </a:r>
            <a:br>
              <a:rPr lang="ru-RU" dirty="0" smtClean="0"/>
            </a:br>
            <a:r>
              <a:rPr lang="ru-RU" dirty="0" smtClean="0"/>
              <a:t>• боли в спине, </a:t>
            </a:r>
            <a:br>
              <a:rPr lang="ru-RU" dirty="0" smtClean="0"/>
            </a:br>
            <a:r>
              <a:rPr lang="ru-RU" dirty="0" smtClean="0"/>
              <a:t>• туннельный синдром (боли в запястье). </a:t>
            </a:r>
            <a:br>
              <a:rPr lang="ru-RU" dirty="0" smtClean="0"/>
            </a:br>
            <a:endParaRPr lang="ru-RU" b="1" u="sng" dirty="0" smtClean="0"/>
          </a:p>
          <a:p>
            <a:pPr>
              <a:defRPr/>
            </a:pPr>
            <a:r>
              <a:rPr lang="ru-RU" b="1" u="sng" dirty="0" smtClean="0"/>
              <a:t>Советы по предотвращению развития компьютерной зависимости у детей и подростков </a:t>
            </a:r>
          </a:p>
          <a:p>
            <a:pPr>
              <a:defRPr/>
            </a:pPr>
            <a:endParaRPr lang="ru-RU" b="1" u="sng" dirty="0" smtClean="0"/>
          </a:p>
          <a:p>
            <a:pPr marL="171450" indent="-171450">
              <a:buFont typeface="Arial" pitchFamily="34" charset="0"/>
              <a:buChar char="•"/>
              <a:defRPr/>
            </a:pPr>
            <a:r>
              <a:rPr lang="ru-RU" dirty="0" smtClean="0"/>
              <a:t>Так как первопричиной ухода ребенка из реального мира является неудовлетворенность существующей действительностью, необходимо в первую очередь выяснить, что же побудило ребенка уйти «в компьютер». </a:t>
            </a:r>
          </a:p>
          <a:p>
            <a:pPr marL="171450" indent="-171450">
              <a:buFont typeface="Arial" pitchFamily="34" charset="0"/>
              <a:buChar char="•"/>
              <a:defRPr/>
            </a:pPr>
            <a:r>
              <a:rPr lang="ru-RU" dirty="0" smtClean="0"/>
              <a:t>Неправильно критиковать ребенка, проводящего слишком много времени за компьютером.</a:t>
            </a:r>
          </a:p>
          <a:p>
            <a:pPr marL="171450" indent="-171450">
              <a:buFont typeface="Arial" pitchFamily="34" charset="0"/>
              <a:buChar char="•"/>
              <a:defRPr/>
            </a:pPr>
            <a:r>
              <a:rPr lang="ru-RU" dirty="0" smtClean="0"/>
              <a:t>Если вы видите у ребенка признаки компьютерной зависимости, не обостряйте ситуацию, отведите его к психотерапевту. </a:t>
            </a:r>
          </a:p>
          <a:p>
            <a:pPr marL="171450" indent="-171450">
              <a:buFont typeface="Arial" pitchFamily="34" charset="0"/>
              <a:buChar char="•"/>
              <a:defRPr/>
            </a:pPr>
            <a:r>
              <a:rPr lang="ru-RU" dirty="0" smtClean="0"/>
              <a:t>Можно попытаться вникнуть в суть игры, разделив интересы ребенка, это сблизит ребенка с родителями, увеличит степень доверия к ним. </a:t>
            </a:r>
          </a:p>
          <a:p>
            <a:pPr marL="171450" indent="-171450">
              <a:buFont typeface="Arial" pitchFamily="34" charset="0"/>
              <a:buChar char="•"/>
              <a:defRPr/>
            </a:pPr>
            <a:r>
              <a:rPr lang="ru-RU" dirty="0" smtClean="0"/>
              <a:t>Рекомендуется ограничивать доступ детей к играм и фильмам, основанным на насилии. </a:t>
            </a:r>
            <a:endParaRPr lang="ru-RU" dirty="0"/>
          </a:p>
        </p:txBody>
      </p:sp>
      <p:sp>
        <p:nvSpPr>
          <p:cNvPr id="24580" name="Номер слайда 3"/>
          <p:cNvSpPr>
            <a:spLocks noGrp="1"/>
          </p:cNvSpPr>
          <p:nvPr>
            <p:ph type="sldNum" sz="quarter" idx="5"/>
          </p:nvPr>
        </p:nvSpPr>
        <p:spPr bwMode="auto">
          <a:noFill/>
          <a:ln>
            <a:miter lim="800000"/>
            <a:headEnd/>
            <a:tailEnd/>
          </a:ln>
        </p:spPr>
        <p:txBody>
          <a:bodyPr/>
          <a:lstStyle/>
          <a:p>
            <a:fld id="{BA81F5D1-6AC3-4397-A801-01109B83597D}" type="slidenum">
              <a:rPr lang="ru-RU" altLang="ru-RU" smtClean="0"/>
              <a:pPr/>
              <a:t>4</a:t>
            </a:fld>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p:spPr>
      </p:sp>
      <p:sp>
        <p:nvSpPr>
          <p:cNvPr id="256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altLang="ru-RU" smtClean="0"/>
              <a:t>Все знают что курение – это вредная и опасная привычка, но не все задумываются, что зависимость, сформированная в результате курения, это уже </a:t>
            </a:r>
            <a:r>
              <a:rPr lang="ru-RU" altLang="ru-RU" b="1" smtClean="0"/>
              <a:t>болезнь</a:t>
            </a:r>
            <a:r>
              <a:rPr lang="ru-RU" altLang="ru-RU" smtClean="0"/>
              <a:t>! В состав табачных изделий входят и образуются при горении более четырех тысяч различных веществ и соединений, из которых свыше трехсот являются биологическими ядами и представляют опасность для человеческого организма. Это ацетон, двуокись углерода, синильная кислота, цианистый водород, сероводород и другие. В состав смолы табачного дыма, называемого табачным дегтем, входят  вызывающие рак карбоксильные кислоты, угарный газ, радиоактивные соединения калия, свинца, никеля, полония, стронция и прочие. В этом отношении </a:t>
            </a:r>
            <a:r>
              <a:rPr lang="ru-RU" altLang="ru-RU" b="1" smtClean="0"/>
              <a:t>табачный дым даже более токсичен, чем выхлопные газы автомобилей</a:t>
            </a:r>
            <a:r>
              <a:rPr lang="ru-RU" altLang="ru-RU" smtClean="0"/>
              <a:t>.</a:t>
            </a:r>
          </a:p>
          <a:p>
            <a:pPr eaLnBrk="1" hangingPunct="1">
              <a:spcBef>
                <a:spcPct val="0"/>
              </a:spcBef>
            </a:pPr>
            <a:r>
              <a:rPr lang="ru-RU" altLang="ru-RU" smtClean="0"/>
              <a:t>В связи с этим курение табака способствует развитию заболеваний органов дыхания, сердечно-сосудистой системы и ЖКТ и других систем. Наибольшее количество смертей среди курильщиков вызывает рак легких и прочие злокачественные образования, а также атеросклероз и инфаркт миокарда. Являясь сильным биологическим ядом, никотин в больших дозах может вызвать паралич нервной системы, остановку сердца и дыхания, кому и смерть.</a:t>
            </a:r>
          </a:p>
          <a:p>
            <a:pPr eaLnBrk="1" hangingPunct="1">
              <a:spcBef>
                <a:spcPct val="0"/>
              </a:spcBef>
            </a:pPr>
            <a:r>
              <a:rPr lang="ru-RU" altLang="ru-RU" b="1" smtClean="0"/>
              <a:t>ПОМНИТЕ!</a:t>
            </a:r>
          </a:p>
          <a:p>
            <a:pPr eaLnBrk="1" hangingPunct="1">
              <a:spcBef>
                <a:spcPct val="0"/>
              </a:spcBef>
            </a:pPr>
            <a:r>
              <a:rPr lang="ru-RU" altLang="ru-RU" smtClean="0"/>
              <a:t>1. Спорт и курение несовместимы: Курящие люди не могут рассчитывать на большие успехи в спорте. Никотин снижает силу и остроту мышечного чувства, координацию движений, скорость и  выносливость</a:t>
            </a:r>
          </a:p>
          <a:p>
            <a:pPr algn="just" eaLnBrk="1" hangingPunct="1">
              <a:spcBef>
                <a:spcPct val="0"/>
              </a:spcBef>
            </a:pPr>
            <a:r>
              <a:rPr lang="ru-RU" altLang="ru-RU" smtClean="0"/>
              <a:t>2. Некурящие люди более успешные, благополучные и обеспеченные, так как не тратят свое время на бесконечные перекуры, а свои деньги – на поддержание табачной индустрии  </a:t>
            </a:r>
          </a:p>
          <a:p>
            <a:pPr algn="just" eaLnBrk="1" hangingPunct="1">
              <a:spcBef>
                <a:spcPct val="0"/>
              </a:spcBef>
            </a:pPr>
            <a:r>
              <a:rPr lang="ru-RU" altLang="ru-RU" sz="1100" b="1" smtClean="0"/>
              <a:t>3. Курящие люди являются потенциальными потребителями алкоголя и наркотиков, так как у них уже сформировалась зависимость от психоактивного вещества никотина.</a:t>
            </a:r>
          </a:p>
          <a:p>
            <a:pPr eaLnBrk="1" hangingPunct="1">
              <a:spcBef>
                <a:spcPct val="0"/>
              </a:spcBef>
            </a:pPr>
            <a:endParaRPr lang="ru-RU" altLang="ru-RU" smtClean="0"/>
          </a:p>
        </p:txBody>
      </p:sp>
      <p:sp>
        <p:nvSpPr>
          <p:cNvPr id="25604" name="Номер слайда 3"/>
          <p:cNvSpPr>
            <a:spLocks noGrp="1"/>
          </p:cNvSpPr>
          <p:nvPr>
            <p:ph type="sldNum" sz="quarter" idx="5"/>
          </p:nvPr>
        </p:nvSpPr>
        <p:spPr bwMode="auto">
          <a:noFill/>
          <a:ln>
            <a:miter lim="800000"/>
            <a:headEnd/>
            <a:tailEnd/>
          </a:ln>
        </p:spPr>
        <p:txBody>
          <a:bodyPr/>
          <a:lstStyle/>
          <a:p>
            <a:fld id="{25FB8C16-F3F5-43CD-B1E4-2BF6A4EE4F64}" type="slidenum">
              <a:rPr lang="ru-RU" altLang="ru-RU" smtClean="0"/>
              <a:pPr/>
              <a:t>5</a:t>
            </a:fld>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p:spPr>
      </p:sp>
      <p:sp>
        <p:nvSpPr>
          <p:cNvPr id="25603" name="Заметки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ru-RU" dirty="0" smtClean="0"/>
              <a:t>В среднем, после вдыхания табачного дыма достаточно бывает 5-10 секунд, чтобы никотин достиг мозга.</a:t>
            </a:r>
          </a:p>
          <a:p>
            <a:pPr>
              <a:defRPr/>
            </a:pPr>
            <a:r>
              <a:rPr lang="ru-RU" b="1" dirty="0" err="1" smtClean="0"/>
              <a:t>Табакокурение</a:t>
            </a:r>
            <a:r>
              <a:rPr lang="ru-RU" b="1" dirty="0" smtClean="0"/>
              <a:t> приводит к:</a:t>
            </a:r>
          </a:p>
          <a:p>
            <a:pPr>
              <a:defRPr/>
            </a:pPr>
            <a:r>
              <a:rPr lang="ru-RU" dirty="0" smtClean="0"/>
              <a:t>- нарушению работы нервной системы, неврозам;</a:t>
            </a:r>
          </a:p>
          <a:p>
            <a:pPr>
              <a:defRPr/>
            </a:pPr>
            <a:r>
              <a:rPr lang="ru-RU" dirty="0" smtClean="0"/>
              <a:t>- раннему старению всех систем организма;</a:t>
            </a:r>
          </a:p>
          <a:p>
            <a:pPr marL="171450" indent="-171450">
              <a:buFontTx/>
              <a:buChar char="-"/>
              <a:defRPr/>
            </a:pPr>
            <a:r>
              <a:rPr lang="ru-RU" dirty="0" smtClean="0"/>
              <a:t>импотенции, бесплодию и рождение детей с патологиями</a:t>
            </a:r>
          </a:p>
          <a:p>
            <a:pPr>
              <a:defRPr/>
            </a:pPr>
            <a:endParaRPr lang="ru-RU" dirty="0" smtClean="0"/>
          </a:p>
          <a:p>
            <a:pPr>
              <a:defRPr/>
            </a:pPr>
            <a:r>
              <a:rPr lang="ru-RU" dirty="0" smtClean="0"/>
              <a:t>Начать курить очень просто, это самый доступный вид зависимости, однако распрощаться с этой привычкой будет сложнее в сто крат! Ежегодно на рынке фармацевтических услуг появляются новые средства, лекарственные препараты, целые комплексы помогающие курильщику вернуться к обычной жизни. Однако, все они недостаточно эффективны и порой слишком дорогие. Задумайтесь, сколько средств в год вы тратите на сигареты, и сколько потом потратите, чтобы бросить курить и восстановить утраченное здоровье! </a:t>
            </a:r>
          </a:p>
          <a:p>
            <a:pPr>
              <a:defRPr/>
            </a:pPr>
            <a:endParaRPr lang="ru-RU" dirty="0" smtClean="0"/>
          </a:p>
          <a:p>
            <a:pPr>
              <a:defRPr/>
            </a:pPr>
            <a:r>
              <a:rPr lang="ru-RU" dirty="0" smtClean="0"/>
              <a:t>Давайте посчитаем:</a:t>
            </a:r>
          </a:p>
          <a:p>
            <a:pPr>
              <a:defRPr/>
            </a:pPr>
            <a:r>
              <a:rPr lang="ru-RU" dirty="0" smtClean="0"/>
              <a:t>Даже если предположить, что пачка сигарет, которые вы обычно курите, стоит около 50 рублей, и ее хватает в среднем на 3 дня, то в месяц это примерно 500 рублей, а в год уже 6000 рублей! На эти деньги вы бы могли, сходить 30 раз в кино или купить велосипед , или новую пару обуви, а может даже не одну! Могли бы купить новый телефон, диски с фильмами и музыкой… или что-то другое, в качестве подарка дорогим  и близким людям! Наши подсчеты очень примерны, сумма затраченных средств может быть меньше или больше, не важно, важно то, что вы в буквальном смысле пускаете «деньги на ветер». А если подумать, то и не только деньги, а еще и здоровье! </a:t>
            </a:r>
          </a:p>
        </p:txBody>
      </p:sp>
      <p:sp>
        <p:nvSpPr>
          <p:cNvPr id="26628" name="Номер слайда 3"/>
          <p:cNvSpPr>
            <a:spLocks noGrp="1"/>
          </p:cNvSpPr>
          <p:nvPr>
            <p:ph type="sldNum" sz="quarter" idx="5"/>
          </p:nvPr>
        </p:nvSpPr>
        <p:spPr bwMode="auto">
          <a:noFill/>
          <a:ln>
            <a:miter lim="800000"/>
            <a:headEnd/>
            <a:tailEnd/>
          </a:ln>
        </p:spPr>
        <p:txBody>
          <a:bodyPr/>
          <a:lstStyle/>
          <a:p>
            <a:fld id="{1D20F212-0E5F-4CEA-9F85-5698DE6B5DCA}" type="slidenum">
              <a:rPr lang="ru-RU" altLang="ru-RU" smtClean="0"/>
              <a:pPr/>
              <a:t>6</a:t>
            </a:fld>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p:spPr>
      </p:sp>
      <p:sp>
        <p:nvSpPr>
          <p:cNvPr id="27651" name="Заметки 2"/>
          <p:cNvSpPr>
            <a:spLocks noGrp="1"/>
          </p:cNvSpPr>
          <p:nvPr>
            <p:ph type="body" idx="1"/>
          </p:nvPr>
        </p:nvSpPr>
        <p:spPr bwMode="auto">
          <a:noFill/>
        </p:spPr>
        <p:txBody>
          <a:bodyPr wrap="square" numCol="1" anchor="t" anchorCtr="0" compatLnSpc="1">
            <a:prstTxWarp prst="textNoShape">
              <a:avLst/>
            </a:prstTxWarp>
          </a:bodyPr>
          <a:lstStyle/>
          <a:p>
            <a:r>
              <a:rPr lang="ru-RU" altLang="ru-RU" smtClean="0"/>
              <a:t>Алкоголь – один из самых распространенных и самых опасных видов зависимости!</a:t>
            </a:r>
          </a:p>
          <a:p>
            <a:r>
              <a:rPr lang="ru-RU" altLang="ru-RU" smtClean="0"/>
              <a:t>При длительном и постоянном употреблении алкоголь оказывает </a:t>
            </a:r>
            <a:r>
              <a:rPr lang="ru-RU" altLang="ru-RU" b="1" smtClean="0"/>
              <a:t>токсическое воздействие практически на все внутренние органы</a:t>
            </a:r>
            <a:r>
              <a:rPr lang="ru-RU" altLang="ru-RU" smtClean="0"/>
              <a:t>, но больше всего его влиянию подвержены печень, сердце и желудочно-кишечный тракт. Основные болезни, связанные с хроническим употреблением спиртных напитков – цирроз печени, язва желудка и острая сердечная недостаточность.  Алкоголь также приводит к нарушению работы мозга и различным расстройствам психики. </a:t>
            </a:r>
          </a:p>
          <a:p>
            <a:r>
              <a:rPr lang="ru-RU" altLang="ru-RU" smtClean="0"/>
              <a:t>Потребление алкоголя несовершеннолетними крайне опасно в силу их физиологической и психологической незрелости. Дети подростки пьянеют от меньших доз алкоголя. У них опьянение, как правило, сопровождается повышенной активностью. Алкоголизм у детей и подростков, в отличие от взрослых, развивается быстрее, протекает злокачественно, с быстро наступающей деградацией личности и социальной дезадаптацией.</a:t>
            </a:r>
          </a:p>
          <a:p>
            <a:r>
              <a:rPr lang="ru-RU" altLang="ru-RU" b="1" smtClean="0"/>
              <a:t>Психические последствия:</a:t>
            </a:r>
            <a:endParaRPr lang="ru-RU" altLang="ru-RU" smtClean="0"/>
          </a:p>
          <a:p>
            <a:r>
              <a:rPr lang="ru-RU" altLang="ru-RU" smtClean="0"/>
              <a:t>Психопатия, снижение личности (огрубение, утрата интересов, нравственных ценностей), аффективные расстройства (колебания настроения, депрессии, дисфории) с агрессивностью и суицидальными тенденциями, в далеко зашедших случаях — деменция (слабоумие).</a:t>
            </a:r>
          </a:p>
          <a:p>
            <a:r>
              <a:rPr lang="ru-RU" altLang="ru-RU" b="1" smtClean="0"/>
              <a:t>Соматические последствия:</a:t>
            </a:r>
            <a:endParaRPr lang="ru-RU" altLang="ru-RU" smtClean="0"/>
          </a:p>
          <a:p>
            <a:r>
              <a:rPr lang="ru-RU" altLang="ru-RU" smtClean="0"/>
              <a:t>Поражение сердечно-сосудистой системы, органов дыхания, желудка, печени и поджелудочной железы, почек, недостаточность эндокринной системы, иммунное истощение.</a:t>
            </a:r>
          </a:p>
          <a:p>
            <a:r>
              <a:rPr lang="ru-RU" altLang="ru-RU" smtClean="0"/>
              <a:t>Высока заболеваемость, смертность (продолжительность жизни сокращается на 15–20 лет).</a:t>
            </a:r>
          </a:p>
          <a:p>
            <a:endParaRPr lang="ru-RU" altLang="ru-RU" smtClean="0"/>
          </a:p>
        </p:txBody>
      </p:sp>
      <p:sp>
        <p:nvSpPr>
          <p:cNvPr id="27652" name="Номер слайда 3"/>
          <p:cNvSpPr>
            <a:spLocks noGrp="1"/>
          </p:cNvSpPr>
          <p:nvPr>
            <p:ph type="sldNum" sz="quarter" idx="5"/>
          </p:nvPr>
        </p:nvSpPr>
        <p:spPr bwMode="auto">
          <a:noFill/>
          <a:ln>
            <a:miter lim="800000"/>
            <a:headEnd/>
            <a:tailEnd/>
          </a:ln>
        </p:spPr>
        <p:txBody>
          <a:bodyPr/>
          <a:lstStyle/>
          <a:p>
            <a:fld id="{E8D9B1C0-6DA5-469D-84A8-A5DA4189A6ED}" type="slidenum">
              <a:rPr lang="ru-RU" altLang="ru-RU" smtClean="0"/>
              <a:pPr/>
              <a:t>7</a:t>
            </a:fld>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p:spPr>
      </p:sp>
      <p:sp>
        <p:nvSpPr>
          <p:cNvPr id="2867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28676" name="Номер слайда 3"/>
          <p:cNvSpPr>
            <a:spLocks noGrp="1"/>
          </p:cNvSpPr>
          <p:nvPr>
            <p:ph type="sldNum" sz="quarter" idx="5"/>
          </p:nvPr>
        </p:nvSpPr>
        <p:spPr bwMode="auto">
          <a:noFill/>
          <a:ln>
            <a:miter lim="800000"/>
            <a:headEnd/>
            <a:tailEnd/>
          </a:ln>
        </p:spPr>
        <p:txBody>
          <a:bodyPr/>
          <a:lstStyle/>
          <a:p>
            <a:fld id="{3267D0A5-4076-4FF3-BA61-42A5DA7DA657}" type="slidenum">
              <a:rPr lang="ru-RU" altLang="ru-RU" smtClean="0"/>
              <a:pPr/>
              <a:t>8</a:t>
            </a:fld>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eaLnBrk="1" fontAlgn="auto" hangingPunct="1">
              <a:spcBef>
                <a:spcPts val="0"/>
              </a:spcBef>
              <a:spcAft>
                <a:spcPts val="0"/>
              </a:spcAft>
              <a:defRPr/>
            </a:pPr>
            <a:r>
              <a:rPr lang="ru-RU" altLang="ru-RU" dirty="0" smtClean="0">
                <a:latin typeface="Arial" charset="0"/>
                <a:cs typeface="Arial" charset="0"/>
              </a:rPr>
              <a:t>Находясь в алкогольном, наркотическом опьянении, люди ведут себя агрессивно, не контролируют свои поступки.</a:t>
            </a:r>
            <a:endParaRPr lang="ru-RU" dirty="0" smtClean="0"/>
          </a:p>
          <a:p>
            <a:pPr>
              <a:defRPr/>
            </a:pPr>
            <a:r>
              <a:rPr lang="ru-RU" dirty="0" smtClean="0"/>
              <a:t>Помимо угрозы здоровью существуют и социально-правовые последствия употребления алкоголя:</a:t>
            </a:r>
          </a:p>
          <a:p>
            <a:pPr marL="228600" indent="-228600">
              <a:buFont typeface="+mj-lt"/>
              <a:buAutoNum type="arabicPeriod"/>
              <a:defRPr/>
            </a:pPr>
            <a:r>
              <a:rPr lang="ru-RU" dirty="0" smtClean="0"/>
              <a:t>Нарушение взаимоотношений с родными и близкими.</a:t>
            </a:r>
          </a:p>
          <a:p>
            <a:pPr marL="228600" indent="-228600">
              <a:buFont typeface="+mj-lt"/>
              <a:buAutoNum type="arabicPeriod"/>
              <a:defRPr/>
            </a:pPr>
            <a:r>
              <a:rPr lang="ru-RU" dirty="0" smtClean="0"/>
              <a:t>Арест за пребывание в общественных местах в нетрезвом виде.</a:t>
            </a:r>
          </a:p>
          <a:p>
            <a:pPr marL="228600" indent="-228600">
              <a:buFont typeface="+mj-lt"/>
              <a:buAutoNum type="arabicPeriod"/>
              <a:defRPr/>
            </a:pPr>
            <a:r>
              <a:rPr lang="ru-RU" dirty="0" smtClean="0"/>
              <a:t>ДТП и несчастные случаи на производстве по вине лиц в состоянии алкогольного опьянения.</a:t>
            </a:r>
          </a:p>
          <a:p>
            <a:pPr marL="228600" indent="-228600">
              <a:buFont typeface="+mj-lt"/>
              <a:buAutoNum type="arabicPeriod"/>
              <a:defRPr/>
            </a:pPr>
            <a:r>
              <a:rPr lang="ru-RU" dirty="0" smtClean="0"/>
              <a:t>Проблемы финансового характера.</a:t>
            </a:r>
          </a:p>
          <a:p>
            <a:pPr marL="228600" indent="-228600">
              <a:buFont typeface="+mj-lt"/>
              <a:buAutoNum type="arabicPeriod"/>
              <a:defRPr/>
            </a:pPr>
            <a:r>
              <a:rPr lang="ru-RU" dirty="0" smtClean="0"/>
              <a:t>Правонарушения и преступления.</a:t>
            </a:r>
          </a:p>
          <a:p>
            <a:pPr marL="228600" indent="-228600">
              <a:buFont typeface="+mj-lt"/>
              <a:buAutoNum type="arabicPeriod"/>
              <a:defRPr/>
            </a:pPr>
            <a:r>
              <a:rPr lang="ru-RU" dirty="0" smtClean="0"/>
              <a:t>Несчастные случаи, переохлаждения или перегревания по неосторожности и в состоянии сильного опьянения.</a:t>
            </a:r>
          </a:p>
          <a:p>
            <a:pPr marL="228600" indent="-228600">
              <a:buFont typeface="+mj-lt"/>
              <a:buAutoNum type="arabicPeriod"/>
              <a:defRPr/>
            </a:pPr>
            <a:r>
              <a:rPr lang="ru-RU" dirty="0" smtClean="0"/>
              <a:t>Потеря трудоспособности.</a:t>
            </a:r>
          </a:p>
          <a:p>
            <a:pPr marL="228600" indent="-228600">
              <a:buFont typeface="+mj-lt"/>
              <a:buAutoNum type="arabicPeriod"/>
              <a:defRPr/>
            </a:pPr>
            <a:r>
              <a:rPr lang="ru-RU" dirty="0" smtClean="0"/>
              <a:t>Ухудшение генофонда нации.</a:t>
            </a:r>
          </a:p>
          <a:p>
            <a:pPr>
              <a:defRPr/>
            </a:pPr>
            <a:r>
              <a:rPr lang="ru-RU" dirty="0" smtClean="0"/>
              <a:t> </a:t>
            </a:r>
          </a:p>
          <a:p>
            <a:pPr>
              <a:defRPr/>
            </a:pPr>
            <a:endParaRPr lang="ru-RU" dirty="0"/>
          </a:p>
        </p:txBody>
      </p:sp>
      <p:sp>
        <p:nvSpPr>
          <p:cNvPr id="29700" name="Номер слайда 3"/>
          <p:cNvSpPr>
            <a:spLocks noGrp="1"/>
          </p:cNvSpPr>
          <p:nvPr>
            <p:ph type="sldNum" sz="quarter" idx="5"/>
          </p:nvPr>
        </p:nvSpPr>
        <p:spPr bwMode="auto">
          <a:noFill/>
          <a:ln>
            <a:miter lim="800000"/>
            <a:headEnd/>
            <a:tailEnd/>
          </a:ln>
        </p:spPr>
        <p:txBody>
          <a:bodyPr/>
          <a:lstStyle/>
          <a:p>
            <a:fld id="{D0EBF59B-DC3C-4377-8DA5-6C6689DC12E8}" type="slidenum">
              <a:rPr lang="ru-RU" altLang="ru-RU" smtClean="0"/>
              <a:pPr/>
              <a:t>9</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7F4E023-76DB-4D9E-BE7B-4F96D6503FF2}" type="datetime1">
              <a:rPr lang="ru-RU"/>
              <a:pPr>
                <a:defRPr/>
              </a:pPr>
              <a:t>29.11.2016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Комиссия по делам несовершеннолетних и защите их прав при Губернаторе Тюменской области</a:t>
            </a:r>
          </a:p>
        </p:txBody>
      </p:sp>
      <p:sp>
        <p:nvSpPr>
          <p:cNvPr id="6" name="Номер слайда 5"/>
          <p:cNvSpPr>
            <a:spLocks noGrp="1"/>
          </p:cNvSpPr>
          <p:nvPr>
            <p:ph type="sldNum" sz="quarter" idx="12"/>
          </p:nvPr>
        </p:nvSpPr>
        <p:spPr/>
        <p:txBody>
          <a:bodyPr/>
          <a:lstStyle>
            <a:lvl1pPr>
              <a:defRPr/>
            </a:lvl1pPr>
          </a:lstStyle>
          <a:p>
            <a:pPr>
              <a:defRPr/>
            </a:pPr>
            <a:fld id="{0A8DF80E-A09B-4E05-A2A5-25474C8048FF}" type="slidenum">
              <a:rPr lang="ru-RU"/>
              <a:pPr>
                <a:defRPr/>
              </a:pPr>
              <a:t>‹#›</a:t>
            </a:fld>
            <a:endParaRPr lang="ru-RU"/>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7473CC1-5490-462F-AEB2-7C38164D36D5}" type="datetime1">
              <a:rPr lang="ru-RU"/>
              <a:pPr>
                <a:defRPr/>
              </a:pPr>
              <a:t>29.11.2016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Комиссия по делам несовершеннолетних и защите их прав при Губернаторе Тюменской области</a:t>
            </a:r>
          </a:p>
        </p:txBody>
      </p:sp>
      <p:sp>
        <p:nvSpPr>
          <p:cNvPr id="6" name="Номер слайда 5"/>
          <p:cNvSpPr>
            <a:spLocks noGrp="1"/>
          </p:cNvSpPr>
          <p:nvPr>
            <p:ph type="sldNum" sz="quarter" idx="12"/>
          </p:nvPr>
        </p:nvSpPr>
        <p:spPr/>
        <p:txBody>
          <a:bodyPr/>
          <a:lstStyle>
            <a:lvl1pPr>
              <a:defRPr/>
            </a:lvl1pPr>
          </a:lstStyle>
          <a:p>
            <a:pPr>
              <a:defRPr/>
            </a:pPr>
            <a:fld id="{D848DA23-9A51-40AF-86A5-A9DFD53F9E33}" type="slidenum">
              <a:rPr lang="ru-RU"/>
              <a:pPr>
                <a:defRPr/>
              </a:pPr>
              <a:t>‹#›</a:t>
            </a:fld>
            <a:endParaRPr lang="ru-RU"/>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856D4C7-5F9A-44D7-93CE-88908A3BC11C}" type="datetime1">
              <a:rPr lang="ru-RU"/>
              <a:pPr>
                <a:defRPr/>
              </a:pPr>
              <a:t>29.11.2016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Комиссия по делам несовершеннолетних и защите их прав при Губернаторе Тюменской области</a:t>
            </a:r>
          </a:p>
        </p:txBody>
      </p:sp>
      <p:sp>
        <p:nvSpPr>
          <p:cNvPr id="6" name="Номер слайда 5"/>
          <p:cNvSpPr>
            <a:spLocks noGrp="1"/>
          </p:cNvSpPr>
          <p:nvPr>
            <p:ph type="sldNum" sz="quarter" idx="12"/>
          </p:nvPr>
        </p:nvSpPr>
        <p:spPr/>
        <p:txBody>
          <a:bodyPr/>
          <a:lstStyle>
            <a:lvl1pPr>
              <a:defRPr/>
            </a:lvl1pPr>
          </a:lstStyle>
          <a:p>
            <a:pPr>
              <a:defRPr/>
            </a:pPr>
            <a:fld id="{529C3823-F7CA-47C0-AF6E-7EF9271FF2C0}" type="slidenum">
              <a:rPr lang="ru-RU"/>
              <a:pPr>
                <a:defRPr/>
              </a:pPr>
              <a:t>‹#›</a:t>
            </a:fld>
            <a:endParaRPr lang="ru-RU"/>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383938E-E208-48F6-94CD-E59043892296}" type="datetime1">
              <a:rPr lang="ru-RU"/>
              <a:pPr>
                <a:defRPr/>
              </a:pPr>
              <a:t>29.11.2016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Комиссия по делам несовершеннолетних и защите их прав при Губернаторе Тюменской области</a:t>
            </a:r>
          </a:p>
        </p:txBody>
      </p:sp>
      <p:sp>
        <p:nvSpPr>
          <p:cNvPr id="6" name="Номер слайда 5"/>
          <p:cNvSpPr>
            <a:spLocks noGrp="1"/>
          </p:cNvSpPr>
          <p:nvPr>
            <p:ph type="sldNum" sz="quarter" idx="12"/>
          </p:nvPr>
        </p:nvSpPr>
        <p:spPr/>
        <p:txBody>
          <a:bodyPr/>
          <a:lstStyle>
            <a:lvl1pPr>
              <a:defRPr/>
            </a:lvl1pPr>
          </a:lstStyle>
          <a:p>
            <a:pPr>
              <a:defRPr/>
            </a:pPr>
            <a:fld id="{2AA9EAF5-8182-4127-BAA5-E4F62B47C9EF}" type="slidenum">
              <a:rPr lang="ru-RU"/>
              <a:pPr>
                <a:defRPr/>
              </a:pPr>
              <a:t>‹#›</a:t>
            </a:fld>
            <a:endParaRPr lang="ru-RU"/>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3F9D8B5-AE2D-4695-8AFB-6A3FFAEBBF2A}" type="datetime1">
              <a:rPr lang="ru-RU"/>
              <a:pPr>
                <a:defRPr/>
              </a:pPr>
              <a:t>29.11.2016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Комиссия по делам несовершеннолетних и защите их прав при Губернаторе Тюменской области</a:t>
            </a:r>
          </a:p>
        </p:txBody>
      </p:sp>
      <p:sp>
        <p:nvSpPr>
          <p:cNvPr id="6" name="Номер слайда 5"/>
          <p:cNvSpPr>
            <a:spLocks noGrp="1"/>
          </p:cNvSpPr>
          <p:nvPr>
            <p:ph type="sldNum" sz="quarter" idx="12"/>
          </p:nvPr>
        </p:nvSpPr>
        <p:spPr/>
        <p:txBody>
          <a:bodyPr/>
          <a:lstStyle>
            <a:lvl1pPr>
              <a:defRPr/>
            </a:lvl1pPr>
          </a:lstStyle>
          <a:p>
            <a:pPr>
              <a:defRPr/>
            </a:pPr>
            <a:fld id="{3398437F-D1D7-4C4E-881A-0D56C17B3985}" type="slidenum">
              <a:rPr lang="ru-RU"/>
              <a:pPr>
                <a:defRPr/>
              </a:pPr>
              <a:t>‹#›</a:t>
            </a:fld>
            <a:endParaRPr lang="ru-RU"/>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461FDB7-D9A2-405E-84B1-61AADBABE8E3}" type="datetime1">
              <a:rPr lang="ru-RU"/>
              <a:pPr>
                <a:defRPr/>
              </a:pPr>
              <a:t>29.11.2016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Комиссия по делам несовершеннолетних и защите их прав при Губернаторе Тюменской области</a:t>
            </a:r>
          </a:p>
        </p:txBody>
      </p:sp>
      <p:sp>
        <p:nvSpPr>
          <p:cNvPr id="7" name="Номер слайда 5"/>
          <p:cNvSpPr>
            <a:spLocks noGrp="1"/>
          </p:cNvSpPr>
          <p:nvPr>
            <p:ph type="sldNum" sz="quarter" idx="12"/>
          </p:nvPr>
        </p:nvSpPr>
        <p:spPr/>
        <p:txBody>
          <a:bodyPr/>
          <a:lstStyle>
            <a:lvl1pPr>
              <a:defRPr/>
            </a:lvl1pPr>
          </a:lstStyle>
          <a:p>
            <a:pPr>
              <a:defRPr/>
            </a:pPr>
            <a:fld id="{126F7693-00AA-473C-AAE0-4D8771105261}" type="slidenum">
              <a:rPr lang="ru-RU"/>
              <a:pPr>
                <a:defRPr/>
              </a:pPr>
              <a:t>‹#›</a:t>
            </a:fld>
            <a:endParaRPr lang="ru-RU"/>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190C0B7-37BF-4FBD-BEF8-71A43CBDB5EF}" type="datetime1">
              <a:rPr lang="ru-RU"/>
              <a:pPr>
                <a:defRPr/>
              </a:pPr>
              <a:t>29.11.2016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Комиссия по делам несовершеннолетних и защите их прав при Губернаторе Тюменской области</a:t>
            </a:r>
          </a:p>
        </p:txBody>
      </p:sp>
      <p:sp>
        <p:nvSpPr>
          <p:cNvPr id="9" name="Номер слайда 5"/>
          <p:cNvSpPr>
            <a:spLocks noGrp="1"/>
          </p:cNvSpPr>
          <p:nvPr>
            <p:ph type="sldNum" sz="quarter" idx="12"/>
          </p:nvPr>
        </p:nvSpPr>
        <p:spPr/>
        <p:txBody>
          <a:bodyPr/>
          <a:lstStyle>
            <a:lvl1pPr>
              <a:defRPr/>
            </a:lvl1pPr>
          </a:lstStyle>
          <a:p>
            <a:pPr>
              <a:defRPr/>
            </a:pPr>
            <a:fld id="{18818157-2C70-44D8-9A7B-75C038C08877}" type="slidenum">
              <a:rPr lang="ru-RU"/>
              <a:pPr>
                <a:defRPr/>
              </a:pPr>
              <a:t>‹#›</a:t>
            </a:fld>
            <a:endParaRPr lang="ru-RU"/>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B8E8711-48BB-4E37-AE67-001DBC0D1225}" type="datetime1">
              <a:rPr lang="ru-RU"/>
              <a:pPr>
                <a:defRPr/>
              </a:pPr>
              <a:t>29.11.2016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Комиссия по делам несовершеннолетних и защите их прав при Губернаторе Тюменской области</a:t>
            </a:r>
          </a:p>
        </p:txBody>
      </p:sp>
      <p:sp>
        <p:nvSpPr>
          <p:cNvPr id="5" name="Номер слайда 5"/>
          <p:cNvSpPr>
            <a:spLocks noGrp="1"/>
          </p:cNvSpPr>
          <p:nvPr>
            <p:ph type="sldNum" sz="quarter" idx="12"/>
          </p:nvPr>
        </p:nvSpPr>
        <p:spPr/>
        <p:txBody>
          <a:bodyPr/>
          <a:lstStyle>
            <a:lvl1pPr>
              <a:defRPr/>
            </a:lvl1pPr>
          </a:lstStyle>
          <a:p>
            <a:pPr>
              <a:defRPr/>
            </a:pPr>
            <a:fld id="{4E4C331E-82AA-4A83-AC08-121A22097B79}" type="slidenum">
              <a:rPr lang="ru-RU"/>
              <a:pPr>
                <a:defRPr/>
              </a:pPr>
              <a:t>‹#›</a:t>
            </a:fld>
            <a:endParaRPr lang="ru-RU"/>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C1C7EF6-8411-47FA-B3E3-6A6657E25E4C}" type="datetime1">
              <a:rPr lang="ru-RU"/>
              <a:pPr>
                <a:defRPr/>
              </a:pPr>
              <a:t>29.11.2016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Комиссия по делам несовершеннолетних и защите их прав при Губернаторе Тюменской области</a:t>
            </a:r>
          </a:p>
        </p:txBody>
      </p:sp>
      <p:sp>
        <p:nvSpPr>
          <p:cNvPr id="4" name="Номер слайда 5"/>
          <p:cNvSpPr>
            <a:spLocks noGrp="1"/>
          </p:cNvSpPr>
          <p:nvPr>
            <p:ph type="sldNum" sz="quarter" idx="12"/>
          </p:nvPr>
        </p:nvSpPr>
        <p:spPr/>
        <p:txBody>
          <a:bodyPr/>
          <a:lstStyle>
            <a:lvl1pPr>
              <a:defRPr/>
            </a:lvl1pPr>
          </a:lstStyle>
          <a:p>
            <a:pPr>
              <a:defRPr/>
            </a:pPr>
            <a:fld id="{E0A88981-CCFF-4D85-A77D-F1F4CDD09101}" type="slidenum">
              <a:rPr lang="ru-RU"/>
              <a:pPr>
                <a:defRPr/>
              </a:pPr>
              <a:t>‹#›</a:t>
            </a:fld>
            <a:endParaRPr lang="ru-RU"/>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DE3495D-FEFA-4F33-851B-E17A248B3207}" type="datetime1">
              <a:rPr lang="ru-RU"/>
              <a:pPr>
                <a:defRPr/>
              </a:pPr>
              <a:t>29.11.2016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Комиссия по делам несовершеннолетних и защите их прав при Губернаторе Тюменской области</a:t>
            </a:r>
          </a:p>
        </p:txBody>
      </p:sp>
      <p:sp>
        <p:nvSpPr>
          <p:cNvPr id="7" name="Номер слайда 5"/>
          <p:cNvSpPr>
            <a:spLocks noGrp="1"/>
          </p:cNvSpPr>
          <p:nvPr>
            <p:ph type="sldNum" sz="quarter" idx="12"/>
          </p:nvPr>
        </p:nvSpPr>
        <p:spPr/>
        <p:txBody>
          <a:bodyPr/>
          <a:lstStyle>
            <a:lvl1pPr>
              <a:defRPr/>
            </a:lvl1pPr>
          </a:lstStyle>
          <a:p>
            <a:pPr>
              <a:defRPr/>
            </a:pPr>
            <a:fld id="{CE9FFDAC-AB09-44B6-821A-84DD22C74887}" type="slidenum">
              <a:rPr lang="ru-RU"/>
              <a:pPr>
                <a:defRPr/>
              </a:pPr>
              <a:t>‹#›</a:t>
            </a:fld>
            <a:endParaRPr lang="ru-RU"/>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64F99B1-29EB-4F5B-83BB-C0EE04C42F04}" type="datetime1">
              <a:rPr lang="ru-RU"/>
              <a:pPr>
                <a:defRPr/>
              </a:pPr>
              <a:t>29.11.2016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Комиссия по делам несовершеннолетних и защите их прав при Губернаторе Тюменской области</a:t>
            </a:r>
          </a:p>
        </p:txBody>
      </p:sp>
      <p:sp>
        <p:nvSpPr>
          <p:cNvPr id="7" name="Номер слайда 5"/>
          <p:cNvSpPr>
            <a:spLocks noGrp="1"/>
          </p:cNvSpPr>
          <p:nvPr>
            <p:ph type="sldNum" sz="quarter" idx="12"/>
          </p:nvPr>
        </p:nvSpPr>
        <p:spPr/>
        <p:txBody>
          <a:bodyPr/>
          <a:lstStyle>
            <a:lvl1pPr>
              <a:defRPr/>
            </a:lvl1pPr>
          </a:lstStyle>
          <a:p>
            <a:pPr>
              <a:defRPr/>
            </a:pPr>
            <a:fld id="{D09E005C-0434-4374-AA54-7BB2D8D9273D}" type="slidenum">
              <a:rPr lang="ru-RU"/>
              <a:pPr>
                <a:defRPr/>
              </a:pPr>
              <a:t>‹#›</a:t>
            </a:fld>
            <a:endParaRPr lang="ru-RU"/>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DB580D1-E9F4-413C-95F6-B1D8144F1746}" type="datetime1">
              <a:rPr lang="ru-RU"/>
              <a:pPr>
                <a:defRPr/>
              </a:pPr>
              <a:t>29.11.2016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ru-RU"/>
              <a:t>Комиссия по делам несовершеннолетних и защите их прав при Губернаторе Тюменской области</a:t>
            </a: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E084998-2D8D-4EB8-9999-4B2A8D65C46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454" r:id="rId1"/>
    <p:sldLayoutId id="2147484455" r:id="rId2"/>
    <p:sldLayoutId id="2147484456" r:id="rId3"/>
    <p:sldLayoutId id="2147484457" r:id="rId4"/>
    <p:sldLayoutId id="2147484458" r:id="rId5"/>
    <p:sldLayoutId id="2147484459" r:id="rId6"/>
    <p:sldLayoutId id="2147484460" r:id="rId7"/>
    <p:sldLayoutId id="2147484461" r:id="rId8"/>
    <p:sldLayoutId id="2147484462" r:id="rId9"/>
    <p:sldLayoutId id="2147484463" r:id="rId10"/>
    <p:sldLayoutId id="2147484464" r:id="rId11"/>
  </p:sldLayoutIdLst>
  <p:transition spd="med">
    <p:pull/>
  </p:transition>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www.instoresandall.com/wp-content/uploads/2010/09/computer-gamesr.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19552096">
            <a:off x="1835150" y="1905000"/>
            <a:ext cx="9144000" cy="2387600"/>
          </a:xfrm>
        </p:spPr>
        <p:txBody>
          <a:bodyPr rtlCol="0">
            <a:normAutofit/>
          </a:bodyPr>
          <a:lstStyle/>
          <a:p>
            <a:pPr eaLnBrk="1" fontAlgn="auto" hangingPunct="1">
              <a:spcAft>
                <a:spcPts val="0"/>
              </a:spcAft>
              <a:defRPr/>
            </a:pPr>
            <a:r>
              <a:rPr lang="ru-RU" sz="7200" b="1" kern="3300" spc="490" dirty="0" smtClean="0">
                <a:solidFill>
                  <a:srgbClr val="C00000"/>
                </a:solidFill>
                <a:effectLst>
                  <a:outerShdw blurRad="38100" dist="38100" dir="2700000" algn="tl">
                    <a:srgbClr val="000000">
                      <a:alpha val="43137"/>
                    </a:srgbClr>
                  </a:outerShdw>
                </a:effectLst>
                <a:latin typeface="+mn-lt"/>
              </a:rPr>
              <a:t>неЗАВИСИМОСТЬ</a:t>
            </a:r>
          </a:p>
        </p:txBody>
      </p:sp>
      <p:sp>
        <p:nvSpPr>
          <p:cNvPr id="4" name="Прямоугольник 3"/>
          <p:cNvSpPr/>
          <p:nvPr/>
        </p:nvSpPr>
        <p:spPr>
          <a:xfrm rot="19511605">
            <a:off x="2409825" y="2608263"/>
            <a:ext cx="8301038" cy="1839912"/>
          </a:xfrm>
          <a:prstGeom prst="rect">
            <a:avLst/>
          </a:prstGeom>
          <a:noFill/>
          <a:ln w="76200" cmpd="tri">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 name="Нижний колонтитул 4"/>
          <p:cNvSpPr>
            <a:spLocks noGrp="1"/>
          </p:cNvSpPr>
          <p:nvPr>
            <p:ph type="ftr" sz="quarter" idx="11"/>
          </p:nvPr>
        </p:nvSpPr>
        <p:spPr>
          <a:xfrm>
            <a:off x="7861300" y="6105525"/>
            <a:ext cx="4114800" cy="365125"/>
          </a:xfrm>
        </p:spPr>
        <p:txBody>
          <a:bodyPr/>
          <a:lstStyle/>
          <a:p>
            <a:pPr>
              <a:defRPr/>
            </a:pPr>
            <a:r>
              <a:rPr lang="ru-RU" dirty="0"/>
              <a:t>Комиссия по делам несовершеннолетних и защите их прав при Губернаторе Тюменской области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nodeType="afterGroup">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7859713" y="6145213"/>
            <a:ext cx="4114800" cy="365125"/>
          </a:xfrm>
        </p:spPr>
        <p:txBody>
          <a:bodyPr/>
          <a:lstStyle/>
          <a:p>
            <a:pPr>
              <a:defRPr/>
            </a:pPr>
            <a:r>
              <a:rPr lang="ru-RU" dirty="0"/>
              <a:t>Комиссия по делам несовершеннолетних и защите их прав при Губернаторе Тюменской области</a:t>
            </a:r>
          </a:p>
        </p:txBody>
      </p:sp>
      <p:sp>
        <p:nvSpPr>
          <p:cNvPr id="3" name="Прямоугольник 2"/>
          <p:cNvSpPr/>
          <p:nvPr/>
        </p:nvSpPr>
        <p:spPr>
          <a:xfrm>
            <a:off x="1189038" y="4137025"/>
            <a:ext cx="3989387" cy="1938338"/>
          </a:xfrm>
          <a:prstGeom prst="rect">
            <a:avLst/>
          </a:prstGeom>
        </p:spPr>
        <p:txBody>
          <a:bodyPr>
            <a:spAutoFit/>
          </a:bodyPr>
          <a:lstStyle/>
          <a:p>
            <a:pPr>
              <a:defRPr/>
            </a:pPr>
            <a:r>
              <a:rPr lang="ru-RU" sz="2400" spc="100" dirty="0">
                <a:solidFill>
                  <a:srgbClr val="C00000"/>
                </a:solidFill>
                <a:effectLst>
                  <a:outerShdw blurRad="38100" dist="38100" dir="2700000" algn="tl">
                    <a:srgbClr val="000000">
                      <a:alpha val="43137"/>
                    </a:srgbClr>
                  </a:outerShdw>
                </a:effectLst>
              </a:rPr>
              <a:t>АЛКОГОЛИЗМ РОДИТЕЛЕЙ САМАЯ ЧАСТАЯ ПРИЧИНА ЖЕСТОКОГО ОБРАЩЕНИЯ И НАСИЛИЯ НАД ДЕТЬМИ В СЕМЬЕ…</a:t>
            </a:r>
            <a:endParaRPr lang="ru-RU" sz="2400" dirty="0">
              <a:solidFill>
                <a:srgbClr val="C00000"/>
              </a:solidFill>
            </a:endParaRPr>
          </a:p>
        </p:txBody>
      </p:sp>
      <p:pic>
        <p:nvPicPr>
          <p:cNvPr id="5" name="Рисунок 4"/>
          <p:cNvPicPr>
            <a:picLocks noChangeAspect="1"/>
          </p:cNvPicPr>
          <p:nvPr/>
        </p:nvPicPr>
        <p:blipFill>
          <a:blip r:embed="rId4"/>
          <a:stretch>
            <a:fillRect/>
          </a:stretch>
        </p:blipFill>
        <p:spPr>
          <a:xfrm>
            <a:off x="5178425" y="3884746"/>
            <a:ext cx="2639418" cy="2390720"/>
          </a:xfrm>
          <a:prstGeom prst="rect">
            <a:avLst/>
          </a:prstGeom>
          <a:ln>
            <a:noFill/>
          </a:ln>
          <a:effectLst>
            <a:outerShdw blurRad="292100" dist="139700" dir="2700000" algn="tl" rotWithShape="0">
              <a:srgbClr val="333333">
                <a:alpha val="65000"/>
              </a:srgbClr>
            </a:outerShdw>
            <a:softEdge rad="152400"/>
          </a:effectLst>
        </p:spPr>
      </p:pic>
      <p:sp>
        <p:nvSpPr>
          <p:cNvPr id="2" name="Прямоугольник 1"/>
          <p:cNvSpPr/>
          <p:nvPr/>
        </p:nvSpPr>
        <p:spPr>
          <a:xfrm>
            <a:off x="1454150" y="1639888"/>
            <a:ext cx="5307013" cy="1200150"/>
          </a:xfrm>
          <a:prstGeom prst="rect">
            <a:avLst/>
          </a:prstGeom>
        </p:spPr>
        <p:txBody>
          <a:bodyPr>
            <a:spAutoFit/>
          </a:bodyPr>
          <a:lstStyle/>
          <a:p>
            <a:pPr>
              <a:defRPr/>
            </a:pPr>
            <a:r>
              <a:rPr lang="ru-RU" sz="2400" b="1" spc="100" dirty="0">
                <a:effectLst>
                  <a:outerShdw blurRad="38100" dist="38100" dir="2700000" algn="tl">
                    <a:srgbClr val="000000">
                      <a:alpha val="43137"/>
                    </a:srgbClr>
                  </a:outerShdw>
                </a:effectLst>
              </a:rPr>
              <a:t>80% РАЗВОДОВ ПРОИСХОДИТ ПО ПРИЧИНЕ ПЬЯНСТВА ОДНОГО ИЗ СУПРУГОВ</a:t>
            </a:r>
            <a:endParaRPr lang="ru-RU" sz="2400" dirty="0"/>
          </a:p>
        </p:txBody>
      </p:sp>
      <p:sp>
        <p:nvSpPr>
          <p:cNvPr id="6" name="Прямоугольник 5"/>
          <p:cNvSpPr/>
          <p:nvPr/>
        </p:nvSpPr>
        <p:spPr>
          <a:xfrm>
            <a:off x="1468438" y="584200"/>
            <a:ext cx="10058400" cy="1077913"/>
          </a:xfrm>
          <a:prstGeom prst="rect">
            <a:avLst/>
          </a:prstGeom>
        </p:spPr>
        <p:txBody>
          <a:bodyPr>
            <a:spAutoFit/>
          </a:bodyPr>
          <a:lstStyle/>
          <a:p>
            <a:pPr>
              <a:defRPr/>
            </a:pPr>
            <a:r>
              <a:rPr lang="ru-RU" sz="3200" b="1" spc="100" dirty="0">
                <a:solidFill>
                  <a:srgbClr val="FF0000"/>
                </a:solidFill>
                <a:effectLst>
                  <a:outerShdw blurRad="38100" dist="38100" dir="2700000" algn="tl">
                    <a:srgbClr val="000000">
                      <a:alpha val="43137"/>
                    </a:srgbClr>
                  </a:outerShdw>
                </a:effectLst>
              </a:rPr>
              <a:t>ЗАВИСИМЫЙ ЧЕЛОВЕК ТЕРЯЕТ САМОЕ ВАЖНОЕ – РОДНЫХ И БЛИЗКИХ ЛЮДЕЙ!</a:t>
            </a:r>
            <a:endParaRPr lang="ru-RU" sz="3200" dirty="0"/>
          </a:p>
        </p:txBody>
      </p:sp>
      <p:sp>
        <p:nvSpPr>
          <p:cNvPr id="7" name="Прямоугольник 6"/>
          <p:cNvSpPr/>
          <p:nvPr/>
        </p:nvSpPr>
        <p:spPr>
          <a:xfrm>
            <a:off x="1385888" y="2854325"/>
            <a:ext cx="6096000" cy="922338"/>
          </a:xfrm>
          <a:prstGeom prst="rect">
            <a:avLst/>
          </a:prstGeom>
        </p:spPr>
        <p:txBody>
          <a:bodyPr>
            <a:spAutoFit/>
          </a:bodyPr>
          <a:lstStyle/>
          <a:p>
            <a:pPr>
              <a:defRPr/>
            </a:pPr>
            <a:r>
              <a:rPr lang="ru-RU" b="1" spc="100" dirty="0">
                <a:solidFill>
                  <a:srgbClr val="C00000"/>
                </a:solidFill>
                <a:effectLst>
                  <a:outerShdw blurRad="38100" dist="38100" dir="2700000" algn="tl">
                    <a:srgbClr val="000000">
                      <a:alpha val="43137"/>
                    </a:srgbClr>
                  </a:outerShdw>
                </a:effectLst>
              </a:rPr>
              <a:t>УПОТРЕБЛЕНИЕ АЛКОГОЛЯ, НАРКОТИКОВ ЯВЛЯЕТСЯ ОСНОВНОЙ ПРИЧИНОЙ ЛИШЕНИЯ МАТЕРЕЙ И ОТЦОВ РОДИТЕЛЬСКИХ ПРАВ</a:t>
            </a:r>
            <a:endParaRPr lang="ru-RU" dirty="0">
              <a:solidFill>
                <a:srgbClr val="C00000"/>
              </a:solidFill>
            </a:endParaRPr>
          </a:p>
        </p:txBody>
      </p:sp>
      <p:sp>
        <p:nvSpPr>
          <p:cNvPr id="8" name="Прямоугольник 7"/>
          <p:cNvSpPr/>
          <p:nvPr/>
        </p:nvSpPr>
        <p:spPr>
          <a:xfrm>
            <a:off x="7481888" y="1639888"/>
            <a:ext cx="3892550" cy="1200150"/>
          </a:xfrm>
          <a:prstGeom prst="rect">
            <a:avLst/>
          </a:prstGeom>
        </p:spPr>
        <p:txBody>
          <a:bodyPr>
            <a:spAutoFit/>
          </a:bodyPr>
          <a:lstStyle/>
          <a:p>
            <a:pPr>
              <a:defRPr/>
            </a:pPr>
            <a:r>
              <a:rPr lang="ru-RU" b="1" spc="100" dirty="0">
                <a:solidFill>
                  <a:srgbClr val="C00000"/>
                </a:solidFill>
                <a:effectLst>
                  <a:outerShdw blurRad="38100" dist="38100" dir="2700000" algn="tl">
                    <a:srgbClr val="000000">
                      <a:alpha val="43137"/>
                    </a:srgbClr>
                  </a:outerShdw>
                </a:effectLst>
              </a:rPr>
              <a:t>АЛКОГОЛИЗМ И НАРКОМАНИЯ САМЫЕ ЧАСТЫЕ ПРИЧИНЫ МАТЕРИАЛЬНОГО НЕБЛАГОПОЛУЧИЯ СЕМЬИ</a:t>
            </a:r>
            <a:endParaRPr lang="ru-RU" dirty="0">
              <a:solidFill>
                <a:srgbClr val="C00000"/>
              </a:solidFill>
            </a:endParaRPr>
          </a:p>
        </p:txBody>
      </p:sp>
      <p:sp>
        <p:nvSpPr>
          <p:cNvPr id="9" name="Прямоугольник 8"/>
          <p:cNvSpPr/>
          <p:nvPr/>
        </p:nvSpPr>
        <p:spPr>
          <a:xfrm>
            <a:off x="8212138" y="2995613"/>
            <a:ext cx="3314700" cy="3046412"/>
          </a:xfrm>
          <a:prstGeom prst="rect">
            <a:avLst/>
          </a:prstGeom>
        </p:spPr>
        <p:txBody>
          <a:bodyPr>
            <a:spAutoFit/>
          </a:bodyPr>
          <a:lstStyle/>
          <a:p>
            <a:pPr>
              <a:defRPr/>
            </a:pPr>
            <a:r>
              <a:rPr lang="ru-RU" sz="2400" spc="100" dirty="0">
                <a:effectLst>
                  <a:outerShdw blurRad="38100" dist="38100" dir="2700000" algn="tl">
                    <a:srgbClr val="000000">
                      <a:alpha val="43137"/>
                    </a:srgbClr>
                  </a:outerShdw>
                </a:effectLst>
              </a:rPr>
              <a:t>БОЛЬШИНСТВО ПРЕСТУПЛЕНИЙ В ОТНОШЕНИИ ДЕТЕЙ СОВЕРШАЕТСЯ  В СОСТОЯНИИ АЛКОГОЛЬНОГО ИЛИ НАРКОТИЧЕСКОГО ОПЬЯНЕНИЯ</a:t>
            </a:r>
            <a:endParaRPr lang="ru-RU" sz="24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nodeType="afterGroup">
                            <p:stCondLst>
                              <p:cond delay="2000"/>
                            </p:stCondLst>
                            <p:childTnLst>
                              <p:par>
                                <p:cTn id="9" presetID="53" presetClass="entr" presetSubtype="16"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1500" fill="hold"/>
                                        <p:tgtEl>
                                          <p:spTgt spid="2"/>
                                        </p:tgtEl>
                                        <p:attrNameLst>
                                          <p:attrName>ppt_w</p:attrName>
                                        </p:attrNameLst>
                                      </p:cBhvr>
                                      <p:tavLst>
                                        <p:tav tm="0">
                                          <p:val>
                                            <p:fltVal val="0"/>
                                          </p:val>
                                        </p:tav>
                                        <p:tav tm="100000">
                                          <p:val>
                                            <p:strVal val="#ppt_w"/>
                                          </p:val>
                                        </p:tav>
                                      </p:tavLst>
                                    </p:anim>
                                    <p:anim calcmode="lin" valueType="num">
                                      <p:cBhvr>
                                        <p:cTn id="12" dur="1500" fill="hold"/>
                                        <p:tgtEl>
                                          <p:spTgt spid="2"/>
                                        </p:tgtEl>
                                        <p:attrNameLst>
                                          <p:attrName>ppt_h</p:attrName>
                                        </p:attrNameLst>
                                      </p:cBhvr>
                                      <p:tavLst>
                                        <p:tav tm="0">
                                          <p:val>
                                            <p:fltVal val="0"/>
                                          </p:val>
                                        </p:tav>
                                        <p:tav tm="100000">
                                          <p:val>
                                            <p:strVal val="#ppt_h"/>
                                          </p:val>
                                        </p:tav>
                                      </p:tavLst>
                                    </p:anim>
                                    <p:animEffect transition="in" filter="fade">
                                      <p:cBhvr>
                                        <p:cTn id="13" dur="1500"/>
                                        <p:tgtEl>
                                          <p:spTgt spid="2"/>
                                        </p:tgtEl>
                                      </p:cBhvr>
                                    </p:animEffect>
                                  </p:childTnLst>
                                </p:cTn>
                              </p:par>
                            </p:childTnLst>
                          </p:cTn>
                        </p:par>
                        <p:par>
                          <p:cTn id="14" fill="hold" nodeType="afterGroup">
                            <p:stCondLst>
                              <p:cond delay="4000"/>
                            </p:stCondLst>
                            <p:childTnLst>
                              <p:par>
                                <p:cTn id="15" presetID="53" presetClass="entr" presetSubtype="16" fill="hold" grpId="0" nodeType="afterEffect">
                                  <p:stCondLst>
                                    <p:cond delay="500"/>
                                  </p:stCondLst>
                                  <p:childTnLst>
                                    <p:set>
                                      <p:cBhvr>
                                        <p:cTn id="16" dur="1" fill="hold">
                                          <p:stCondLst>
                                            <p:cond delay="0"/>
                                          </p:stCondLst>
                                        </p:cTn>
                                        <p:tgtEl>
                                          <p:spTgt spid="8"/>
                                        </p:tgtEl>
                                        <p:attrNameLst>
                                          <p:attrName>style.visibility</p:attrName>
                                        </p:attrNameLst>
                                      </p:cBhvr>
                                      <p:to>
                                        <p:strVal val="visible"/>
                                      </p:to>
                                    </p:set>
                                    <p:anim calcmode="lin" valueType="num">
                                      <p:cBhvr>
                                        <p:cTn id="17" dur="1500" fill="hold"/>
                                        <p:tgtEl>
                                          <p:spTgt spid="8"/>
                                        </p:tgtEl>
                                        <p:attrNameLst>
                                          <p:attrName>ppt_w</p:attrName>
                                        </p:attrNameLst>
                                      </p:cBhvr>
                                      <p:tavLst>
                                        <p:tav tm="0">
                                          <p:val>
                                            <p:fltVal val="0"/>
                                          </p:val>
                                        </p:tav>
                                        <p:tav tm="100000">
                                          <p:val>
                                            <p:strVal val="#ppt_w"/>
                                          </p:val>
                                        </p:tav>
                                      </p:tavLst>
                                    </p:anim>
                                    <p:anim calcmode="lin" valueType="num">
                                      <p:cBhvr>
                                        <p:cTn id="18" dur="1500" fill="hold"/>
                                        <p:tgtEl>
                                          <p:spTgt spid="8"/>
                                        </p:tgtEl>
                                        <p:attrNameLst>
                                          <p:attrName>ppt_h</p:attrName>
                                        </p:attrNameLst>
                                      </p:cBhvr>
                                      <p:tavLst>
                                        <p:tav tm="0">
                                          <p:val>
                                            <p:fltVal val="0"/>
                                          </p:val>
                                        </p:tav>
                                        <p:tav tm="100000">
                                          <p:val>
                                            <p:strVal val="#ppt_h"/>
                                          </p:val>
                                        </p:tav>
                                      </p:tavLst>
                                    </p:anim>
                                    <p:animEffect transition="in" filter="fade">
                                      <p:cBhvr>
                                        <p:cTn id="19" dur="1500"/>
                                        <p:tgtEl>
                                          <p:spTgt spid="8"/>
                                        </p:tgtEl>
                                      </p:cBhvr>
                                    </p:animEffect>
                                  </p:childTnLst>
                                </p:cTn>
                              </p:par>
                            </p:childTnLst>
                          </p:cTn>
                        </p:par>
                        <p:par>
                          <p:cTn id="20" fill="hold" nodeType="afterGroup">
                            <p:stCondLst>
                              <p:cond delay="6000"/>
                            </p:stCondLst>
                            <p:childTnLst>
                              <p:par>
                                <p:cTn id="21" presetID="53" presetClass="entr" presetSubtype="16" fill="hold" grpId="0" nodeType="afterEffect">
                                  <p:stCondLst>
                                    <p:cond delay="500"/>
                                  </p:stCondLst>
                                  <p:childTnLst>
                                    <p:set>
                                      <p:cBhvr>
                                        <p:cTn id="22" dur="1" fill="hold">
                                          <p:stCondLst>
                                            <p:cond delay="0"/>
                                          </p:stCondLst>
                                        </p:cTn>
                                        <p:tgtEl>
                                          <p:spTgt spid="7"/>
                                        </p:tgtEl>
                                        <p:attrNameLst>
                                          <p:attrName>style.visibility</p:attrName>
                                        </p:attrNameLst>
                                      </p:cBhvr>
                                      <p:to>
                                        <p:strVal val="visible"/>
                                      </p:to>
                                    </p:set>
                                    <p:anim calcmode="lin" valueType="num">
                                      <p:cBhvr>
                                        <p:cTn id="23" dur="1500" fill="hold"/>
                                        <p:tgtEl>
                                          <p:spTgt spid="7"/>
                                        </p:tgtEl>
                                        <p:attrNameLst>
                                          <p:attrName>ppt_w</p:attrName>
                                        </p:attrNameLst>
                                      </p:cBhvr>
                                      <p:tavLst>
                                        <p:tav tm="0">
                                          <p:val>
                                            <p:fltVal val="0"/>
                                          </p:val>
                                        </p:tav>
                                        <p:tav tm="100000">
                                          <p:val>
                                            <p:strVal val="#ppt_w"/>
                                          </p:val>
                                        </p:tav>
                                      </p:tavLst>
                                    </p:anim>
                                    <p:anim calcmode="lin" valueType="num">
                                      <p:cBhvr>
                                        <p:cTn id="24" dur="1500" fill="hold"/>
                                        <p:tgtEl>
                                          <p:spTgt spid="7"/>
                                        </p:tgtEl>
                                        <p:attrNameLst>
                                          <p:attrName>ppt_h</p:attrName>
                                        </p:attrNameLst>
                                      </p:cBhvr>
                                      <p:tavLst>
                                        <p:tav tm="0">
                                          <p:val>
                                            <p:fltVal val="0"/>
                                          </p:val>
                                        </p:tav>
                                        <p:tav tm="100000">
                                          <p:val>
                                            <p:strVal val="#ppt_h"/>
                                          </p:val>
                                        </p:tav>
                                      </p:tavLst>
                                    </p:anim>
                                    <p:animEffect transition="in" filter="fade">
                                      <p:cBhvr>
                                        <p:cTn id="25" dur="1500"/>
                                        <p:tgtEl>
                                          <p:spTgt spid="7"/>
                                        </p:tgtEl>
                                      </p:cBhvr>
                                    </p:animEffect>
                                  </p:childTnLst>
                                </p:cTn>
                              </p:par>
                            </p:childTnLst>
                          </p:cTn>
                        </p:par>
                        <p:par>
                          <p:cTn id="26" fill="hold" nodeType="afterGroup">
                            <p:stCondLst>
                              <p:cond delay="8000"/>
                            </p:stCondLst>
                            <p:childTnLst>
                              <p:par>
                                <p:cTn id="27" presetID="22" presetClass="entr" presetSubtype="1" fill="hold" grpId="0" nodeType="afterEffect">
                                  <p:stCondLst>
                                    <p:cond delay="50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2000"/>
                                        <p:tgtEl>
                                          <p:spTgt spid="3"/>
                                        </p:tgtEl>
                                      </p:cBhvr>
                                    </p:animEffect>
                                  </p:childTnLst>
                                </p:cTn>
                              </p:par>
                            </p:childTnLst>
                          </p:cTn>
                        </p:par>
                        <p:par>
                          <p:cTn id="30" fill="hold" nodeType="afterGroup">
                            <p:stCondLst>
                              <p:cond delay="10500"/>
                            </p:stCondLst>
                            <p:childTnLst>
                              <p:par>
                                <p:cTn id="31" presetID="30"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200" decel="100000"/>
                                        <p:tgtEl>
                                          <p:spTgt spid="5"/>
                                        </p:tgtEl>
                                      </p:cBhvr>
                                    </p:animEffect>
                                    <p:anim calcmode="lin" valueType="num">
                                      <p:cBhvr>
                                        <p:cTn id="34" dur="1200" decel="100000" fill="hold"/>
                                        <p:tgtEl>
                                          <p:spTgt spid="5"/>
                                        </p:tgtEl>
                                        <p:attrNameLst>
                                          <p:attrName>style.rotation</p:attrName>
                                        </p:attrNameLst>
                                      </p:cBhvr>
                                      <p:tavLst>
                                        <p:tav tm="0">
                                          <p:val>
                                            <p:fltVal val="-90"/>
                                          </p:val>
                                        </p:tav>
                                        <p:tav tm="100000">
                                          <p:val>
                                            <p:fltVal val="0"/>
                                          </p:val>
                                        </p:tav>
                                      </p:tavLst>
                                    </p:anim>
                                    <p:anim calcmode="lin" valueType="num">
                                      <p:cBhvr>
                                        <p:cTn id="35" dur="1200" decel="100000" fill="hold"/>
                                        <p:tgtEl>
                                          <p:spTgt spid="5"/>
                                        </p:tgtEl>
                                        <p:attrNameLst>
                                          <p:attrName>ppt_x</p:attrName>
                                        </p:attrNameLst>
                                      </p:cBhvr>
                                      <p:tavLst>
                                        <p:tav tm="0">
                                          <p:val>
                                            <p:strVal val="#ppt_x+0.4"/>
                                          </p:val>
                                        </p:tav>
                                        <p:tav tm="100000">
                                          <p:val>
                                            <p:strVal val="#ppt_x-0.05"/>
                                          </p:val>
                                        </p:tav>
                                      </p:tavLst>
                                    </p:anim>
                                    <p:anim calcmode="lin" valueType="num">
                                      <p:cBhvr>
                                        <p:cTn id="36" dur="1200" decel="100000" fill="hold"/>
                                        <p:tgtEl>
                                          <p:spTgt spid="5"/>
                                        </p:tgtEl>
                                        <p:attrNameLst>
                                          <p:attrName>ppt_y</p:attrName>
                                        </p:attrNameLst>
                                      </p:cBhvr>
                                      <p:tavLst>
                                        <p:tav tm="0">
                                          <p:val>
                                            <p:strVal val="#ppt_y-0.4"/>
                                          </p:val>
                                        </p:tav>
                                        <p:tav tm="100000">
                                          <p:val>
                                            <p:strVal val="#ppt_y+0.1"/>
                                          </p:val>
                                        </p:tav>
                                      </p:tavLst>
                                    </p:anim>
                                    <p:anim calcmode="lin" valueType="num">
                                      <p:cBhvr>
                                        <p:cTn id="37" dur="300" accel="100000" fill="hold">
                                          <p:stCondLst>
                                            <p:cond delay="1200"/>
                                          </p:stCondLst>
                                        </p:cTn>
                                        <p:tgtEl>
                                          <p:spTgt spid="5"/>
                                        </p:tgtEl>
                                        <p:attrNameLst>
                                          <p:attrName>ppt_x</p:attrName>
                                        </p:attrNameLst>
                                      </p:cBhvr>
                                      <p:tavLst>
                                        <p:tav tm="0">
                                          <p:val>
                                            <p:strVal val="#ppt_x-0.05"/>
                                          </p:val>
                                        </p:tav>
                                        <p:tav tm="100000">
                                          <p:val>
                                            <p:strVal val="#ppt_x"/>
                                          </p:val>
                                        </p:tav>
                                      </p:tavLst>
                                    </p:anim>
                                    <p:anim calcmode="lin" valueType="num">
                                      <p:cBhvr>
                                        <p:cTn id="38" dur="300" accel="100000" fill="hold">
                                          <p:stCondLst>
                                            <p:cond delay="1200"/>
                                          </p:stCondLst>
                                        </p:cTn>
                                        <p:tgtEl>
                                          <p:spTgt spid="5"/>
                                        </p:tgtEl>
                                        <p:attrNameLst>
                                          <p:attrName>ppt_y</p:attrName>
                                        </p:attrNameLst>
                                      </p:cBhvr>
                                      <p:tavLst>
                                        <p:tav tm="0">
                                          <p:val>
                                            <p:strVal val="#ppt_y+0.1"/>
                                          </p:val>
                                        </p:tav>
                                        <p:tav tm="100000">
                                          <p:val>
                                            <p:strVal val="#ppt_y"/>
                                          </p:val>
                                        </p:tav>
                                      </p:tavLst>
                                    </p:anim>
                                  </p:childTnLst>
                                </p:cTn>
                              </p:par>
                            </p:childTnLst>
                          </p:cTn>
                        </p:par>
                        <p:par>
                          <p:cTn id="39" fill="hold" nodeType="afterGroup">
                            <p:stCondLst>
                              <p:cond delay="12000"/>
                            </p:stCondLst>
                            <p:childTnLst>
                              <p:par>
                                <p:cTn id="40" presetID="53" presetClass="entr" presetSubtype="16"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500" fill="hold"/>
                                        <p:tgtEl>
                                          <p:spTgt spid="9"/>
                                        </p:tgtEl>
                                        <p:attrNameLst>
                                          <p:attrName>ppt_w</p:attrName>
                                        </p:attrNameLst>
                                      </p:cBhvr>
                                      <p:tavLst>
                                        <p:tav tm="0">
                                          <p:val>
                                            <p:fltVal val="0"/>
                                          </p:val>
                                        </p:tav>
                                        <p:tav tm="100000">
                                          <p:val>
                                            <p:strVal val="#ppt_w"/>
                                          </p:val>
                                        </p:tav>
                                      </p:tavLst>
                                    </p:anim>
                                    <p:anim calcmode="lin" valueType="num">
                                      <p:cBhvr>
                                        <p:cTn id="43" dur="1500" fill="hold"/>
                                        <p:tgtEl>
                                          <p:spTgt spid="9"/>
                                        </p:tgtEl>
                                        <p:attrNameLst>
                                          <p:attrName>ppt_h</p:attrName>
                                        </p:attrNameLst>
                                      </p:cBhvr>
                                      <p:tavLst>
                                        <p:tav tm="0">
                                          <p:val>
                                            <p:fltVal val="0"/>
                                          </p:val>
                                        </p:tav>
                                        <p:tav tm="100000">
                                          <p:val>
                                            <p:strVal val="#ppt_h"/>
                                          </p:val>
                                        </p:tav>
                                      </p:tavLst>
                                    </p:anim>
                                    <p:animEffect transition="in" filter="fade">
                                      <p:cBhvr>
                                        <p:cTn id="44"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7859713" y="6145213"/>
            <a:ext cx="4114800" cy="365125"/>
          </a:xfrm>
        </p:spPr>
        <p:txBody>
          <a:bodyPr/>
          <a:lstStyle/>
          <a:p>
            <a:pPr>
              <a:defRPr/>
            </a:pPr>
            <a:r>
              <a:rPr lang="ru-RU" dirty="0"/>
              <a:t>Комиссия по делам несовершеннолетних и защите их прав при Губернаторе Тюменской области</a:t>
            </a:r>
          </a:p>
        </p:txBody>
      </p:sp>
      <p:sp>
        <p:nvSpPr>
          <p:cNvPr id="2" name="Прямоугольник 1"/>
          <p:cNvSpPr/>
          <p:nvPr/>
        </p:nvSpPr>
        <p:spPr>
          <a:xfrm>
            <a:off x="1579563" y="612775"/>
            <a:ext cx="10280650" cy="954088"/>
          </a:xfrm>
          <a:prstGeom prst="rect">
            <a:avLst/>
          </a:prstGeom>
        </p:spPr>
        <p:txBody>
          <a:bodyPr>
            <a:spAutoFit/>
          </a:bodyPr>
          <a:lstStyle/>
          <a:p>
            <a:pPr>
              <a:defRPr/>
            </a:pPr>
            <a:r>
              <a:rPr lang="ru-RU" sz="2800" b="1" spc="100" dirty="0">
                <a:solidFill>
                  <a:srgbClr val="C00000"/>
                </a:solidFill>
                <a:effectLst>
                  <a:outerShdw blurRad="38100" dist="38100" dir="2700000" algn="tl">
                    <a:srgbClr val="000000">
                      <a:alpha val="43137"/>
                    </a:srgbClr>
                  </a:outerShdw>
                </a:effectLst>
              </a:rPr>
              <a:t>НЕСКОЛЬКО ФАКТОВ О ПОСЛЕДСТВИЯХ ЗЛОУПОТРЕБЛЕНИЯ АЛКОГОЛЯ НЕСОВЕРШЕННОЛЕТНИМИ</a:t>
            </a:r>
            <a:endParaRPr lang="ru-RU" sz="2800" dirty="0">
              <a:solidFill>
                <a:srgbClr val="C00000"/>
              </a:solidFill>
            </a:endParaRPr>
          </a:p>
        </p:txBody>
      </p:sp>
      <p:sp>
        <p:nvSpPr>
          <p:cNvPr id="5" name="Прямоугольник 4"/>
          <p:cNvSpPr/>
          <p:nvPr/>
        </p:nvSpPr>
        <p:spPr>
          <a:xfrm>
            <a:off x="1579563" y="1897063"/>
            <a:ext cx="6067425" cy="1138237"/>
          </a:xfrm>
          <a:prstGeom prst="rect">
            <a:avLst/>
          </a:prstGeom>
        </p:spPr>
        <p:txBody>
          <a:bodyPr>
            <a:spAutoFit/>
          </a:bodyPr>
          <a:lstStyle/>
          <a:p>
            <a:pPr>
              <a:defRPr/>
            </a:pPr>
            <a:r>
              <a:rPr lang="ru-RU" b="1" spc="100" dirty="0">
                <a:solidFill>
                  <a:srgbClr val="C00000"/>
                </a:solidFill>
                <a:effectLst>
                  <a:outerShdw blurRad="38100" dist="38100" dir="2700000" algn="tl">
                    <a:srgbClr val="000000">
                      <a:alpha val="43137"/>
                    </a:srgbClr>
                  </a:outerShdw>
                </a:effectLst>
              </a:rPr>
              <a:t>ВСЕГО В 2013ГОДУ В ТЮМЕНСКОЙ ОБЛАСТИ НЕСОВЕРШЕННОЛЕТНИМИ БЫЛО СОВЕРШЕНО </a:t>
            </a:r>
          </a:p>
          <a:p>
            <a:pPr>
              <a:defRPr/>
            </a:pPr>
            <a:r>
              <a:rPr lang="ru-RU" sz="3200" b="1" spc="100" dirty="0">
                <a:effectLst>
                  <a:outerShdw blurRad="38100" dist="38100" dir="2700000" algn="tl">
                    <a:srgbClr val="000000">
                      <a:alpha val="43137"/>
                    </a:srgbClr>
                  </a:outerShdw>
                </a:effectLst>
              </a:rPr>
              <a:t>856</a:t>
            </a:r>
            <a:r>
              <a:rPr lang="ru-RU" sz="3200" b="1" spc="100" dirty="0">
                <a:solidFill>
                  <a:srgbClr val="FF0000"/>
                </a:solidFill>
                <a:effectLst>
                  <a:outerShdw blurRad="38100" dist="38100" dir="2700000" algn="tl">
                    <a:srgbClr val="000000">
                      <a:alpha val="43137"/>
                    </a:srgbClr>
                  </a:outerShdw>
                </a:effectLst>
              </a:rPr>
              <a:t> </a:t>
            </a:r>
            <a:r>
              <a:rPr lang="ru-RU" b="1" spc="100" dirty="0">
                <a:solidFill>
                  <a:srgbClr val="C00000"/>
                </a:solidFill>
                <a:effectLst>
                  <a:outerShdw blurRad="38100" dist="38100" dir="2700000" algn="tl">
                    <a:srgbClr val="000000">
                      <a:alpha val="43137"/>
                    </a:srgbClr>
                  </a:outerShdw>
                </a:effectLst>
              </a:rPr>
              <a:t>ПРЕСТУПЛЕНИЙ </a:t>
            </a:r>
            <a:endParaRPr lang="ru-RU" dirty="0">
              <a:solidFill>
                <a:srgbClr val="C00000"/>
              </a:solidFill>
            </a:endParaRPr>
          </a:p>
        </p:txBody>
      </p:sp>
      <p:sp>
        <p:nvSpPr>
          <p:cNvPr id="3" name="Прямоугольник 2"/>
          <p:cNvSpPr/>
          <p:nvPr/>
        </p:nvSpPr>
        <p:spPr>
          <a:xfrm>
            <a:off x="1579563" y="3059113"/>
            <a:ext cx="4267200" cy="1908175"/>
          </a:xfrm>
          <a:prstGeom prst="rect">
            <a:avLst/>
          </a:prstGeom>
        </p:spPr>
        <p:txBody>
          <a:bodyPr>
            <a:spAutoFit/>
          </a:bodyPr>
          <a:lstStyle/>
          <a:p>
            <a:pPr>
              <a:defRPr/>
            </a:pPr>
            <a:r>
              <a:rPr lang="ru-RU" b="1" spc="100" dirty="0">
                <a:solidFill>
                  <a:srgbClr val="C00000"/>
                </a:solidFill>
                <a:effectLst>
                  <a:outerShdw blurRad="38100" dist="38100" dir="2700000" algn="tl">
                    <a:srgbClr val="000000">
                      <a:alpha val="43137"/>
                    </a:srgbClr>
                  </a:outerShdw>
                </a:effectLst>
              </a:rPr>
              <a:t>ИЗ НИХ</a:t>
            </a:r>
            <a:r>
              <a:rPr lang="ru-RU" sz="3200" b="1" spc="100" dirty="0">
                <a:solidFill>
                  <a:srgbClr val="C00000"/>
                </a:solidFill>
                <a:effectLst>
                  <a:outerShdw blurRad="38100" dist="38100" dir="2700000" algn="tl">
                    <a:srgbClr val="000000">
                      <a:alpha val="43137"/>
                    </a:srgbClr>
                  </a:outerShdw>
                </a:effectLst>
              </a:rPr>
              <a:t> </a:t>
            </a:r>
            <a:r>
              <a:rPr lang="ru-RU" sz="3200" b="1" spc="100" dirty="0">
                <a:effectLst>
                  <a:outerShdw blurRad="38100" dist="38100" dir="2700000" algn="tl">
                    <a:srgbClr val="000000">
                      <a:alpha val="43137"/>
                    </a:srgbClr>
                  </a:outerShdw>
                </a:effectLst>
              </a:rPr>
              <a:t>29 </a:t>
            </a:r>
            <a:r>
              <a:rPr lang="ru-RU" b="1" spc="100" dirty="0">
                <a:solidFill>
                  <a:srgbClr val="C00000"/>
                </a:solidFill>
                <a:effectLst>
                  <a:outerShdw blurRad="38100" dist="38100" dir="2700000" algn="tl">
                    <a:srgbClr val="000000">
                      <a:alpha val="43137"/>
                    </a:srgbClr>
                  </a:outerShdw>
                </a:effectLst>
              </a:rPr>
              <a:t>ПРЕСТУПЛЕНИЙ, СВЯЗАННЫХ С НЕЗАКОННЫМ ОБОРОТОМ НАРКОТИКОВ И</a:t>
            </a:r>
            <a:r>
              <a:rPr lang="ru-RU" b="1" spc="100" dirty="0">
                <a:solidFill>
                  <a:srgbClr val="FF0000"/>
                </a:solidFill>
                <a:effectLst>
                  <a:outerShdw blurRad="38100" dist="38100" dir="2700000" algn="tl">
                    <a:srgbClr val="000000">
                      <a:alpha val="43137"/>
                    </a:srgbClr>
                  </a:outerShdw>
                </a:effectLst>
              </a:rPr>
              <a:t> </a:t>
            </a:r>
            <a:r>
              <a:rPr lang="ru-RU" sz="3200" b="1" spc="100" dirty="0">
                <a:effectLst>
                  <a:outerShdw blurRad="38100" dist="38100" dir="2700000" algn="tl">
                    <a:srgbClr val="000000">
                      <a:alpha val="43137"/>
                    </a:srgbClr>
                  </a:outerShdw>
                </a:effectLst>
              </a:rPr>
              <a:t>155</a:t>
            </a:r>
            <a:r>
              <a:rPr lang="ru-RU" b="1" spc="100" dirty="0">
                <a:solidFill>
                  <a:srgbClr val="FF0000"/>
                </a:solidFill>
                <a:effectLst>
                  <a:outerShdw blurRad="38100" dist="38100" dir="2700000" algn="tl">
                    <a:srgbClr val="000000">
                      <a:alpha val="43137"/>
                    </a:srgbClr>
                  </a:outerShdw>
                </a:effectLst>
              </a:rPr>
              <a:t> </a:t>
            </a:r>
            <a:r>
              <a:rPr lang="ru-RU" b="1" u="sng" spc="100" dirty="0">
                <a:solidFill>
                  <a:srgbClr val="C00000"/>
                </a:solidFill>
                <a:effectLst>
                  <a:outerShdw blurRad="38100" dist="38100" dir="2700000" algn="tl">
                    <a:srgbClr val="000000">
                      <a:alpha val="43137"/>
                    </a:srgbClr>
                  </a:outerShdw>
                </a:effectLst>
              </a:rPr>
              <a:t>В СОСТОЯНИИ АЛКОГОЛЬНОГО ОПЬЯНЕНИЯ.</a:t>
            </a:r>
            <a:endParaRPr lang="ru-RU" u="sng" dirty="0">
              <a:solidFill>
                <a:srgbClr val="C00000"/>
              </a:solidFill>
            </a:endParaRPr>
          </a:p>
        </p:txBody>
      </p:sp>
      <p:sp>
        <p:nvSpPr>
          <p:cNvPr id="6" name="Прямоугольник 5"/>
          <p:cNvSpPr/>
          <p:nvPr/>
        </p:nvSpPr>
        <p:spPr>
          <a:xfrm>
            <a:off x="1149350" y="5227638"/>
            <a:ext cx="6373813" cy="831850"/>
          </a:xfrm>
          <a:prstGeom prst="rect">
            <a:avLst/>
          </a:prstGeom>
        </p:spPr>
        <p:txBody>
          <a:bodyPr>
            <a:spAutoFit/>
          </a:bodyPr>
          <a:lstStyle/>
          <a:p>
            <a:pPr>
              <a:defRPr/>
            </a:pPr>
            <a:r>
              <a:rPr lang="ru-RU" sz="1600" b="1" spc="100" dirty="0">
                <a:effectLst>
                  <a:outerShdw blurRad="38100" dist="38100" dir="2700000" algn="tl">
                    <a:srgbClr val="000000">
                      <a:alpha val="43137"/>
                    </a:srgbClr>
                  </a:outerShdw>
                </a:effectLst>
              </a:rPr>
              <a:t>УГОЛОВНАЯ И АДМИНИСТРАТИВНАЯ ОТВЕТСТВЕННОСТЬ НАСТУПАЕТ  С 16 ЛЕТ, ПО ОТДЕЛЬНЫМ СТАТЬЯМ УГОЛОВНОГО КОДЕКСА С 14 ЛЕТ</a:t>
            </a:r>
          </a:p>
        </p:txBody>
      </p:sp>
      <p:sp>
        <p:nvSpPr>
          <p:cNvPr id="11" name="Прямоугольная выноска 10"/>
          <p:cNvSpPr/>
          <p:nvPr/>
        </p:nvSpPr>
        <p:spPr>
          <a:xfrm rot="5400000">
            <a:off x="7325149" y="1443842"/>
            <a:ext cx="3693118" cy="4599712"/>
          </a:xfrm>
          <a:prstGeom prst="wedgeRectCallout">
            <a:avLst/>
          </a:prstGeom>
          <a:solidFill>
            <a:schemeClr val="lt1">
              <a:alpha val="56000"/>
            </a:schemeClr>
          </a:solidFill>
          <a:ln>
            <a:solidFill>
              <a:schemeClr val="accent1">
                <a:lumMod val="75000"/>
              </a:schemeClr>
            </a:solidFill>
          </a:ln>
          <a:effectLst>
            <a:softEdge rad="127000"/>
          </a:effectLst>
        </p:spPr>
        <p:style>
          <a:lnRef idx="2">
            <a:schemeClr val="accent6"/>
          </a:lnRef>
          <a:fillRef idx="1">
            <a:schemeClr val="lt1"/>
          </a:fillRef>
          <a:effectRef idx="0">
            <a:schemeClr val="accent6"/>
          </a:effectRef>
          <a:fontRef idx="minor">
            <a:schemeClr val="dk1"/>
          </a:fontRef>
        </p:style>
        <p:txBody>
          <a:bodyPr vert="vert270" anchor="ctr"/>
          <a:lstStyle/>
          <a:p>
            <a:pPr algn="ctr">
              <a:defRPr/>
            </a:pPr>
            <a:r>
              <a:rPr lang="ru-RU" b="1" spc="100" dirty="0">
                <a:solidFill>
                  <a:srgbClr val="FF0000"/>
                </a:solidFill>
                <a:effectLst>
                  <a:outerShdw blurRad="38100" dist="38100" dir="2700000" algn="tl">
                    <a:srgbClr val="000000">
                      <a:alpha val="43137"/>
                    </a:srgbClr>
                  </a:outerShdw>
                </a:effectLst>
              </a:rPr>
              <a:t>       </a:t>
            </a:r>
            <a:r>
              <a:rPr lang="ru-RU" sz="4000" b="1" spc="100" dirty="0">
                <a:solidFill>
                  <a:schemeClr val="tx1"/>
                </a:solidFill>
                <a:effectLst>
                  <a:outerShdw blurRad="38100" dist="38100" dir="2700000" algn="tl">
                    <a:srgbClr val="000000">
                      <a:alpha val="43137"/>
                    </a:srgbClr>
                  </a:outerShdw>
                </a:effectLst>
              </a:rPr>
              <a:t>ХОЧЕШЬ ПОПОЛНИТЬ</a:t>
            </a:r>
          </a:p>
          <a:p>
            <a:pPr algn="ctr">
              <a:defRPr/>
            </a:pPr>
            <a:r>
              <a:rPr lang="ru-RU" sz="4000" b="1" spc="100" dirty="0">
                <a:solidFill>
                  <a:schemeClr val="tx1"/>
                </a:solidFill>
                <a:effectLst>
                  <a:outerShdw blurRad="38100" dist="38100" dir="2700000" algn="tl">
                    <a:srgbClr val="000000">
                      <a:alpha val="43137"/>
                    </a:srgbClr>
                  </a:outerShdw>
                </a:effectLst>
              </a:rPr>
              <a:t> ЭТУ СТАТИСТИКУ</a:t>
            </a:r>
          </a:p>
          <a:p>
            <a:pPr algn="ctr">
              <a:defRPr/>
            </a:pPr>
            <a:r>
              <a:rPr lang="ru-RU" sz="4000" b="1" spc="100" dirty="0">
                <a:solidFill>
                  <a:schemeClr val="tx1"/>
                </a:solidFill>
                <a:effectLst>
                  <a:outerShdw blurRad="38100" dist="38100" dir="2700000" algn="tl">
                    <a:srgbClr val="000000">
                      <a:alpha val="43137"/>
                    </a:srgbClr>
                  </a:outerShdw>
                </a:effectLst>
              </a:rPr>
              <a:t>??? </a:t>
            </a:r>
          </a:p>
        </p:txBody>
      </p:sp>
      <p:sp>
        <p:nvSpPr>
          <p:cNvPr id="13" name="Прямоугольник 12"/>
          <p:cNvSpPr/>
          <p:nvPr/>
        </p:nvSpPr>
        <p:spPr>
          <a:xfrm>
            <a:off x="1282700" y="4946650"/>
            <a:ext cx="1660525" cy="369888"/>
          </a:xfrm>
          <a:prstGeom prst="rect">
            <a:avLst/>
          </a:prstGeom>
        </p:spPr>
        <p:txBody>
          <a:bodyPr wrap="none">
            <a:spAutoFit/>
          </a:bodyPr>
          <a:lstStyle/>
          <a:p>
            <a:pPr>
              <a:defRPr/>
            </a:pPr>
            <a:r>
              <a:rPr lang="ru-RU" b="1" u="sng" spc="100" dirty="0">
                <a:effectLst>
                  <a:outerShdw blurRad="38100" dist="38100" dir="2700000" algn="tl">
                    <a:srgbClr val="000000">
                      <a:alpha val="43137"/>
                    </a:srgbClr>
                  </a:outerShdw>
                </a:effectLst>
              </a:rPr>
              <a:t>Для справки:</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nodeType="afterGroup">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par>
                          <p:cTn id="16" fill="hold" nodeType="afterGroup">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250" fill="hold"/>
                                        <p:tgtEl>
                                          <p:spTgt spid="3"/>
                                        </p:tgtEl>
                                        <p:attrNameLst>
                                          <p:attrName>ppt_w</p:attrName>
                                        </p:attrNameLst>
                                      </p:cBhvr>
                                      <p:tavLst>
                                        <p:tav tm="0">
                                          <p:val>
                                            <p:fltVal val="0"/>
                                          </p:val>
                                        </p:tav>
                                        <p:tav tm="100000">
                                          <p:val>
                                            <p:strVal val="#ppt_w"/>
                                          </p:val>
                                        </p:tav>
                                      </p:tavLst>
                                    </p:anim>
                                    <p:anim calcmode="lin" valueType="num">
                                      <p:cBhvr>
                                        <p:cTn id="20" dur="2250" fill="hold"/>
                                        <p:tgtEl>
                                          <p:spTgt spid="3"/>
                                        </p:tgtEl>
                                        <p:attrNameLst>
                                          <p:attrName>ppt_h</p:attrName>
                                        </p:attrNameLst>
                                      </p:cBhvr>
                                      <p:tavLst>
                                        <p:tav tm="0">
                                          <p:val>
                                            <p:fltVal val="0"/>
                                          </p:val>
                                        </p:tav>
                                        <p:tav tm="100000">
                                          <p:val>
                                            <p:strVal val="#ppt_h"/>
                                          </p:val>
                                        </p:tav>
                                      </p:tavLst>
                                    </p:anim>
                                    <p:animEffect transition="in" filter="fade">
                                      <p:cBhvr>
                                        <p:cTn id="21" dur="2250"/>
                                        <p:tgtEl>
                                          <p:spTgt spid="3"/>
                                        </p:tgtEl>
                                      </p:cBhvr>
                                    </p:animEffect>
                                  </p:childTnLst>
                                </p:cTn>
                              </p:par>
                            </p:childTnLst>
                          </p:cTn>
                        </p:par>
                        <p:par>
                          <p:cTn id="22" fill="hold" nodeType="afterGroup">
                            <p:stCondLst>
                              <p:cond delay="625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nodeType="afterGroup">
                            <p:stCondLst>
                              <p:cond delay="675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2000" fill="hold"/>
                                        <p:tgtEl>
                                          <p:spTgt spid="6"/>
                                        </p:tgtEl>
                                        <p:attrNameLst>
                                          <p:attrName>ppt_w</p:attrName>
                                        </p:attrNameLst>
                                      </p:cBhvr>
                                      <p:tavLst>
                                        <p:tav tm="0">
                                          <p:val>
                                            <p:fltVal val="0"/>
                                          </p:val>
                                        </p:tav>
                                        <p:tav tm="100000">
                                          <p:val>
                                            <p:strVal val="#ppt_w"/>
                                          </p:val>
                                        </p:tav>
                                      </p:tavLst>
                                    </p:anim>
                                    <p:anim calcmode="lin" valueType="num">
                                      <p:cBhvr>
                                        <p:cTn id="30" dur="2000" fill="hold"/>
                                        <p:tgtEl>
                                          <p:spTgt spid="6"/>
                                        </p:tgtEl>
                                        <p:attrNameLst>
                                          <p:attrName>ppt_h</p:attrName>
                                        </p:attrNameLst>
                                      </p:cBhvr>
                                      <p:tavLst>
                                        <p:tav tm="0">
                                          <p:val>
                                            <p:fltVal val="0"/>
                                          </p:val>
                                        </p:tav>
                                        <p:tav tm="100000">
                                          <p:val>
                                            <p:strVal val="#ppt_h"/>
                                          </p:val>
                                        </p:tav>
                                      </p:tavLst>
                                    </p:anim>
                                    <p:animEffect transition="in" filter="fade">
                                      <p:cBhvr>
                                        <p:cTn id="31" dur="2000"/>
                                        <p:tgtEl>
                                          <p:spTgt spid="6"/>
                                        </p:tgtEl>
                                      </p:cBhvr>
                                    </p:animEffect>
                                  </p:childTnLst>
                                </p:cTn>
                              </p:par>
                            </p:childTnLst>
                          </p:cTn>
                        </p:par>
                        <p:par>
                          <p:cTn id="32" fill="hold" nodeType="afterGroup">
                            <p:stCondLst>
                              <p:cond delay="8750"/>
                            </p:stCondLst>
                            <p:childTnLst>
                              <p:par>
                                <p:cTn id="33" presetID="3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800" decel="100000"/>
                                        <p:tgtEl>
                                          <p:spTgt spid="11"/>
                                        </p:tgtEl>
                                      </p:cBhvr>
                                    </p:animEffect>
                                    <p:anim calcmode="lin" valueType="num">
                                      <p:cBhvr>
                                        <p:cTn id="36" dur="800" decel="100000" fill="hold"/>
                                        <p:tgtEl>
                                          <p:spTgt spid="11"/>
                                        </p:tgtEl>
                                        <p:attrNameLst>
                                          <p:attrName>style.rotation</p:attrName>
                                        </p:attrNameLst>
                                      </p:cBhvr>
                                      <p:tavLst>
                                        <p:tav tm="0">
                                          <p:val>
                                            <p:fltVal val="-90"/>
                                          </p:val>
                                        </p:tav>
                                        <p:tav tm="100000">
                                          <p:val>
                                            <p:fltVal val="0"/>
                                          </p:val>
                                        </p:tav>
                                      </p:tavLst>
                                    </p:anim>
                                    <p:anim calcmode="lin" valueType="num">
                                      <p:cBhvr>
                                        <p:cTn id="37" dur="800" decel="100000" fill="hold"/>
                                        <p:tgtEl>
                                          <p:spTgt spid="11"/>
                                        </p:tgtEl>
                                        <p:attrNameLst>
                                          <p:attrName>ppt_x</p:attrName>
                                        </p:attrNameLst>
                                      </p:cBhvr>
                                      <p:tavLst>
                                        <p:tav tm="0">
                                          <p:val>
                                            <p:strVal val="#ppt_x+0.4"/>
                                          </p:val>
                                        </p:tav>
                                        <p:tav tm="100000">
                                          <p:val>
                                            <p:strVal val="#ppt_x-0.05"/>
                                          </p:val>
                                        </p:tav>
                                      </p:tavLst>
                                    </p:anim>
                                    <p:anim calcmode="lin" valueType="num">
                                      <p:cBhvr>
                                        <p:cTn id="38" dur="800" decel="100000" fill="hold"/>
                                        <p:tgtEl>
                                          <p:spTgt spid="11"/>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P spid="6"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7859713" y="6145213"/>
            <a:ext cx="4114800" cy="365125"/>
          </a:xfrm>
        </p:spPr>
        <p:txBody>
          <a:bodyPr/>
          <a:lstStyle/>
          <a:p>
            <a:pPr>
              <a:defRPr/>
            </a:pPr>
            <a:r>
              <a:rPr lang="ru-RU" dirty="0"/>
              <a:t>Комиссия по делам несовершеннолетних и защите их прав при Губернаторе Тюменской области</a:t>
            </a:r>
          </a:p>
        </p:txBody>
      </p:sp>
      <p:sp>
        <p:nvSpPr>
          <p:cNvPr id="2" name="Прямоугольник 1"/>
          <p:cNvSpPr/>
          <p:nvPr/>
        </p:nvSpPr>
        <p:spPr>
          <a:xfrm>
            <a:off x="1684338" y="569913"/>
            <a:ext cx="2887662" cy="646112"/>
          </a:xfrm>
          <a:prstGeom prst="rect">
            <a:avLst/>
          </a:prstGeom>
        </p:spPr>
        <p:txBody>
          <a:bodyPr>
            <a:spAutoFit/>
          </a:bodyPr>
          <a:lstStyle/>
          <a:p>
            <a:pPr>
              <a:defRPr/>
            </a:pPr>
            <a:r>
              <a:rPr lang="ru-RU" sz="3600" b="1" spc="100" dirty="0">
                <a:solidFill>
                  <a:srgbClr val="FF0000"/>
                </a:solidFill>
                <a:effectLst>
                  <a:outerShdw blurRad="38100" dist="38100" dir="2700000" algn="tl">
                    <a:srgbClr val="000000">
                      <a:alpha val="43137"/>
                    </a:srgbClr>
                  </a:outerShdw>
                </a:effectLst>
              </a:rPr>
              <a:t>НАРКОТИКИ,</a:t>
            </a:r>
            <a:endParaRPr lang="ru-RU" sz="3600" dirty="0"/>
          </a:p>
        </p:txBody>
      </p:sp>
      <p:sp>
        <p:nvSpPr>
          <p:cNvPr id="5" name="Прямоугольник 4"/>
          <p:cNvSpPr/>
          <p:nvPr/>
        </p:nvSpPr>
        <p:spPr>
          <a:xfrm>
            <a:off x="4572000" y="569913"/>
            <a:ext cx="3895725" cy="646112"/>
          </a:xfrm>
          <a:prstGeom prst="rect">
            <a:avLst/>
          </a:prstGeom>
        </p:spPr>
        <p:txBody>
          <a:bodyPr wrap="none">
            <a:spAutoFit/>
          </a:bodyPr>
          <a:lstStyle/>
          <a:p>
            <a:pPr>
              <a:defRPr/>
            </a:pPr>
            <a:r>
              <a:rPr lang="ru-RU" sz="3600" b="1" spc="100" dirty="0">
                <a:solidFill>
                  <a:srgbClr val="FF0000"/>
                </a:solidFill>
                <a:effectLst>
                  <a:outerShdw blurRad="38100" dist="38100" dir="2700000" algn="tl">
                    <a:srgbClr val="000000">
                      <a:alpha val="43137"/>
                    </a:srgbClr>
                  </a:outerShdw>
                </a:effectLst>
              </a:rPr>
              <a:t>ТОКСИКОМАНИЯ,</a:t>
            </a:r>
            <a:endParaRPr lang="ru-RU" sz="3600" dirty="0"/>
          </a:p>
        </p:txBody>
      </p:sp>
      <p:sp>
        <p:nvSpPr>
          <p:cNvPr id="6" name="Прямоугольник 5"/>
          <p:cNvSpPr/>
          <p:nvPr/>
        </p:nvSpPr>
        <p:spPr>
          <a:xfrm>
            <a:off x="1724025" y="1236663"/>
            <a:ext cx="4851400" cy="646112"/>
          </a:xfrm>
          <a:prstGeom prst="rect">
            <a:avLst/>
          </a:prstGeom>
        </p:spPr>
        <p:txBody>
          <a:bodyPr wrap="none">
            <a:spAutoFit/>
          </a:bodyPr>
          <a:lstStyle/>
          <a:p>
            <a:pPr>
              <a:defRPr/>
            </a:pPr>
            <a:r>
              <a:rPr lang="ru-RU" sz="3600" b="1" spc="100" dirty="0">
                <a:solidFill>
                  <a:srgbClr val="FF0000"/>
                </a:solidFill>
                <a:effectLst>
                  <a:outerShdw blurRad="38100" dist="38100" dir="2700000" algn="tl">
                    <a:srgbClr val="000000">
                      <a:alpha val="43137"/>
                    </a:srgbClr>
                  </a:outerShdw>
                </a:effectLst>
              </a:rPr>
              <a:t>КУРИТЕЛЬНЫЕ СМЕСИ</a:t>
            </a:r>
            <a:endParaRPr lang="ru-RU" sz="3600" dirty="0"/>
          </a:p>
        </p:txBody>
      </p:sp>
      <p:sp>
        <p:nvSpPr>
          <p:cNvPr id="7" name="Прямоугольник 6"/>
          <p:cNvSpPr/>
          <p:nvPr/>
        </p:nvSpPr>
        <p:spPr>
          <a:xfrm>
            <a:off x="6575425" y="1206500"/>
            <a:ext cx="5408613" cy="708025"/>
          </a:xfrm>
          <a:prstGeom prst="rect">
            <a:avLst/>
          </a:prstGeom>
        </p:spPr>
        <p:txBody>
          <a:bodyPr wrap="none">
            <a:spAutoFit/>
          </a:bodyPr>
          <a:lstStyle/>
          <a:p>
            <a:pPr>
              <a:defRPr/>
            </a:pPr>
            <a:r>
              <a:rPr lang="ru-RU" sz="4000" b="1" spc="100" dirty="0">
                <a:solidFill>
                  <a:srgbClr val="FF0000"/>
                </a:solidFill>
                <a:effectLst>
                  <a:outerShdw blurRad="38100" dist="38100" dir="2700000" algn="tl">
                    <a:srgbClr val="000000">
                      <a:alpha val="43137"/>
                    </a:srgbClr>
                  </a:outerShdw>
                </a:effectLst>
              </a:rPr>
              <a:t>- </a:t>
            </a:r>
            <a:r>
              <a:rPr lang="ru-RU" sz="2400" b="1" spc="100" dirty="0">
                <a:solidFill>
                  <a:srgbClr val="FF0000"/>
                </a:solidFill>
                <a:effectLst>
                  <a:outerShdw blurRad="38100" dist="38100" dir="2700000" algn="tl">
                    <a:srgbClr val="000000">
                      <a:alpha val="43137"/>
                    </a:srgbClr>
                  </a:outerShdw>
                </a:effectLst>
              </a:rPr>
              <a:t>СОВЕРМЕННЫЕ «ТИХИЕ УБИЙЦЫ»</a:t>
            </a:r>
            <a:endParaRPr lang="ru-RU" sz="2400" dirty="0"/>
          </a:p>
        </p:txBody>
      </p:sp>
      <p:sp>
        <p:nvSpPr>
          <p:cNvPr id="8" name="Прямоугольник 7"/>
          <p:cNvSpPr/>
          <p:nvPr/>
        </p:nvSpPr>
        <p:spPr>
          <a:xfrm>
            <a:off x="1524000" y="2079625"/>
            <a:ext cx="5051425" cy="4524375"/>
          </a:xfrm>
          <a:prstGeom prst="rect">
            <a:avLst/>
          </a:prstGeom>
        </p:spPr>
        <p:txBody>
          <a:bodyPr>
            <a:spAutoFit/>
          </a:bodyPr>
          <a:lstStyle/>
          <a:p>
            <a:pPr>
              <a:defRPr/>
            </a:pPr>
            <a:r>
              <a:rPr lang="ru-RU" sz="3200" b="1" spc="100" dirty="0">
                <a:effectLst>
                  <a:outerShdw blurRad="38100" dist="38100" dir="2700000" algn="tl">
                    <a:srgbClr val="000000">
                      <a:alpha val="43137"/>
                    </a:srgbClr>
                  </a:outerShdw>
                </a:effectLst>
              </a:rPr>
              <a:t>Курительные смеси по степени вредного воздействия на организм занимают одно из первых место, И ВХОДЯТ В ЧИСЛО САМЫХ ОПАСНЫХ ПСИХОТРОПНЫХ ВЕЩЕСТВ!!!</a:t>
            </a:r>
            <a:endParaRPr lang="ru-RU" sz="3200" b="1" dirty="0"/>
          </a:p>
        </p:txBody>
      </p:sp>
      <p:pic>
        <p:nvPicPr>
          <p:cNvPr id="13319" name="Picture 7" descr="C:\Users\PyzhovaMA\Desktop\46ea2829233ac49c9801a48d6bcf43fc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2889" y="2078954"/>
            <a:ext cx="3814051" cy="2537811"/>
          </a:xfrm>
          <a:prstGeom prst="rect">
            <a:avLst/>
          </a:prstGeom>
          <a:noFill/>
          <a:effectLst>
            <a:glow rad="774700">
              <a:schemeClr val="bg1">
                <a:lumMod val="95000"/>
                <a:alpha val="0"/>
              </a:schemeClr>
            </a:glow>
            <a:softEdge rad="317500"/>
          </a:effectLst>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6021388" y="4746625"/>
            <a:ext cx="5962650" cy="1201738"/>
          </a:xfrm>
          <a:prstGeom prst="rect">
            <a:avLst/>
          </a:prstGeom>
        </p:spPr>
        <p:txBody>
          <a:bodyPr wrap="none">
            <a:spAutoFit/>
          </a:bodyPr>
          <a:lstStyle/>
          <a:p>
            <a:pPr>
              <a:defRPr/>
            </a:pPr>
            <a:r>
              <a:rPr lang="ru-RU" sz="2400" b="1" spc="100" dirty="0">
                <a:solidFill>
                  <a:srgbClr val="FF0000"/>
                </a:solidFill>
                <a:effectLst>
                  <a:outerShdw blurRad="38100" dist="38100" dir="2700000" algn="tl">
                    <a:srgbClr val="000000">
                      <a:alpha val="43137"/>
                    </a:srgbClr>
                  </a:outerShdw>
                </a:effectLst>
              </a:rPr>
              <a:t>УПОТРЕБЛЕНИЕ КУРИТЕЛЬНЫХ СМЕСЕЙ </a:t>
            </a:r>
          </a:p>
          <a:p>
            <a:pPr>
              <a:defRPr/>
            </a:pPr>
            <a:r>
              <a:rPr lang="ru-RU" sz="2400" b="1" spc="100" dirty="0">
                <a:solidFill>
                  <a:srgbClr val="FF0000"/>
                </a:solidFill>
                <a:effectLst>
                  <a:outerShdw blurRad="38100" dist="38100" dir="2700000" algn="tl">
                    <a:srgbClr val="000000">
                      <a:alpha val="43137"/>
                    </a:srgbClr>
                  </a:outerShdw>
                </a:effectLst>
              </a:rPr>
              <a:t>ПРИВОДИТ К СТОЙКОЙ ПСИХИЧЕСКОЙ </a:t>
            </a:r>
          </a:p>
          <a:p>
            <a:pPr>
              <a:defRPr/>
            </a:pPr>
            <a:r>
              <a:rPr lang="ru-RU" sz="2400" b="1" spc="100" dirty="0">
                <a:solidFill>
                  <a:srgbClr val="FF0000"/>
                </a:solidFill>
                <a:effectLst>
                  <a:outerShdw blurRad="38100" dist="38100" dir="2700000" algn="tl">
                    <a:srgbClr val="000000">
                      <a:alpha val="43137"/>
                    </a:srgbClr>
                  </a:outerShdw>
                </a:effectLst>
              </a:rPr>
              <a:t>И ФИЗИЧЕСКОЙ ЗАВИСИМОСТИ!!!</a:t>
            </a:r>
            <a:endParaRPr lang="ru-RU" sz="24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par>
                          <p:cTn id="8" fill="hold" nodeType="afterGroup">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250"/>
                                        <p:tgtEl>
                                          <p:spTgt spid="5"/>
                                        </p:tgtEl>
                                      </p:cBhvr>
                                    </p:animEffect>
                                  </p:childTnLst>
                                </p:cTn>
                              </p:par>
                            </p:childTnLst>
                          </p:cTn>
                        </p:par>
                        <p:par>
                          <p:cTn id="12" fill="hold" nodeType="afterGroup">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250"/>
                                        <p:tgtEl>
                                          <p:spTgt spid="6"/>
                                        </p:tgtEl>
                                      </p:cBhvr>
                                    </p:animEffect>
                                  </p:childTnLst>
                                </p:cTn>
                              </p:par>
                            </p:childTnLst>
                          </p:cTn>
                        </p:par>
                        <p:par>
                          <p:cTn id="16" fill="hold" nodeType="afterGroup">
                            <p:stCondLst>
                              <p:cond delay="375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250"/>
                                        <p:tgtEl>
                                          <p:spTgt spid="7"/>
                                        </p:tgtEl>
                                      </p:cBhvr>
                                    </p:animEffect>
                                  </p:childTnLst>
                                </p:cTn>
                              </p:par>
                            </p:childTnLst>
                          </p:cTn>
                        </p:par>
                        <p:par>
                          <p:cTn id="20" fill="hold" nodeType="afterGroup">
                            <p:stCondLst>
                              <p:cond delay="5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2750"/>
                                        <p:tgtEl>
                                          <p:spTgt spid="8"/>
                                        </p:tgtEl>
                                      </p:cBhvr>
                                    </p:animEffect>
                                  </p:childTnLst>
                                </p:cTn>
                              </p:par>
                            </p:childTnLst>
                          </p:cTn>
                        </p:par>
                        <p:par>
                          <p:cTn id="24" fill="hold" nodeType="afterGroup">
                            <p:stCondLst>
                              <p:cond delay="7750"/>
                            </p:stCondLst>
                            <p:childTnLst>
                              <p:par>
                                <p:cTn id="25" presetID="53" presetClass="entr" presetSubtype="16" fill="hold" nodeType="afterEffect">
                                  <p:stCondLst>
                                    <p:cond delay="0"/>
                                  </p:stCondLst>
                                  <p:childTnLst>
                                    <p:set>
                                      <p:cBhvr>
                                        <p:cTn id="26" dur="1" fill="hold">
                                          <p:stCondLst>
                                            <p:cond delay="0"/>
                                          </p:stCondLst>
                                        </p:cTn>
                                        <p:tgtEl>
                                          <p:spTgt spid="13319"/>
                                        </p:tgtEl>
                                        <p:attrNameLst>
                                          <p:attrName>style.visibility</p:attrName>
                                        </p:attrNameLst>
                                      </p:cBhvr>
                                      <p:to>
                                        <p:strVal val="visible"/>
                                      </p:to>
                                    </p:set>
                                    <p:anim calcmode="lin" valueType="num">
                                      <p:cBhvr>
                                        <p:cTn id="27" dur="500" fill="hold"/>
                                        <p:tgtEl>
                                          <p:spTgt spid="13319"/>
                                        </p:tgtEl>
                                        <p:attrNameLst>
                                          <p:attrName>ppt_w</p:attrName>
                                        </p:attrNameLst>
                                      </p:cBhvr>
                                      <p:tavLst>
                                        <p:tav tm="0">
                                          <p:val>
                                            <p:fltVal val="0"/>
                                          </p:val>
                                        </p:tav>
                                        <p:tav tm="100000">
                                          <p:val>
                                            <p:strVal val="#ppt_w"/>
                                          </p:val>
                                        </p:tav>
                                      </p:tavLst>
                                    </p:anim>
                                    <p:anim calcmode="lin" valueType="num">
                                      <p:cBhvr>
                                        <p:cTn id="28" dur="500" fill="hold"/>
                                        <p:tgtEl>
                                          <p:spTgt spid="13319"/>
                                        </p:tgtEl>
                                        <p:attrNameLst>
                                          <p:attrName>ppt_h</p:attrName>
                                        </p:attrNameLst>
                                      </p:cBhvr>
                                      <p:tavLst>
                                        <p:tav tm="0">
                                          <p:val>
                                            <p:fltVal val="0"/>
                                          </p:val>
                                        </p:tav>
                                        <p:tav tm="100000">
                                          <p:val>
                                            <p:strVal val="#ppt_h"/>
                                          </p:val>
                                        </p:tav>
                                      </p:tavLst>
                                    </p:anim>
                                    <p:animEffect transition="in" filter="fade">
                                      <p:cBhvr>
                                        <p:cTn id="29" dur="500"/>
                                        <p:tgtEl>
                                          <p:spTgt spid="13319"/>
                                        </p:tgtEl>
                                      </p:cBhvr>
                                    </p:animEffect>
                                  </p:childTnLst>
                                </p:cTn>
                              </p:par>
                            </p:childTnLst>
                          </p:cTn>
                        </p:par>
                        <p:par>
                          <p:cTn id="30" fill="hold" nodeType="afterGroup">
                            <p:stCondLst>
                              <p:cond delay="825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7859713" y="6145213"/>
            <a:ext cx="4114800" cy="365125"/>
          </a:xfrm>
        </p:spPr>
        <p:txBody>
          <a:bodyPr/>
          <a:lstStyle/>
          <a:p>
            <a:pPr>
              <a:defRPr/>
            </a:pPr>
            <a:r>
              <a:rPr lang="ru-RU" dirty="0"/>
              <a:t>Комиссия по делам несовершеннолетних и защите их прав при Губернаторе Тюменской области</a:t>
            </a:r>
          </a:p>
        </p:txBody>
      </p:sp>
      <p:sp>
        <p:nvSpPr>
          <p:cNvPr id="2" name="Прямоугольник 1"/>
          <p:cNvSpPr/>
          <p:nvPr/>
        </p:nvSpPr>
        <p:spPr>
          <a:xfrm>
            <a:off x="1187450" y="1943100"/>
            <a:ext cx="2465388" cy="708025"/>
          </a:xfrm>
          <a:prstGeom prst="rect">
            <a:avLst/>
          </a:prstGeom>
        </p:spPr>
        <p:txBody>
          <a:bodyPr>
            <a:spAutoFit/>
          </a:bodyPr>
          <a:lstStyle/>
          <a:p>
            <a:pPr>
              <a:defRPr/>
            </a:pPr>
            <a:r>
              <a:rPr lang="ru-RU" sz="4000" b="1" u="sng" spc="100" dirty="0">
                <a:solidFill>
                  <a:srgbClr val="C00000"/>
                </a:solidFill>
                <a:effectLst>
                  <a:outerShdw blurRad="38100" dist="38100" dir="2700000" algn="tl">
                    <a:srgbClr val="000000">
                      <a:alpha val="43137"/>
                    </a:srgbClr>
                  </a:outerShdw>
                </a:effectLst>
              </a:rPr>
              <a:t>ПОЧЕМУ? </a:t>
            </a:r>
            <a:endParaRPr lang="ru-RU" sz="4000" b="1" u="sng" dirty="0">
              <a:solidFill>
                <a:srgbClr val="C00000"/>
              </a:solidFill>
            </a:endParaRPr>
          </a:p>
        </p:txBody>
      </p:sp>
      <p:sp>
        <p:nvSpPr>
          <p:cNvPr id="3" name="Прямоугольник 2"/>
          <p:cNvSpPr/>
          <p:nvPr/>
        </p:nvSpPr>
        <p:spPr>
          <a:xfrm>
            <a:off x="1158875" y="2651125"/>
            <a:ext cx="6359525" cy="461963"/>
          </a:xfrm>
          <a:prstGeom prst="rect">
            <a:avLst/>
          </a:prstGeom>
        </p:spPr>
        <p:txBody>
          <a:bodyPr wrap="none">
            <a:spAutoFit/>
          </a:bodyPr>
          <a:lstStyle/>
          <a:p>
            <a:pPr>
              <a:defRPr/>
            </a:pPr>
            <a:r>
              <a:rPr lang="ru-RU" sz="2400" b="1" spc="100" dirty="0">
                <a:solidFill>
                  <a:srgbClr val="C00000"/>
                </a:solidFill>
                <a:effectLst>
                  <a:outerShdw blurRad="38100" dist="38100" dir="2700000" algn="tl">
                    <a:srgbClr val="000000">
                      <a:alpha val="43137"/>
                    </a:srgbClr>
                  </a:outerShdw>
                </a:effectLst>
              </a:rPr>
              <a:t>ЛЮБОПЫТСТВО («Все надо попробовать»)</a:t>
            </a:r>
            <a:endParaRPr lang="ru-RU" sz="2400" b="1" dirty="0">
              <a:solidFill>
                <a:srgbClr val="C00000"/>
              </a:solidFill>
            </a:endParaRPr>
          </a:p>
        </p:txBody>
      </p:sp>
      <p:sp>
        <p:nvSpPr>
          <p:cNvPr id="5" name="Прямоугольник 4"/>
          <p:cNvSpPr/>
          <p:nvPr/>
        </p:nvSpPr>
        <p:spPr>
          <a:xfrm>
            <a:off x="1158875" y="3043238"/>
            <a:ext cx="10542588" cy="460375"/>
          </a:xfrm>
          <a:prstGeom prst="rect">
            <a:avLst/>
          </a:prstGeom>
        </p:spPr>
        <p:txBody>
          <a:bodyPr wrap="none">
            <a:spAutoFit/>
          </a:bodyPr>
          <a:lstStyle/>
          <a:p>
            <a:pPr>
              <a:defRPr/>
            </a:pPr>
            <a:r>
              <a:rPr lang="ru-RU" sz="2400" b="1" spc="100" dirty="0">
                <a:solidFill>
                  <a:srgbClr val="C00000"/>
                </a:solidFill>
                <a:effectLst>
                  <a:outerShdw blurRad="38100" dist="38100" dir="2700000" algn="tl">
                    <a:srgbClr val="000000">
                      <a:alpha val="43137"/>
                    </a:srgbClr>
                  </a:outerShdw>
                </a:effectLst>
              </a:rPr>
              <a:t>ЖЕЛАНИЕ БЫТЬ ПОХОЖИМ НА «КРУТОГО ПАРНЯ», КАЗАТЬСЯ ВЗРОСЛЕЕ</a:t>
            </a:r>
            <a:endParaRPr lang="ru-RU" sz="2400" b="1" dirty="0">
              <a:solidFill>
                <a:srgbClr val="C00000"/>
              </a:solidFill>
            </a:endParaRPr>
          </a:p>
        </p:txBody>
      </p:sp>
      <p:sp>
        <p:nvSpPr>
          <p:cNvPr id="15366" name="Прямоугольник 5"/>
          <p:cNvSpPr>
            <a:spLocks noChangeArrowheads="1"/>
          </p:cNvSpPr>
          <p:nvPr/>
        </p:nvSpPr>
        <p:spPr bwMode="auto">
          <a:xfrm>
            <a:off x="1214438" y="3500438"/>
            <a:ext cx="9040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ru-RU" sz="2400" b="1" dirty="0">
                <a:solidFill>
                  <a:srgbClr val="C00000"/>
                </a:solidFill>
                <a:effectLst>
                  <a:outerShdw blurRad="38100" dist="38100" dir="2700000" algn="tl">
                    <a:srgbClr val="000000">
                      <a:alpha val="43137"/>
                    </a:srgbClr>
                  </a:outerShdw>
                </a:effectLst>
              </a:rPr>
              <a:t>ЛИЧНЫЙ ПРИМЕР БЛИЗКИХ ЛЮДЕЙ, ТОВАРИЩЕЙ ПО КОМПАНИИ</a:t>
            </a:r>
          </a:p>
        </p:txBody>
      </p:sp>
      <p:sp>
        <p:nvSpPr>
          <p:cNvPr id="7" name="Прямоугольник 6"/>
          <p:cNvSpPr/>
          <p:nvPr/>
        </p:nvSpPr>
        <p:spPr>
          <a:xfrm>
            <a:off x="1187450" y="3962400"/>
            <a:ext cx="7999413" cy="831850"/>
          </a:xfrm>
          <a:prstGeom prst="rect">
            <a:avLst/>
          </a:prstGeom>
        </p:spPr>
        <p:txBody>
          <a:bodyPr wrap="none">
            <a:spAutoFit/>
          </a:bodyPr>
          <a:lstStyle/>
          <a:p>
            <a:pPr>
              <a:defRPr/>
            </a:pPr>
            <a:r>
              <a:rPr lang="ru-RU" sz="2400" b="1" spc="100" dirty="0">
                <a:solidFill>
                  <a:srgbClr val="C00000"/>
                </a:solidFill>
                <a:effectLst>
                  <a:outerShdw blurRad="38100" dist="38100" dir="2700000" algn="tl">
                    <a:srgbClr val="000000">
                      <a:alpha val="43137"/>
                    </a:srgbClr>
                  </a:outerShdw>
                </a:effectLst>
              </a:rPr>
              <a:t>ЖЕЛАНИЕ БЫТЬ «ПЛОХИМ» В ОТВЕТ НА ПОСТОЯННОЕ</a:t>
            </a:r>
          </a:p>
          <a:p>
            <a:pPr>
              <a:defRPr/>
            </a:pPr>
            <a:r>
              <a:rPr lang="ru-RU" sz="2400" b="1" spc="100" dirty="0">
                <a:solidFill>
                  <a:srgbClr val="C00000"/>
                </a:solidFill>
                <a:effectLst>
                  <a:outerShdw blurRad="38100" dist="38100" dir="2700000" algn="tl">
                    <a:srgbClr val="000000">
                      <a:alpha val="43137"/>
                    </a:srgbClr>
                  </a:outerShdw>
                </a:effectLst>
              </a:rPr>
              <a:t> ДАВЛЕНИЕ РОДИТЕЛЕЙ</a:t>
            </a:r>
            <a:endParaRPr lang="ru-RU" sz="2400" b="1" dirty="0">
              <a:solidFill>
                <a:srgbClr val="C00000"/>
              </a:solidFill>
            </a:endParaRPr>
          </a:p>
        </p:txBody>
      </p:sp>
      <p:sp>
        <p:nvSpPr>
          <p:cNvPr id="8" name="Прямоугольник 7"/>
          <p:cNvSpPr/>
          <p:nvPr/>
        </p:nvSpPr>
        <p:spPr>
          <a:xfrm>
            <a:off x="1241425" y="4808538"/>
            <a:ext cx="6096000" cy="461962"/>
          </a:xfrm>
          <a:prstGeom prst="rect">
            <a:avLst/>
          </a:prstGeom>
        </p:spPr>
        <p:txBody>
          <a:bodyPr>
            <a:spAutoFit/>
          </a:bodyPr>
          <a:lstStyle/>
          <a:p>
            <a:pPr>
              <a:defRPr/>
            </a:pPr>
            <a:r>
              <a:rPr lang="ru-RU" sz="2400" b="1" spc="100" dirty="0">
                <a:solidFill>
                  <a:srgbClr val="C00000"/>
                </a:solidFill>
                <a:effectLst>
                  <a:outerShdw blurRad="38100" dist="38100" dir="2700000" algn="tl">
                    <a:srgbClr val="000000">
                      <a:alpha val="43137"/>
                    </a:srgbClr>
                  </a:outerShdw>
                </a:effectLst>
              </a:rPr>
              <a:t>СПОСОБ ПРИВЛЕЧЕНИЯ ВНИМАНИЯ</a:t>
            </a:r>
            <a:endParaRPr lang="ru-RU" sz="2400" b="1" dirty="0">
              <a:solidFill>
                <a:srgbClr val="C00000"/>
              </a:solidFill>
            </a:endParaRPr>
          </a:p>
        </p:txBody>
      </p:sp>
      <p:sp>
        <p:nvSpPr>
          <p:cNvPr id="9" name="Прямоугольник 8"/>
          <p:cNvSpPr/>
          <p:nvPr/>
        </p:nvSpPr>
        <p:spPr>
          <a:xfrm>
            <a:off x="1214438" y="5270500"/>
            <a:ext cx="8931275" cy="830263"/>
          </a:xfrm>
          <a:prstGeom prst="rect">
            <a:avLst/>
          </a:prstGeom>
        </p:spPr>
        <p:txBody>
          <a:bodyPr>
            <a:spAutoFit/>
          </a:bodyPr>
          <a:lstStyle/>
          <a:p>
            <a:pPr>
              <a:defRPr/>
            </a:pPr>
            <a:r>
              <a:rPr lang="ru-RU" sz="2400" b="1" spc="100" dirty="0">
                <a:solidFill>
                  <a:srgbClr val="C00000"/>
                </a:solidFill>
                <a:effectLst>
                  <a:outerShdw blurRad="38100" dist="38100" dir="2700000" algn="tl">
                    <a:srgbClr val="000000">
                      <a:alpha val="43137"/>
                    </a:srgbClr>
                  </a:outerShdw>
                </a:effectLst>
              </a:rPr>
              <a:t>БЕЗЕДЕЛЬЕ, ОТСУТСТВИЕ КАКИХ-ЛИБО ЗАНЯТИЙ И ОБЯЗАННОСТЕЙ, В РЕЗУЛЬТАТЕ ЭКСПЕРИМЕНТЫ ОТ СКУКИ</a:t>
            </a:r>
            <a:endParaRPr lang="ru-RU" sz="2400" b="1" dirty="0">
              <a:solidFill>
                <a:srgbClr val="C00000"/>
              </a:solidFill>
            </a:endParaRPr>
          </a:p>
        </p:txBody>
      </p:sp>
      <p:sp>
        <p:nvSpPr>
          <p:cNvPr id="6" name="Прямоугольник 5"/>
          <p:cNvSpPr/>
          <p:nvPr/>
        </p:nvSpPr>
        <p:spPr>
          <a:xfrm>
            <a:off x="1252538" y="520700"/>
            <a:ext cx="10509250" cy="1384300"/>
          </a:xfrm>
          <a:prstGeom prst="rect">
            <a:avLst/>
          </a:prstGeom>
        </p:spPr>
        <p:txBody>
          <a:bodyPr>
            <a:spAutoFit/>
          </a:bodyPr>
          <a:lstStyle/>
          <a:p>
            <a:pPr>
              <a:defRPr/>
            </a:pPr>
            <a:r>
              <a:rPr lang="ru-RU" sz="2800" b="1" spc="100" dirty="0">
                <a:effectLst>
                  <a:outerShdw blurRad="38100" dist="38100" dir="2700000" algn="tl">
                    <a:srgbClr val="000000">
                      <a:alpha val="43137"/>
                    </a:srgbClr>
                  </a:outerShdw>
                </a:effectLst>
              </a:rPr>
              <a:t>С КАЖДЫМ РАЗОМ ДОЗА НАРКОТИКА УВЕЛИЧИВАЕТСЯ…</a:t>
            </a:r>
          </a:p>
          <a:p>
            <a:pPr>
              <a:defRPr/>
            </a:pPr>
            <a:r>
              <a:rPr lang="ru-RU" sz="2800" b="1" spc="100" dirty="0">
                <a:effectLst>
                  <a:outerShdw blurRad="38100" dist="38100" dir="2700000" algn="tl">
                    <a:srgbClr val="000000">
                      <a:alpha val="43137"/>
                    </a:srgbClr>
                  </a:outerShdw>
                </a:effectLst>
              </a:rPr>
              <a:t>ОТ КУРЕНИЯ СМЕСЕЙ К ГЕОРИНУ…</a:t>
            </a:r>
          </a:p>
          <a:p>
            <a:pPr>
              <a:defRPr/>
            </a:pPr>
            <a:r>
              <a:rPr lang="ru-RU" sz="2800" b="1" spc="100" dirty="0">
                <a:effectLst>
                  <a:outerShdw blurRad="38100" dist="38100" dir="2700000" algn="tl">
                    <a:srgbClr val="000000">
                      <a:alpha val="43137"/>
                    </a:srgbClr>
                  </a:outerShdw>
                </a:effectLst>
              </a:rPr>
              <a:t>ПРОБЛЕМЫ НАКАПЛИВАЮТСЯ КАК СНЕЖНЫЙ КОМ…</a:t>
            </a:r>
            <a:endParaRPr lang="ru-RU" sz="2800" dirty="0"/>
          </a:p>
        </p:txBody>
      </p:sp>
      <p:sp>
        <p:nvSpPr>
          <p:cNvPr id="10" name="Прямоугольник 9"/>
          <p:cNvSpPr/>
          <p:nvPr/>
        </p:nvSpPr>
        <p:spPr>
          <a:xfrm>
            <a:off x="3652838" y="1943100"/>
            <a:ext cx="2466975" cy="708025"/>
          </a:xfrm>
          <a:prstGeom prst="rect">
            <a:avLst/>
          </a:prstGeom>
        </p:spPr>
        <p:txBody>
          <a:bodyPr>
            <a:spAutoFit/>
          </a:bodyPr>
          <a:lstStyle/>
          <a:p>
            <a:pPr>
              <a:defRPr/>
            </a:pPr>
            <a:r>
              <a:rPr lang="ru-RU" sz="4000" b="1" u="sng" spc="100" dirty="0">
                <a:solidFill>
                  <a:srgbClr val="C00000"/>
                </a:solidFill>
                <a:effectLst>
                  <a:outerShdw blurRad="38100" dist="38100" dir="2700000" algn="tl">
                    <a:srgbClr val="000000">
                      <a:alpha val="43137"/>
                    </a:srgbClr>
                  </a:outerShdw>
                </a:effectLst>
              </a:rPr>
              <a:t>ЗАЧЕМ?</a:t>
            </a:r>
            <a:endParaRPr lang="ru-RU" sz="4000" b="1" u="sng" dirty="0">
              <a:solidFill>
                <a:srgbClr val="C00000"/>
              </a:solidFill>
            </a:endParaRPr>
          </a:p>
        </p:txBody>
      </p:sp>
      <p:sp>
        <p:nvSpPr>
          <p:cNvPr id="14348" name="TextBox 10"/>
          <p:cNvSpPr txBox="1">
            <a:spLocks noChangeArrowheads="1"/>
          </p:cNvSpPr>
          <p:nvPr/>
        </p:nvSpPr>
        <p:spPr bwMode="auto">
          <a:xfrm>
            <a:off x="5635625" y="2971800"/>
            <a:ext cx="185738" cy="369888"/>
          </a:xfrm>
          <a:prstGeom prst="rect">
            <a:avLst/>
          </a:prstGeom>
          <a:noFill/>
          <a:ln w="9525">
            <a:noFill/>
            <a:miter lim="800000"/>
            <a:headEnd/>
            <a:tailEnd/>
          </a:ln>
        </p:spPr>
        <p:txBody>
          <a:bodyPr wrap="none">
            <a:spAutoFit/>
          </a:bodyPr>
          <a:lstStyle/>
          <a:p>
            <a:endParaRPr lang="ru-RU" altLang="ru-RU"/>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nodeType="afterGroup">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0" fill="hold"/>
                                        <p:tgtEl>
                                          <p:spTgt spid="2"/>
                                        </p:tgtEl>
                                        <p:attrNameLst>
                                          <p:attrName>ppt_w</p:attrName>
                                        </p:attrNameLst>
                                      </p:cBhvr>
                                      <p:tavLst>
                                        <p:tav tm="0">
                                          <p:val>
                                            <p:fltVal val="0"/>
                                          </p:val>
                                        </p:tav>
                                        <p:tav tm="100000">
                                          <p:val>
                                            <p:strVal val="#ppt_w"/>
                                          </p:val>
                                        </p:tav>
                                      </p:tavLst>
                                    </p:anim>
                                    <p:anim calcmode="lin" valueType="num">
                                      <p:cBhvr>
                                        <p:cTn id="12" dur="1250" fill="hold"/>
                                        <p:tgtEl>
                                          <p:spTgt spid="2"/>
                                        </p:tgtEl>
                                        <p:attrNameLst>
                                          <p:attrName>ppt_h</p:attrName>
                                        </p:attrNameLst>
                                      </p:cBhvr>
                                      <p:tavLst>
                                        <p:tav tm="0">
                                          <p:val>
                                            <p:fltVal val="0"/>
                                          </p:val>
                                        </p:tav>
                                        <p:tav tm="100000">
                                          <p:val>
                                            <p:strVal val="#ppt_h"/>
                                          </p:val>
                                        </p:tav>
                                      </p:tavLst>
                                    </p:anim>
                                    <p:animEffect transition="in" filter="fade">
                                      <p:cBhvr>
                                        <p:cTn id="13" dur="1250"/>
                                        <p:tgtEl>
                                          <p:spTgt spid="2"/>
                                        </p:tgtEl>
                                      </p:cBhvr>
                                    </p:animEffect>
                                  </p:childTnLst>
                                </p:cTn>
                              </p:par>
                            </p:childTnLst>
                          </p:cTn>
                        </p:par>
                        <p:par>
                          <p:cTn id="14" fill="hold" nodeType="afterGroup">
                            <p:stCondLst>
                              <p:cond delay="325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250" fill="hold"/>
                                        <p:tgtEl>
                                          <p:spTgt spid="10"/>
                                        </p:tgtEl>
                                        <p:attrNameLst>
                                          <p:attrName>ppt_w</p:attrName>
                                        </p:attrNameLst>
                                      </p:cBhvr>
                                      <p:tavLst>
                                        <p:tav tm="0">
                                          <p:val>
                                            <p:fltVal val="0"/>
                                          </p:val>
                                        </p:tav>
                                        <p:tav tm="100000">
                                          <p:val>
                                            <p:strVal val="#ppt_w"/>
                                          </p:val>
                                        </p:tav>
                                      </p:tavLst>
                                    </p:anim>
                                    <p:anim calcmode="lin" valueType="num">
                                      <p:cBhvr>
                                        <p:cTn id="18" dur="1250" fill="hold"/>
                                        <p:tgtEl>
                                          <p:spTgt spid="10"/>
                                        </p:tgtEl>
                                        <p:attrNameLst>
                                          <p:attrName>ppt_h</p:attrName>
                                        </p:attrNameLst>
                                      </p:cBhvr>
                                      <p:tavLst>
                                        <p:tav tm="0">
                                          <p:val>
                                            <p:fltVal val="0"/>
                                          </p:val>
                                        </p:tav>
                                        <p:tav tm="100000">
                                          <p:val>
                                            <p:strVal val="#ppt_h"/>
                                          </p:val>
                                        </p:tav>
                                      </p:tavLst>
                                    </p:anim>
                                    <p:animEffect transition="in" filter="fade">
                                      <p:cBhvr>
                                        <p:cTn id="19" dur="1250"/>
                                        <p:tgtEl>
                                          <p:spTgt spid="10"/>
                                        </p:tgtEl>
                                      </p:cBhvr>
                                    </p:animEffect>
                                  </p:childTnLst>
                                </p:cTn>
                              </p:par>
                            </p:childTnLst>
                          </p:cTn>
                        </p:par>
                        <p:par>
                          <p:cTn id="20" fill="hold" nodeType="afterGroup">
                            <p:stCondLst>
                              <p:cond delay="4500"/>
                            </p:stCondLst>
                            <p:childTnLst>
                              <p:par>
                                <p:cTn id="21" presetID="53" presetClass="entr" presetSubtype="16"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Effect transition="in" filter="fade">
                                      <p:cBhvr>
                                        <p:cTn id="25" dur="1000"/>
                                        <p:tgtEl>
                                          <p:spTgt spid="3"/>
                                        </p:tgtEl>
                                      </p:cBhvr>
                                    </p:animEffect>
                                  </p:childTnLst>
                                </p:cTn>
                              </p:par>
                            </p:childTnLst>
                          </p:cTn>
                        </p:par>
                        <p:par>
                          <p:cTn id="26" fill="hold" nodeType="afterGroup">
                            <p:stCondLst>
                              <p:cond delay="550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250" fill="hold"/>
                                        <p:tgtEl>
                                          <p:spTgt spid="5"/>
                                        </p:tgtEl>
                                        <p:attrNameLst>
                                          <p:attrName>ppt_w</p:attrName>
                                        </p:attrNameLst>
                                      </p:cBhvr>
                                      <p:tavLst>
                                        <p:tav tm="0">
                                          <p:val>
                                            <p:fltVal val="0"/>
                                          </p:val>
                                        </p:tav>
                                        <p:tav tm="100000">
                                          <p:val>
                                            <p:strVal val="#ppt_w"/>
                                          </p:val>
                                        </p:tav>
                                      </p:tavLst>
                                    </p:anim>
                                    <p:anim calcmode="lin" valueType="num">
                                      <p:cBhvr>
                                        <p:cTn id="30" dur="1250" fill="hold"/>
                                        <p:tgtEl>
                                          <p:spTgt spid="5"/>
                                        </p:tgtEl>
                                        <p:attrNameLst>
                                          <p:attrName>ppt_h</p:attrName>
                                        </p:attrNameLst>
                                      </p:cBhvr>
                                      <p:tavLst>
                                        <p:tav tm="0">
                                          <p:val>
                                            <p:fltVal val="0"/>
                                          </p:val>
                                        </p:tav>
                                        <p:tav tm="100000">
                                          <p:val>
                                            <p:strVal val="#ppt_h"/>
                                          </p:val>
                                        </p:tav>
                                      </p:tavLst>
                                    </p:anim>
                                    <p:animEffect transition="in" filter="fade">
                                      <p:cBhvr>
                                        <p:cTn id="31" dur="1250"/>
                                        <p:tgtEl>
                                          <p:spTgt spid="5"/>
                                        </p:tgtEl>
                                      </p:cBhvr>
                                    </p:animEffect>
                                  </p:childTnLst>
                                </p:cTn>
                              </p:par>
                            </p:childTnLst>
                          </p:cTn>
                        </p:par>
                        <p:par>
                          <p:cTn id="32" fill="hold" nodeType="afterGroup">
                            <p:stCondLst>
                              <p:cond delay="6750"/>
                            </p:stCondLst>
                            <p:childTnLst>
                              <p:par>
                                <p:cTn id="33" presetID="53" presetClass="entr" presetSubtype="16" fill="hold" grpId="0" nodeType="afterEffect">
                                  <p:stCondLst>
                                    <p:cond delay="0"/>
                                  </p:stCondLst>
                                  <p:childTnLst>
                                    <p:set>
                                      <p:cBhvr>
                                        <p:cTn id="34" dur="1" fill="hold">
                                          <p:stCondLst>
                                            <p:cond delay="0"/>
                                          </p:stCondLst>
                                        </p:cTn>
                                        <p:tgtEl>
                                          <p:spTgt spid="15366"/>
                                        </p:tgtEl>
                                        <p:attrNameLst>
                                          <p:attrName>style.visibility</p:attrName>
                                        </p:attrNameLst>
                                      </p:cBhvr>
                                      <p:to>
                                        <p:strVal val="visible"/>
                                      </p:to>
                                    </p:set>
                                    <p:anim calcmode="lin" valueType="num">
                                      <p:cBhvr>
                                        <p:cTn id="35" dur="1250" fill="hold"/>
                                        <p:tgtEl>
                                          <p:spTgt spid="15366"/>
                                        </p:tgtEl>
                                        <p:attrNameLst>
                                          <p:attrName>ppt_w</p:attrName>
                                        </p:attrNameLst>
                                      </p:cBhvr>
                                      <p:tavLst>
                                        <p:tav tm="0">
                                          <p:val>
                                            <p:fltVal val="0"/>
                                          </p:val>
                                        </p:tav>
                                        <p:tav tm="100000">
                                          <p:val>
                                            <p:strVal val="#ppt_w"/>
                                          </p:val>
                                        </p:tav>
                                      </p:tavLst>
                                    </p:anim>
                                    <p:anim calcmode="lin" valueType="num">
                                      <p:cBhvr>
                                        <p:cTn id="36" dur="1250" fill="hold"/>
                                        <p:tgtEl>
                                          <p:spTgt spid="15366"/>
                                        </p:tgtEl>
                                        <p:attrNameLst>
                                          <p:attrName>ppt_h</p:attrName>
                                        </p:attrNameLst>
                                      </p:cBhvr>
                                      <p:tavLst>
                                        <p:tav tm="0">
                                          <p:val>
                                            <p:fltVal val="0"/>
                                          </p:val>
                                        </p:tav>
                                        <p:tav tm="100000">
                                          <p:val>
                                            <p:strVal val="#ppt_h"/>
                                          </p:val>
                                        </p:tav>
                                      </p:tavLst>
                                    </p:anim>
                                    <p:animEffect transition="in" filter="fade">
                                      <p:cBhvr>
                                        <p:cTn id="37" dur="1250"/>
                                        <p:tgtEl>
                                          <p:spTgt spid="15366"/>
                                        </p:tgtEl>
                                      </p:cBhvr>
                                    </p:animEffect>
                                  </p:childTnLst>
                                </p:cTn>
                              </p:par>
                            </p:childTnLst>
                          </p:cTn>
                        </p:par>
                        <p:par>
                          <p:cTn id="38" fill="hold" nodeType="afterGroup">
                            <p:stCondLst>
                              <p:cond delay="80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250" fill="hold"/>
                                        <p:tgtEl>
                                          <p:spTgt spid="7"/>
                                        </p:tgtEl>
                                        <p:attrNameLst>
                                          <p:attrName>ppt_w</p:attrName>
                                        </p:attrNameLst>
                                      </p:cBhvr>
                                      <p:tavLst>
                                        <p:tav tm="0">
                                          <p:val>
                                            <p:fltVal val="0"/>
                                          </p:val>
                                        </p:tav>
                                        <p:tav tm="100000">
                                          <p:val>
                                            <p:strVal val="#ppt_w"/>
                                          </p:val>
                                        </p:tav>
                                      </p:tavLst>
                                    </p:anim>
                                    <p:anim calcmode="lin" valueType="num">
                                      <p:cBhvr>
                                        <p:cTn id="42" dur="1250" fill="hold"/>
                                        <p:tgtEl>
                                          <p:spTgt spid="7"/>
                                        </p:tgtEl>
                                        <p:attrNameLst>
                                          <p:attrName>ppt_h</p:attrName>
                                        </p:attrNameLst>
                                      </p:cBhvr>
                                      <p:tavLst>
                                        <p:tav tm="0">
                                          <p:val>
                                            <p:fltVal val="0"/>
                                          </p:val>
                                        </p:tav>
                                        <p:tav tm="100000">
                                          <p:val>
                                            <p:strVal val="#ppt_h"/>
                                          </p:val>
                                        </p:tav>
                                      </p:tavLst>
                                    </p:anim>
                                    <p:animEffect transition="in" filter="fade">
                                      <p:cBhvr>
                                        <p:cTn id="43" dur="1250"/>
                                        <p:tgtEl>
                                          <p:spTgt spid="7"/>
                                        </p:tgtEl>
                                      </p:cBhvr>
                                    </p:animEffect>
                                  </p:childTnLst>
                                </p:cTn>
                              </p:par>
                            </p:childTnLst>
                          </p:cTn>
                        </p:par>
                        <p:par>
                          <p:cTn id="44" fill="hold" nodeType="afterGroup">
                            <p:stCondLst>
                              <p:cond delay="9250"/>
                            </p:stCondLst>
                            <p:childTnLst>
                              <p:par>
                                <p:cTn id="45" presetID="53" presetClass="entr" presetSubtype="16"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250" fill="hold"/>
                                        <p:tgtEl>
                                          <p:spTgt spid="8"/>
                                        </p:tgtEl>
                                        <p:attrNameLst>
                                          <p:attrName>ppt_w</p:attrName>
                                        </p:attrNameLst>
                                      </p:cBhvr>
                                      <p:tavLst>
                                        <p:tav tm="0">
                                          <p:val>
                                            <p:fltVal val="0"/>
                                          </p:val>
                                        </p:tav>
                                        <p:tav tm="100000">
                                          <p:val>
                                            <p:strVal val="#ppt_w"/>
                                          </p:val>
                                        </p:tav>
                                      </p:tavLst>
                                    </p:anim>
                                    <p:anim calcmode="lin" valueType="num">
                                      <p:cBhvr>
                                        <p:cTn id="48" dur="1250" fill="hold"/>
                                        <p:tgtEl>
                                          <p:spTgt spid="8"/>
                                        </p:tgtEl>
                                        <p:attrNameLst>
                                          <p:attrName>ppt_h</p:attrName>
                                        </p:attrNameLst>
                                      </p:cBhvr>
                                      <p:tavLst>
                                        <p:tav tm="0">
                                          <p:val>
                                            <p:fltVal val="0"/>
                                          </p:val>
                                        </p:tav>
                                        <p:tav tm="100000">
                                          <p:val>
                                            <p:strVal val="#ppt_h"/>
                                          </p:val>
                                        </p:tav>
                                      </p:tavLst>
                                    </p:anim>
                                    <p:animEffect transition="in" filter="fade">
                                      <p:cBhvr>
                                        <p:cTn id="49" dur="1250"/>
                                        <p:tgtEl>
                                          <p:spTgt spid="8"/>
                                        </p:tgtEl>
                                      </p:cBhvr>
                                    </p:animEffect>
                                  </p:childTnLst>
                                </p:cTn>
                              </p:par>
                            </p:childTnLst>
                          </p:cTn>
                        </p:par>
                        <p:par>
                          <p:cTn id="50" fill="hold" nodeType="afterGroup">
                            <p:stCondLst>
                              <p:cond delay="10500"/>
                            </p:stCondLst>
                            <p:childTnLst>
                              <p:par>
                                <p:cTn id="51" presetID="53" presetClass="entr" presetSubtype="16"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1250" fill="hold"/>
                                        <p:tgtEl>
                                          <p:spTgt spid="9"/>
                                        </p:tgtEl>
                                        <p:attrNameLst>
                                          <p:attrName>ppt_w</p:attrName>
                                        </p:attrNameLst>
                                      </p:cBhvr>
                                      <p:tavLst>
                                        <p:tav tm="0">
                                          <p:val>
                                            <p:fltVal val="0"/>
                                          </p:val>
                                        </p:tav>
                                        <p:tav tm="100000">
                                          <p:val>
                                            <p:strVal val="#ppt_w"/>
                                          </p:val>
                                        </p:tav>
                                      </p:tavLst>
                                    </p:anim>
                                    <p:anim calcmode="lin" valueType="num">
                                      <p:cBhvr>
                                        <p:cTn id="54" dur="1250" fill="hold"/>
                                        <p:tgtEl>
                                          <p:spTgt spid="9"/>
                                        </p:tgtEl>
                                        <p:attrNameLst>
                                          <p:attrName>ppt_h</p:attrName>
                                        </p:attrNameLst>
                                      </p:cBhvr>
                                      <p:tavLst>
                                        <p:tav tm="0">
                                          <p:val>
                                            <p:fltVal val="0"/>
                                          </p:val>
                                        </p:tav>
                                        <p:tav tm="100000">
                                          <p:val>
                                            <p:strVal val="#ppt_h"/>
                                          </p:val>
                                        </p:tav>
                                      </p:tavLst>
                                    </p:anim>
                                    <p:animEffect transition="in" filter="fade">
                                      <p:cBhvr>
                                        <p:cTn id="55"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5366" grpId="0"/>
      <p:bldP spid="7" grpId="0"/>
      <p:bldP spid="8" grpId="0"/>
      <p:bldP spid="9" grpId="0"/>
      <p:bldP spid="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7859713" y="6145213"/>
            <a:ext cx="4114800" cy="365125"/>
          </a:xfrm>
        </p:spPr>
        <p:txBody>
          <a:bodyPr/>
          <a:lstStyle/>
          <a:p>
            <a:pPr>
              <a:defRPr/>
            </a:pPr>
            <a:r>
              <a:rPr lang="ru-RU" dirty="0"/>
              <a:t>Комиссия по делам несовершеннолетних и защите их прав при Губернаторе Тюменской области</a:t>
            </a:r>
          </a:p>
        </p:txBody>
      </p:sp>
      <p:sp>
        <p:nvSpPr>
          <p:cNvPr id="2" name="Прямоугольник 1"/>
          <p:cNvSpPr/>
          <p:nvPr/>
        </p:nvSpPr>
        <p:spPr>
          <a:xfrm>
            <a:off x="1558925" y="681038"/>
            <a:ext cx="10445750" cy="523875"/>
          </a:xfrm>
          <a:prstGeom prst="rect">
            <a:avLst/>
          </a:prstGeom>
        </p:spPr>
        <p:txBody>
          <a:bodyPr>
            <a:spAutoFit/>
          </a:bodyPr>
          <a:lstStyle/>
          <a:p>
            <a:pPr>
              <a:defRPr/>
            </a:pPr>
            <a:r>
              <a:rPr lang="ru-RU" sz="2800" b="1" spc="100" dirty="0">
                <a:solidFill>
                  <a:srgbClr val="C00000"/>
                </a:solidFill>
                <a:effectLst>
                  <a:outerShdw blurRad="38100" dist="38100" dir="2700000" algn="tl">
                    <a:srgbClr val="000000">
                      <a:alpha val="43137"/>
                    </a:srgbClr>
                  </a:outerShdw>
                </a:effectLst>
              </a:rPr>
              <a:t>КАК РАСПОЗНАТЬ ПРИЗНАКИ УПОТРЕБЛЕНИЯ НАРКОТИКОВ?</a:t>
            </a:r>
            <a:endParaRPr lang="ru-RU" sz="2800" dirty="0">
              <a:solidFill>
                <a:srgbClr val="C00000"/>
              </a:solidFill>
            </a:endParaRPr>
          </a:p>
        </p:txBody>
      </p:sp>
      <p:sp>
        <p:nvSpPr>
          <p:cNvPr id="3" name="Прямоугольник 2"/>
          <p:cNvSpPr/>
          <p:nvPr/>
        </p:nvSpPr>
        <p:spPr>
          <a:xfrm>
            <a:off x="1754188" y="1533525"/>
            <a:ext cx="9545637" cy="830263"/>
          </a:xfrm>
          <a:prstGeom prst="rect">
            <a:avLst/>
          </a:prstGeom>
        </p:spPr>
        <p:txBody>
          <a:bodyPr>
            <a:spAutoFit/>
          </a:bodyPr>
          <a:lstStyle/>
          <a:p>
            <a:pPr>
              <a:defRPr/>
            </a:pPr>
            <a:r>
              <a:rPr lang="ru-RU" sz="2400" b="1" spc="100" dirty="0">
                <a:effectLst>
                  <a:outerShdw blurRad="38100" dist="38100" dir="2700000" algn="tl">
                    <a:srgbClr val="000000">
                      <a:alpha val="43137"/>
                    </a:srgbClr>
                  </a:outerShdw>
                </a:effectLst>
              </a:rPr>
              <a:t>ЕСЛИ ЧЕЛОВЕК ЧРЕЗМЕРНО ВОЗБУЖДЕН ИЛИ, НАБОРОТ, ВЯЛЫЙ И ПАССИВНЫЙ</a:t>
            </a:r>
          </a:p>
        </p:txBody>
      </p:sp>
      <p:sp>
        <p:nvSpPr>
          <p:cNvPr id="5" name="Прямоугольник 4"/>
          <p:cNvSpPr/>
          <p:nvPr/>
        </p:nvSpPr>
        <p:spPr>
          <a:xfrm>
            <a:off x="1797050" y="2682875"/>
            <a:ext cx="9874250" cy="461963"/>
          </a:xfrm>
          <a:prstGeom prst="rect">
            <a:avLst/>
          </a:prstGeom>
        </p:spPr>
        <p:txBody>
          <a:bodyPr>
            <a:spAutoFit/>
          </a:bodyPr>
          <a:lstStyle/>
          <a:p>
            <a:pPr>
              <a:defRPr/>
            </a:pPr>
            <a:r>
              <a:rPr lang="ru-RU" sz="2400" b="1" spc="100" dirty="0">
                <a:effectLst>
                  <a:outerShdw blurRad="38100" dist="38100" dir="2700000" algn="tl">
                    <a:srgbClr val="000000">
                      <a:alpha val="43137"/>
                    </a:srgbClr>
                  </a:outerShdw>
                </a:effectLst>
              </a:rPr>
              <a:t>УХУДШЕНИЕ ПАМЯТИ, СНИЖЕНИЕ УСПЕВАЕМОСТИ</a:t>
            </a:r>
          </a:p>
        </p:txBody>
      </p:sp>
      <p:sp>
        <p:nvSpPr>
          <p:cNvPr id="6" name="Прямоугольник 5"/>
          <p:cNvSpPr/>
          <p:nvPr/>
        </p:nvSpPr>
        <p:spPr>
          <a:xfrm>
            <a:off x="1771650" y="2251075"/>
            <a:ext cx="9545638" cy="461963"/>
          </a:xfrm>
          <a:prstGeom prst="rect">
            <a:avLst/>
          </a:prstGeom>
        </p:spPr>
        <p:txBody>
          <a:bodyPr>
            <a:spAutoFit/>
          </a:bodyPr>
          <a:lstStyle/>
          <a:p>
            <a:pPr>
              <a:defRPr/>
            </a:pPr>
            <a:r>
              <a:rPr lang="ru-RU" sz="2400" b="1" spc="100" dirty="0">
                <a:effectLst>
                  <a:outerShdw blurRad="38100" dist="38100" dir="2700000" algn="tl">
                    <a:srgbClr val="000000">
                      <a:alpha val="43137"/>
                    </a:srgbClr>
                  </a:outerShdw>
                </a:effectLst>
              </a:rPr>
              <a:t>ПОВЫШЕННАЯ ИЛИ ПОНИЖЕННАЯ РАБОТОСПОСОБНОСТЬ</a:t>
            </a:r>
          </a:p>
        </p:txBody>
      </p:sp>
      <p:sp>
        <p:nvSpPr>
          <p:cNvPr id="7" name="Прямоугольник 6"/>
          <p:cNvSpPr/>
          <p:nvPr/>
        </p:nvSpPr>
        <p:spPr>
          <a:xfrm>
            <a:off x="1797050" y="3122613"/>
            <a:ext cx="9520238" cy="461962"/>
          </a:xfrm>
          <a:prstGeom prst="rect">
            <a:avLst/>
          </a:prstGeom>
        </p:spPr>
        <p:txBody>
          <a:bodyPr>
            <a:spAutoFit/>
          </a:bodyPr>
          <a:lstStyle/>
          <a:p>
            <a:pPr>
              <a:defRPr/>
            </a:pPr>
            <a:r>
              <a:rPr lang="ru-RU" sz="2400" b="1" spc="100" dirty="0">
                <a:effectLst>
                  <a:outerShdw blurRad="38100" dist="38100" dir="2700000" algn="tl">
                    <a:srgbClr val="000000">
                      <a:alpha val="43137"/>
                    </a:srgbClr>
                  </a:outerShdw>
                </a:effectLst>
              </a:rPr>
              <a:t>СОНЛИВОСТЬ, ИЛИ НАОБОРОТ, БЕССОННИЦА</a:t>
            </a:r>
          </a:p>
        </p:txBody>
      </p:sp>
      <p:sp>
        <p:nvSpPr>
          <p:cNvPr id="8" name="Нашивка 7"/>
          <p:cNvSpPr/>
          <p:nvPr/>
        </p:nvSpPr>
        <p:spPr>
          <a:xfrm>
            <a:off x="1357313" y="1533525"/>
            <a:ext cx="377825" cy="368300"/>
          </a:xfrm>
          <a:prstGeom prst="chevron">
            <a:avLst/>
          </a:prstGeom>
          <a:gradFill>
            <a:gsLst>
              <a:gs pos="0">
                <a:srgbClr val="C00000"/>
              </a:gs>
              <a:gs pos="98000">
                <a:srgbClr val="C7DCF9"/>
              </a:gs>
              <a:gs pos="79000">
                <a:schemeClr val="accent1">
                  <a:tint val="44500"/>
                  <a:satMod val="160000"/>
                </a:schemeClr>
              </a:gs>
              <a:gs pos="100000">
                <a:schemeClr val="accent1">
                  <a:tint val="23500"/>
                  <a:satMod val="160000"/>
                </a:schemeClr>
              </a:gs>
            </a:gsLst>
            <a:lin ang="5400000" scaled="0"/>
          </a:gra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2" name="Прямоугольник 11"/>
          <p:cNvSpPr/>
          <p:nvPr/>
        </p:nvSpPr>
        <p:spPr>
          <a:xfrm>
            <a:off x="1797050" y="3584575"/>
            <a:ext cx="7489825" cy="830263"/>
          </a:xfrm>
          <a:prstGeom prst="rect">
            <a:avLst/>
          </a:prstGeom>
        </p:spPr>
        <p:txBody>
          <a:bodyPr wrap="none">
            <a:spAutoFit/>
          </a:bodyPr>
          <a:lstStyle/>
          <a:p>
            <a:pPr>
              <a:defRPr/>
            </a:pPr>
            <a:r>
              <a:rPr lang="ru-RU" sz="2400" b="1" spc="100" dirty="0">
                <a:effectLst>
                  <a:outerShdw blurRad="38100" dist="38100" dir="2700000" algn="tl">
                    <a:srgbClr val="000000">
                      <a:alpha val="43137"/>
                    </a:srgbClr>
                  </a:outerShdw>
                </a:effectLst>
              </a:rPr>
              <a:t>УХОДЫ ИЗ ДОМА, ПОСТОЯННЫЕ ПРОСЬБЫ ДЕНЕГ, </a:t>
            </a:r>
          </a:p>
          <a:p>
            <a:pPr>
              <a:defRPr/>
            </a:pPr>
            <a:r>
              <a:rPr lang="ru-RU" sz="2400" b="1" spc="100" dirty="0">
                <a:effectLst>
                  <a:outerShdw blurRad="38100" dist="38100" dir="2700000" algn="tl">
                    <a:srgbClr val="000000">
                      <a:alpha val="43137"/>
                    </a:srgbClr>
                  </a:outerShdw>
                </a:effectLst>
              </a:rPr>
              <a:t>ПРОПАЖА МАТЕРИАЛЬНЫХ ЦЕННОСТЕЙ</a:t>
            </a:r>
          </a:p>
        </p:txBody>
      </p:sp>
      <p:sp>
        <p:nvSpPr>
          <p:cNvPr id="13" name="Прямоугольник 12"/>
          <p:cNvSpPr/>
          <p:nvPr/>
        </p:nvSpPr>
        <p:spPr>
          <a:xfrm>
            <a:off x="1704975" y="4506913"/>
            <a:ext cx="9913938" cy="1939925"/>
          </a:xfrm>
          <a:prstGeom prst="rect">
            <a:avLst/>
          </a:prstGeom>
        </p:spPr>
        <p:txBody>
          <a:bodyPr wrap="none">
            <a:spAutoFit/>
          </a:bodyPr>
          <a:lstStyle/>
          <a:p>
            <a:pPr>
              <a:defRPr/>
            </a:pPr>
            <a:r>
              <a:rPr lang="ru-RU" sz="2400" b="1" spc="100" dirty="0">
                <a:effectLst>
                  <a:outerShdw blurRad="38100" dist="38100" dir="2700000" algn="tl">
                    <a:srgbClr val="000000">
                      <a:alpha val="43137"/>
                    </a:srgbClr>
                  </a:outerShdw>
                </a:effectLst>
              </a:rPr>
              <a:t>РЕЗКОЕ УХУДШЕНИЕ ФИЗИЧЕСКОГО СОСТОЯНИЯ: БЛЕДНОСТЬ ИЛИ </a:t>
            </a:r>
          </a:p>
          <a:p>
            <a:pPr>
              <a:defRPr/>
            </a:pPr>
            <a:r>
              <a:rPr lang="ru-RU" sz="2400" b="1" spc="100" dirty="0">
                <a:effectLst>
                  <a:outerShdw blurRad="38100" dist="38100" dir="2700000" algn="tl">
                    <a:srgbClr val="000000">
                      <a:alpha val="43137"/>
                    </a:srgbClr>
                  </a:outerShdw>
                </a:effectLst>
              </a:rPr>
              <a:t>ПОКАРСНЕНИЕ КОЖИ, РАСШИРЕННЫЕ ИЛИ СУЖЕННЫЕ ЗРАЧКИ, </a:t>
            </a:r>
          </a:p>
          <a:p>
            <a:pPr>
              <a:defRPr/>
            </a:pPr>
            <a:r>
              <a:rPr lang="ru-RU" sz="2400" b="1" spc="100" dirty="0">
                <a:effectLst>
                  <a:outerShdw blurRad="38100" dist="38100" dir="2700000" algn="tl">
                    <a:srgbClr val="000000">
                      <a:alpha val="43137"/>
                    </a:srgbClr>
                  </a:outerShdw>
                </a:effectLst>
              </a:rPr>
              <a:t>НЕСВЯЗНАЯ РЕЧЬ, ХРОНИЧЕСКИЙ КАШЕЛЬ, НАРУШЕННАЯ </a:t>
            </a:r>
          </a:p>
          <a:p>
            <a:pPr>
              <a:defRPr/>
            </a:pPr>
            <a:r>
              <a:rPr lang="ru-RU" sz="2400" b="1" spc="100" dirty="0">
                <a:effectLst>
                  <a:outerShdw blurRad="38100" dist="38100" dir="2700000" algn="tl">
                    <a:srgbClr val="000000">
                      <a:alpha val="43137"/>
                    </a:srgbClr>
                  </a:outerShdw>
                </a:effectLst>
              </a:rPr>
              <a:t>КООРДИНАЦИЯ ДВИЖЕНИЙ, РЕЗКАЯ ПОТЕРЯ ВЕСА, РАССТРОЙСТВО </a:t>
            </a:r>
          </a:p>
          <a:p>
            <a:pPr>
              <a:defRPr/>
            </a:pPr>
            <a:r>
              <a:rPr lang="ru-RU" sz="2400" b="1" spc="100" dirty="0">
                <a:effectLst>
                  <a:outerShdw blurRad="38100" dist="38100" dir="2700000" algn="tl">
                    <a:srgbClr val="000000">
                      <a:alpha val="43137"/>
                    </a:srgbClr>
                  </a:outerShdw>
                </a:effectLst>
              </a:rPr>
              <a:t>ЖЕЛУДКА</a:t>
            </a:r>
          </a:p>
        </p:txBody>
      </p:sp>
      <p:sp>
        <p:nvSpPr>
          <p:cNvPr id="15" name="Нашивка 14"/>
          <p:cNvSpPr/>
          <p:nvPr/>
        </p:nvSpPr>
        <p:spPr>
          <a:xfrm>
            <a:off x="1331913" y="2728913"/>
            <a:ext cx="377825" cy="369887"/>
          </a:xfrm>
          <a:prstGeom prst="chevron">
            <a:avLst/>
          </a:prstGeom>
          <a:gradFill>
            <a:gsLst>
              <a:gs pos="0">
                <a:srgbClr val="C00000"/>
              </a:gs>
              <a:gs pos="98000">
                <a:srgbClr val="C7DCF9"/>
              </a:gs>
              <a:gs pos="79000">
                <a:schemeClr val="accent1">
                  <a:tint val="44500"/>
                  <a:satMod val="160000"/>
                </a:schemeClr>
              </a:gs>
              <a:gs pos="100000">
                <a:schemeClr val="accent1">
                  <a:tint val="23500"/>
                  <a:satMod val="160000"/>
                </a:schemeClr>
              </a:gs>
            </a:gsLst>
            <a:lin ang="5400000" scaled="0"/>
          </a:gra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6" name="Нашивка 15"/>
          <p:cNvSpPr/>
          <p:nvPr/>
        </p:nvSpPr>
        <p:spPr>
          <a:xfrm>
            <a:off x="1355725" y="3155950"/>
            <a:ext cx="377825" cy="369888"/>
          </a:xfrm>
          <a:prstGeom prst="chevron">
            <a:avLst/>
          </a:prstGeom>
          <a:gradFill>
            <a:gsLst>
              <a:gs pos="0">
                <a:srgbClr val="C00000"/>
              </a:gs>
              <a:gs pos="98000">
                <a:srgbClr val="C7DCF9"/>
              </a:gs>
              <a:gs pos="79000">
                <a:schemeClr val="accent1">
                  <a:tint val="44500"/>
                  <a:satMod val="160000"/>
                </a:schemeClr>
              </a:gs>
              <a:gs pos="100000">
                <a:schemeClr val="accent1">
                  <a:tint val="23500"/>
                  <a:satMod val="160000"/>
                </a:schemeClr>
              </a:gs>
            </a:gsLst>
            <a:lin ang="5400000" scaled="0"/>
          </a:gra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7" name="Нашивка 16"/>
          <p:cNvSpPr/>
          <p:nvPr/>
        </p:nvSpPr>
        <p:spPr>
          <a:xfrm>
            <a:off x="1327150" y="3814763"/>
            <a:ext cx="377825" cy="369887"/>
          </a:xfrm>
          <a:prstGeom prst="chevron">
            <a:avLst/>
          </a:prstGeom>
          <a:gradFill>
            <a:gsLst>
              <a:gs pos="0">
                <a:srgbClr val="C00000"/>
              </a:gs>
              <a:gs pos="98000">
                <a:srgbClr val="C7DCF9"/>
              </a:gs>
              <a:gs pos="79000">
                <a:schemeClr val="accent1">
                  <a:tint val="44500"/>
                  <a:satMod val="160000"/>
                </a:schemeClr>
              </a:gs>
              <a:gs pos="100000">
                <a:schemeClr val="accent1">
                  <a:tint val="23500"/>
                  <a:satMod val="160000"/>
                </a:schemeClr>
              </a:gs>
            </a:gsLst>
            <a:lin ang="5400000" scaled="0"/>
          </a:gra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8" name="Нашивка 17"/>
          <p:cNvSpPr/>
          <p:nvPr/>
        </p:nvSpPr>
        <p:spPr>
          <a:xfrm>
            <a:off x="1327150" y="5292725"/>
            <a:ext cx="377825" cy="368300"/>
          </a:xfrm>
          <a:prstGeom prst="chevron">
            <a:avLst/>
          </a:prstGeom>
          <a:gradFill>
            <a:gsLst>
              <a:gs pos="0">
                <a:srgbClr val="C00000"/>
              </a:gs>
              <a:gs pos="98000">
                <a:srgbClr val="C7DCF9"/>
              </a:gs>
              <a:gs pos="79000">
                <a:schemeClr val="accent1">
                  <a:tint val="44500"/>
                  <a:satMod val="160000"/>
                </a:schemeClr>
              </a:gs>
              <a:gs pos="100000">
                <a:schemeClr val="accent1">
                  <a:tint val="23500"/>
                  <a:satMod val="160000"/>
                </a:schemeClr>
              </a:gs>
            </a:gsLst>
            <a:lin ang="5400000" scaled="0"/>
          </a:gra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9" name="Нашивка 18"/>
          <p:cNvSpPr/>
          <p:nvPr/>
        </p:nvSpPr>
        <p:spPr>
          <a:xfrm>
            <a:off x="1327150" y="2297113"/>
            <a:ext cx="377825" cy="369887"/>
          </a:xfrm>
          <a:prstGeom prst="chevron">
            <a:avLst/>
          </a:prstGeom>
          <a:gradFill>
            <a:gsLst>
              <a:gs pos="0">
                <a:srgbClr val="C00000"/>
              </a:gs>
              <a:gs pos="98000">
                <a:srgbClr val="C7DCF9"/>
              </a:gs>
              <a:gs pos="79000">
                <a:schemeClr val="accent1">
                  <a:tint val="44500"/>
                  <a:satMod val="160000"/>
                </a:schemeClr>
              </a:gs>
              <a:gs pos="100000">
                <a:schemeClr val="accent1">
                  <a:tint val="23500"/>
                  <a:satMod val="160000"/>
                </a:schemeClr>
              </a:gs>
            </a:gsLst>
            <a:lin ang="5400000" scaled="0"/>
          </a:gra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2000"/>
                                        <p:tgtEl>
                                          <p:spTgt spid="3"/>
                                        </p:tgtEl>
                                      </p:cBhvr>
                                    </p:animEffect>
                                  </p:childTnLst>
                                </p:cTn>
                              </p:par>
                            </p:childTnLst>
                          </p:cTn>
                        </p:par>
                        <p:par>
                          <p:cTn id="17" fill="hold" nodeType="afterGroup">
                            <p:stCondLst>
                              <p:cond delay="3000"/>
                            </p:stCondLst>
                            <p:childTnLst>
                              <p:par>
                                <p:cTn id="18" presetID="2" presetClass="entr" presetSubtype="4"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2000"/>
                                        <p:tgtEl>
                                          <p:spTgt spid="6"/>
                                        </p:tgtEl>
                                      </p:cBhvr>
                                    </p:animEffect>
                                  </p:childTnLst>
                                </p:cTn>
                              </p:par>
                            </p:childTnLst>
                          </p:cTn>
                        </p:par>
                        <p:par>
                          <p:cTn id="26" fill="hold" nodeType="afterGroup">
                            <p:stCondLst>
                              <p:cond delay="5500"/>
                            </p:stCondLst>
                            <p:childTnLst>
                              <p:par>
                                <p:cTn id="27" presetID="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60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2000"/>
                                        <p:tgtEl>
                                          <p:spTgt spid="5"/>
                                        </p:tgtEl>
                                      </p:cBhvr>
                                    </p:animEffect>
                                  </p:childTnLst>
                                </p:cTn>
                              </p:par>
                            </p:childTnLst>
                          </p:cTn>
                        </p:par>
                        <p:par>
                          <p:cTn id="35" fill="hold" nodeType="afterGroup">
                            <p:stCondLst>
                              <p:cond delay="8000"/>
                            </p:stCondLst>
                            <p:childTnLst>
                              <p:par>
                                <p:cTn id="36" presetID="2" presetClass="entr" presetSubtype="4"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85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2000"/>
                                        <p:tgtEl>
                                          <p:spTgt spid="7"/>
                                        </p:tgtEl>
                                      </p:cBhvr>
                                    </p:animEffect>
                                  </p:childTnLst>
                                </p:cTn>
                              </p:par>
                            </p:childTnLst>
                          </p:cTn>
                        </p:par>
                        <p:par>
                          <p:cTn id="44" fill="hold" nodeType="afterGroup">
                            <p:stCondLst>
                              <p:cond delay="10500"/>
                            </p:stCondLst>
                            <p:childTnLst>
                              <p:par>
                                <p:cTn id="45" presetID="2" presetClass="entr" presetSubtype="4"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11000"/>
                            </p:stCondLst>
                            <p:childTnLst>
                              <p:par>
                                <p:cTn id="50" presetID="2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2000"/>
                                        <p:tgtEl>
                                          <p:spTgt spid="12"/>
                                        </p:tgtEl>
                                      </p:cBhvr>
                                    </p:animEffect>
                                  </p:childTnLst>
                                </p:cTn>
                              </p:par>
                            </p:childTnLst>
                          </p:cTn>
                        </p:par>
                        <p:par>
                          <p:cTn id="53" fill="hold" nodeType="afterGroup">
                            <p:stCondLst>
                              <p:cond delay="13000"/>
                            </p:stCondLst>
                            <p:childTnLst>
                              <p:par>
                                <p:cTn id="54" presetID="2" presetClass="entr" presetSubtype="4"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13500"/>
                            </p:stCondLst>
                            <p:childTnLst>
                              <p:par>
                                <p:cTn id="59" presetID="22" presetClass="entr" presetSubtype="8"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left)">
                                      <p:cBhvr>
                                        <p:cTn id="6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animBg="1"/>
      <p:bldP spid="12" grpId="0"/>
      <p:bldP spid="13" grpId="0"/>
      <p:bldP spid="15" grpId="0" animBg="1"/>
      <p:bldP spid="16"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7859713" y="6145213"/>
            <a:ext cx="4114800" cy="365125"/>
          </a:xfrm>
        </p:spPr>
        <p:txBody>
          <a:bodyPr/>
          <a:lstStyle/>
          <a:p>
            <a:pPr>
              <a:defRPr/>
            </a:pPr>
            <a:r>
              <a:rPr lang="ru-RU" dirty="0"/>
              <a:t>Комиссия по делам несовершеннолетних и защите их прав при Губернаторе Тюменской области</a:t>
            </a:r>
          </a:p>
        </p:txBody>
      </p:sp>
      <p:sp>
        <p:nvSpPr>
          <p:cNvPr id="2" name="Прямоугольник 1"/>
          <p:cNvSpPr/>
          <p:nvPr/>
        </p:nvSpPr>
        <p:spPr>
          <a:xfrm>
            <a:off x="7264400" y="461963"/>
            <a:ext cx="4621213" cy="1939925"/>
          </a:xfrm>
          <a:prstGeom prst="rect">
            <a:avLst/>
          </a:prstGeom>
        </p:spPr>
        <p:txBody>
          <a:bodyPr>
            <a:spAutoFit/>
          </a:bodyPr>
          <a:lstStyle/>
          <a:p>
            <a:pPr>
              <a:defRPr/>
            </a:pPr>
            <a:r>
              <a:rPr lang="ru-RU" sz="2400" b="1" i="1" spc="100" dirty="0"/>
              <a:t>Именно в семье прививаются основные жизненные ценности, и именно семья помогает человеку выбрать правильный путь</a:t>
            </a:r>
            <a:endParaRPr lang="ru-RU" sz="2400" b="1" i="1" dirty="0"/>
          </a:p>
        </p:txBody>
      </p:sp>
      <p:sp>
        <p:nvSpPr>
          <p:cNvPr id="6" name="Прямоугольник 5"/>
          <p:cNvSpPr/>
          <p:nvPr/>
        </p:nvSpPr>
        <p:spPr>
          <a:xfrm>
            <a:off x="1146175" y="442913"/>
            <a:ext cx="1809750" cy="1200150"/>
          </a:xfrm>
          <a:prstGeom prst="rect">
            <a:avLst/>
          </a:prstGeom>
        </p:spPr>
        <p:txBody>
          <a:bodyPr wrap="none">
            <a:spAutoFit/>
          </a:bodyPr>
          <a:lstStyle/>
          <a:p>
            <a:pPr>
              <a:defRPr/>
            </a:pPr>
            <a:r>
              <a:rPr lang="ru-RU" sz="7200" b="1" spc="100" dirty="0">
                <a:effectLst>
                  <a:outerShdw blurRad="38100" dist="38100" dir="2700000" algn="tl">
                    <a:srgbClr val="000000">
                      <a:alpha val="43137"/>
                    </a:srgbClr>
                  </a:outerShdw>
                </a:effectLst>
              </a:rPr>
              <a:t>ЧТО</a:t>
            </a:r>
            <a:endParaRPr lang="ru-RU" sz="7200" dirty="0"/>
          </a:p>
        </p:txBody>
      </p:sp>
      <p:sp>
        <p:nvSpPr>
          <p:cNvPr id="7" name="Прямоугольник 6"/>
          <p:cNvSpPr/>
          <p:nvPr/>
        </p:nvSpPr>
        <p:spPr>
          <a:xfrm>
            <a:off x="3119438" y="442913"/>
            <a:ext cx="3368675" cy="1200150"/>
          </a:xfrm>
          <a:prstGeom prst="rect">
            <a:avLst/>
          </a:prstGeom>
        </p:spPr>
        <p:txBody>
          <a:bodyPr wrap="none">
            <a:spAutoFit/>
          </a:bodyPr>
          <a:lstStyle/>
          <a:p>
            <a:pPr>
              <a:defRPr/>
            </a:pPr>
            <a:r>
              <a:rPr lang="ru-RU" sz="7200" b="1" spc="100" dirty="0">
                <a:effectLst>
                  <a:outerShdw blurRad="38100" dist="38100" dir="2700000" algn="tl">
                    <a:srgbClr val="000000">
                      <a:alpha val="43137"/>
                    </a:srgbClr>
                  </a:outerShdw>
                </a:effectLst>
              </a:rPr>
              <a:t>ДЕЛАТЬ</a:t>
            </a:r>
            <a:endParaRPr lang="ru-RU" sz="7200" dirty="0"/>
          </a:p>
        </p:txBody>
      </p:sp>
      <p:sp>
        <p:nvSpPr>
          <p:cNvPr id="8" name="Прямоугольник 7"/>
          <p:cNvSpPr/>
          <p:nvPr/>
        </p:nvSpPr>
        <p:spPr>
          <a:xfrm>
            <a:off x="6572250" y="427038"/>
            <a:ext cx="692150" cy="1200150"/>
          </a:xfrm>
          <a:prstGeom prst="rect">
            <a:avLst/>
          </a:prstGeom>
        </p:spPr>
        <p:txBody>
          <a:bodyPr wrap="none">
            <a:spAutoFit/>
          </a:bodyPr>
          <a:lstStyle/>
          <a:p>
            <a:pPr>
              <a:defRPr/>
            </a:pPr>
            <a:r>
              <a:rPr lang="ru-RU" sz="7200" b="1" spc="100" dirty="0">
                <a:effectLst>
                  <a:outerShdw blurRad="38100" dist="38100" dir="2700000" algn="tl">
                    <a:srgbClr val="000000">
                      <a:alpha val="43137"/>
                    </a:srgbClr>
                  </a:outerShdw>
                </a:effectLst>
              </a:rPr>
              <a:t>?</a:t>
            </a:r>
            <a:r>
              <a:rPr lang="ru-RU" b="1" spc="100" dirty="0">
                <a:effectLst>
                  <a:outerShdw blurRad="38100" dist="38100" dir="2700000" algn="tl">
                    <a:srgbClr val="000000">
                      <a:alpha val="43137"/>
                    </a:srgbClr>
                  </a:outerShdw>
                </a:effectLst>
              </a:rPr>
              <a:t> </a:t>
            </a:r>
            <a:endParaRPr lang="ru-RU" dirty="0"/>
          </a:p>
        </p:txBody>
      </p:sp>
      <p:sp>
        <p:nvSpPr>
          <p:cNvPr id="9" name="Прямоугольник 8"/>
          <p:cNvSpPr/>
          <p:nvPr/>
        </p:nvSpPr>
        <p:spPr>
          <a:xfrm>
            <a:off x="1665288" y="1708150"/>
            <a:ext cx="4987925" cy="523875"/>
          </a:xfrm>
          <a:prstGeom prst="rect">
            <a:avLst/>
          </a:prstGeom>
        </p:spPr>
        <p:txBody>
          <a:bodyPr wrap="none">
            <a:spAutoFit/>
          </a:bodyPr>
          <a:lstStyle/>
          <a:p>
            <a:pPr>
              <a:defRPr/>
            </a:pPr>
            <a:r>
              <a:rPr lang="ru-RU" sz="2800" b="1" spc="100" dirty="0">
                <a:solidFill>
                  <a:srgbClr val="C00000"/>
                </a:solidFill>
                <a:effectLst>
                  <a:outerShdw blurRad="38100" dist="38100" dir="2700000" algn="tl">
                    <a:srgbClr val="000000">
                      <a:alpha val="43137"/>
                    </a:srgbClr>
                  </a:outerShdw>
                </a:effectLst>
              </a:rPr>
              <a:t>ОБЩАЙТЕСЬ ДРУГ С ДРУГОМ</a:t>
            </a:r>
            <a:endParaRPr lang="ru-RU" sz="2800" dirty="0"/>
          </a:p>
        </p:txBody>
      </p:sp>
      <p:sp>
        <p:nvSpPr>
          <p:cNvPr id="10" name="Прямоугольник 9"/>
          <p:cNvSpPr/>
          <p:nvPr/>
        </p:nvSpPr>
        <p:spPr>
          <a:xfrm>
            <a:off x="1665288" y="2232025"/>
            <a:ext cx="5060950" cy="523875"/>
          </a:xfrm>
          <a:prstGeom prst="rect">
            <a:avLst/>
          </a:prstGeom>
        </p:spPr>
        <p:txBody>
          <a:bodyPr wrap="none">
            <a:spAutoFit/>
          </a:bodyPr>
          <a:lstStyle/>
          <a:p>
            <a:pPr>
              <a:defRPr/>
            </a:pPr>
            <a:r>
              <a:rPr lang="ru-RU" sz="2800" b="1" spc="100" dirty="0">
                <a:solidFill>
                  <a:srgbClr val="C00000"/>
                </a:solidFill>
                <a:effectLst>
                  <a:outerShdw blurRad="38100" dist="38100" dir="2700000" algn="tl">
                    <a:srgbClr val="000000">
                      <a:alpha val="43137"/>
                    </a:srgbClr>
                  </a:outerShdw>
                </a:effectLst>
              </a:rPr>
              <a:t>ВЫСЛУШИВАЙТЕ ДРУГ ДРУГА</a:t>
            </a:r>
            <a:endParaRPr lang="ru-RU" sz="2800" dirty="0"/>
          </a:p>
        </p:txBody>
      </p:sp>
      <p:sp>
        <p:nvSpPr>
          <p:cNvPr id="11" name="Прямоугольник 10"/>
          <p:cNvSpPr/>
          <p:nvPr/>
        </p:nvSpPr>
        <p:spPr>
          <a:xfrm>
            <a:off x="1665288" y="2755900"/>
            <a:ext cx="5964237" cy="522288"/>
          </a:xfrm>
          <a:prstGeom prst="rect">
            <a:avLst/>
          </a:prstGeom>
        </p:spPr>
        <p:txBody>
          <a:bodyPr wrap="none">
            <a:spAutoFit/>
          </a:bodyPr>
          <a:lstStyle/>
          <a:p>
            <a:pPr>
              <a:defRPr/>
            </a:pPr>
            <a:r>
              <a:rPr lang="ru-RU" sz="2800" b="1" spc="100" dirty="0">
                <a:solidFill>
                  <a:srgbClr val="C00000"/>
                </a:solidFill>
                <a:effectLst>
                  <a:outerShdw blurRad="38100" dist="38100" dir="2700000" algn="tl">
                    <a:srgbClr val="000000">
                      <a:alpha val="43137"/>
                    </a:srgbClr>
                  </a:outerShdw>
                </a:effectLst>
              </a:rPr>
              <a:t>СТАВЬТЕ СЕБЯ НА МЕСТО  ДРУГОГО</a:t>
            </a:r>
            <a:endParaRPr lang="ru-RU" sz="2800" dirty="0"/>
          </a:p>
        </p:txBody>
      </p:sp>
      <p:sp>
        <p:nvSpPr>
          <p:cNvPr id="12" name="Прямоугольник 11"/>
          <p:cNvSpPr/>
          <p:nvPr/>
        </p:nvSpPr>
        <p:spPr>
          <a:xfrm>
            <a:off x="1665288" y="3278188"/>
            <a:ext cx="7027862" cy="523875"/>
          </a:xfrm>
          <a:prstGeom prst="rect">
            <a:avLst/>
          </a:prstGeom>
        </p:spPr>
        <p:txBody>
          <a:bodyPr wrap="none">
            <a:spAutoFit/>
          </a:bodyPr>
          <a:lstStyle/>
          <a:p>
            <a:pPr>
              <a:defRPr/>
            </a:pPr>
            <a:r>
              <a:rPr lang="ru-RU" sz="2800" b="1" spc="100" dirty="0">
                <a:solidFill>
                  <a:srgbClr val="C00000"/>
                </a:solidFill>
                <a:effectLst>
                  <a:outerShdw blurRad="38100" dist="38100" dir="2700000" algn="tl">
                    <a:srgbClr val="000000">
                      <a:alpha val="43137"/>
                    </a:srgbClr>
                  </a:outerShdw>
                </a:effectLst>
              </a:rPr>
              <a:t>ПРОВОДИТЕ ВМЕСТЕ СВОБОДНОЕ ВРЕМЯ</a:t>
            </a:r>
            <a:endParaRPr lang="ru-RU" sz="2800" dirty="0"/>
          </a:p>
        </p:txBody>
      </p:sp>
      <p:sp>
        <p:nvSpPr>
          <p:cNvPr id="13" name="Прямоугольник 12"/>
          <p:cNvSpPr/>
          <p:nvPr/>
        </p:nvSpPr>
        <p:spPr>
          <a:xfrm>
            <a:off x="1665288" y="3840163"/>
            <a:ext cx="6970712" cy="522287"/>
          </a:xfrm>
          <a:prstGeom prst="rect">
            <a:avLst/>
          </a:prstGeom>
        </p:spPr>
        <p:txBody>
          <a:bodyPr wrap="none">
            <a:spAutoFit/>
          </a:bodyPr>
          <a:lstStyle/>
          <a:p>
            <a:pPr>
              <a:defRPr/>
            </a:pPr>
            <a:r>
              <a:rPr lang="ru-RU" sz="2800" b="1" spc="100" dirty="0">
                <a:solidFill>
                  <a:srgbClr val="C00000"/>
                </a:solidFill>
                <a:effectLst>
                  <a:outerShdw blurRad="38100" dist="38100" dir="2700000" algn="tl">
                    <a:srgbClr val="000000">
                      <a:alpha val="43137"/>
                    </a:srgbClr>
                  </a:outerShdw>
                </a:effectLst>
              </a:rPr>
              <a:t>ДРУЖИТЕ С ДРУЗЬЯМИ СВОЕГО РЕБЕНКА</a:t>
            </a:r>
            <a:endParaRPr lang="ru-RU" sz="2800" dirty="0"/>
          </a:p>
        </p:txBody>
      </p:sp>
      <p:sp>
        <p:nvSpPr>
          <p:cNvPr id="14" name="Прямоугольник 13"/>
          <p:cNvSpPr/>
          <p:nvPr/>
        </p:nvSpPr>
        <p:spPr>
          <a:xfrm>
            <a:off x="1665288" y="4362450"/>
            <a:ext cx="7089775" cy="523875"/>
          </a:xfrm>
          <a:prstGeom prst="rect">
            <a:avLst/>
          </a:prstGeom>
        </p:spPr>
        <p:txBody>
          <a:bodyPr wrap="none">
            <a:spAutoFit/>
          </a:bodyPr>
          <a:lstStyle/>
          <a:p>
            <a:pPr>
              <a:defRPr/>
            </a:pPr>
            <a:r>
              <a:rPr lang="ru-RU" sz="2800" b="1" spc="100" dirty="0">
                <a:solidFill>
                  <a:srgbClr val="C00000"/>
                </a:solidFill>
                <a:effectLst>
                  <a:outerShdw blurRad="38100" dist="38100" dir="2700000" algn="tl">
                    <a:srgbClr val="000000">
                      <a:alpha val="43137"/>
                    </a:srgbClr>
                  </a:outerShdw>
                </a:effectLst>
              </a:rPr>
              <a:t>ПОМНИТЕ, ЧТО ВАШ РЕБЕНОК УНИКАЛЕН</a:t>
            </a:r>
            <a:endParaRPr lang="ru-RU" sz="2800" dirty="0"/>
          </a:p>
        </p:txBody>
      </p:sp>
      <p:sp>
        <p:nvSpPr>
          <p:cNvPr id="15" name="Прямоугольник 14"/>
          <p:cNvSpPr/>
          <p:nvPr/>
        </p:nvSpPr>
        <p:spPr>
          <a:xfrm>
            <a:off x="1665288" y="4906963"/>
            <a:ext cx="6956425" cy="523875"/>
          </a:xfrm>
          <a:prstGeom prst="rect">
            <a:avLst/>
          </a:prstGeom>
        </p:spPr>
        <p:txBody>
          <a:bodyPr wrap="none">
            <a:spAutoFit/>
          </a:bodyPr>
          <a:lstStyle/>
          <a:p>
            <a:pPr>
              <a:defRPr/>
            </a:pPr>
            <a:r>
              <a:rPr lang="ru-RU" sz="2800" b="1" spc="100" dirty="0">
                <a:solidFill>
                  <a:srgbClr val="C00000"/>
                </a:solidFill>
                <a:effectLst>
                  <a:outerShdw blurRad="38100" dist="38100" dir="2700000" algn="tl">
                    <a:srgbClr val="000000">
                      <a:alpha val="43137"/>
                    </a:srgbClr>
                  </a:outerShdw>
                </a:effectLst>
              </a:rPr>
              <a:t>ПОДАВАЙТЕ ПОЛОЖИТЕЛЬНЫЙ ПРИМЕР</a:t>
            </a:r>
            <a:endParaRPr lang="ru-RU" sz="2800" dirty="0"/>
          </a:p>
        </p:txBody>
      </p:sp>
      <p:sp>
        <p:nvSpPr>
          <p:cNvPr id="16" name="Блок-схема: узел 15"/>
          <p:cNvSpPr/>
          <p:nvPr/>
        </p:nvSpPr>
        <p:spPr>
          <a:xfrm>
            <a:off x="1287463" y="1866900"/>
            <a:ext cx="312737" cy="261938"/>
          </a:xfrm>
          <a:prstGeom prst="flowChartConnector">
            <a:avLst/>
          </a:prstGeom>
          <a:gradFill>
            <a:gsLst>
              <a:gs pos="24000">
                <a:srgbClr val="C00000"/>
              </a:gs>
              <a:gs pos="10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Блок-схема: узел 16"/>
          <p:cNvSpPr/>
          <p:nvPr/>
        </p:nvSpPr>
        <p:spPr>
          <a:xfrm>
            <a:off x="1287463" y="2384425"/>
            <a:ext cx="312737" cy="260350"/>
          </a:xfrm>
          <a:prstGeom prst="flowChartConnector">
            <a:avLst/>
          </a:prstGeom>
          <a:gradFill>
            <a:gsLst>
              <a:gs pos="0">
                <a:srgbClr val="C00000"/>
              </a:gs>
              <a:gs pos="100000">
                <a:schemeClr val="accent1">
                  <a:tint val="44500"/>
                  <a:satMod val="160000"/>
                </a:schemeClr>
              </a:gs>
              <a:gs pos="9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Блок-схема: узел 17"/>
          <p:cNvSpPr/>
          <p:nvPr/>
        </p:nvSpPr>
        <p:spPr>
          <a:xfrm>
            <a:off x="1290638" y="2906713"/>
            <a:ext cx="312737" cy="261937"/>
          </a:xfrm>
          <a:prstGeom prst="flowChartConnector">
            <a:avLst/>
          </a:prstGeom>
          <a:gradFill>
            <a:gsLst>
              <a:gs pos="0">
                <a:srgbClr val="C00000"/>
              </a:gs>
              <a:gs pos="100000">
                <a:schemeClr val="accent1">
                  <a:tint val="44500"/>
                  <a:satMod val="160000"/>
                </a:schemeClr>
              </a:gs>
              <a:gs pos="9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Блок-схема: узел 18"/>
          <p:cNvSpPr/>
          <p:nvPr/>
        </p:nvSpPr>
        <p:spPr>
          <a:xfrm>
            <a:off x="1290638" y="3438525"/>
            <a:ext cx="312737" cy="261938"/>
          </a:xfrm>
          <a:prstGeom prst="flowChartConnector">
            <a:avLst/>
          </a:prstGeom>
          <a:gradFill>
            <a:gsLst>
              <a:gs pos="0">
                <a:srgbClr val="C00000"/>
              </a:gs>
              <a:gs pos="100000">
                <a:schemeClr val="accent1">
                  <a:tint val="44500"/>
                  <a:satMod val="160000"/>
                </a:schemeClr>
              </a:gs>
              <a:gs pos="9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Блок-схема: узел 19"/>
          <p:cNvSpPr/>
          <p:nvPr/>
        </p:nvSpPr>
        <p:spPr>
          <a:xfrm>
            <a:off x="1290638" y="3990975"/>
            <a:ext cx="312737" cy="261938"/>
          </a:xfrm>
          <a:prstGeom prst="flowChartConnector">
            <a:avLst/>
          </a:prstGeom>
          <a:gradFill>
            <a:gsLst>
              <a:gs pos="0">
                <a:srgbClr val="C00000"/>
              </a:gs>
              <a:gs pos="100000">
                <a:schemeClr val="accent1">
                  <a:tint val="44500"/>
                  <a:satMod val="160000"/>
                </a:schemeClr>
              </a:gs>
              <a:gs pos="9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Блок-схема: узел 20"/>
          <p:cNvSpPr/>
          <p:nvPr/>
        </p:nvSpPr>
        <p:spPr>
          <a:xfrm>
            <a:off x="1295400" y="4514850"/>
            <a:ext cx="312738" cy="261938"/>
          </a:xfrm>
          <a:prstGeom prst="flowChartConnector">
            <a:avLst/>
          </a:prstGeom>
          <a:gradFill>
            <a:gsLst>
              <a:gs pos="0">
                <a:srgbClr val="C00000"/>
              </a:gs>
              <a:gs pos="100000">
                <a:schemeClr val="accent1">
                  <a:tint val="44500"/>
                  <a:satMod val="160000"/>
                </a:schemeClr>
              </a:gs>
              <a:gs pos="9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Блок-схема: узел 21"/>
          <p:cNvSpPr/>
          <p:nvPr/>
        </p:nvSpPr>
        <p:spPr>
          <a:xfrm>
            <a:off x="1295400" y="5037138"/>
            <a:ext cx="312738" cy="261937"/>
          </a:xfrm>
          <a:prstGeom prst="flowChartConnector">
            <a:avLst/>
          </a:prstGeom>
          <a:gradFill>
            <a:gsLst>
              <a:gs pos="0">
                <a:srgbClr val="C00000"/>
              </a:gs>
              <a:gs pos="100000">
                <a:schemeClr val="accent1">
                  <a:tint val="44500"/>
                  <a:satMod val="160000"/>
                </a:schemeClr>
              </a:gs>
              <a:gs pos="9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38914" name="Picture 2" descr="C:\Users\PyzhovaMA\Desktop\1112151145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2611" y="2605467"/>
            <a:ext cx="3236448" cy="2991292"/>
          </a:xfrm>
          <a:prstGeom prst="rect">
            <a:avLst/>
          </a:prstGeom>
          <a:noFill/>
          <a:effectLst>
            <a:glow rad="63500">
              <a:schemeClr val="bg1">
                <a:alpha val="0"/>
              </a:schemeClr>
            </a:glow>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par>
                          <p:cTn id="16" fill="hold" nodeType="afterGroup">
                            <p:stCondLst>
                              <p:cond delay="2000"/>
                            </p:stCondLst>
                            <p:childTnLst>
                              <p:par>
                                <p:cTn id="17" presetID="3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 calcmode="lin" valueType="num">
                                      <p:cBhvr>
                                        <p:cTn id="21" dur="750" fill="hold"/>
                                        <p:tgtEl>
                                          <p:spTgt spid="8"/>
                                        </p:tgtEl>
                                        <p:attrNameLst>
                                          <p:attrName>style.rotation</p:attrName>
                                        </p:attrNameLst>
                                      </p:cBhvr>
                                      <p:tavLst>
                                        <p:tav tm="0">
                                          <p:val>
                                            <p:fltVal val="90"/>
                                          </p:val>
                                        </p:tav>
                                        <p:tav tm="100000">
                                          <p:val>
                                            <p:fltVal val="0"/>
                                          </p:val>
                                        </p:tav>
                                      </p:tavLst>
                                    </p:anim>
                                    <p:animEffect transition="in" filter="fade">
                                      <p:cBhvr>
                                        <p:cTn id="22" dur="750"/>
                                        <p:tgtEl>
                                          <p:spTgt spid="8"/>
                                        </p:tgtEl>
                                      </p:cBhvr>
                                    </p:animEffect>
                                  </p:childTnLst>
                                </p:cTn>
                              </p:par>
                            </p:childTnLst>
                          </p:cTn>
                        </p:par>
                        <p:par>
                          <p:cTn id="23" fill="hold" nodeType="afterGroup">
                            <p:stCondLst>
                              <p:cond delay="2750"/>
                            </p:stCondLst>
                            <p:childTnLst>
                              <p:par>
                                <p:cTn id="24" presetID="2" presetClass="entr" presetSubtype="4"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childTnLst>
                          </p:cTn>
                        </p:par>
                        <p:par>
                          <p:cTn id="32" fill="hold" nodeType="afterGroup">
                            <p:stCondLst>
                              <p:cond delay="4250"/>
                            </p:stCondLst>
                            <p:childTnLst>
                              <p:par>
                                <p:cTn id="33" presetID="2" presetClass="entr" presetSubtype="4"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475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1000"/>
                                        <p:tgtEl>
                                          <p:spTgt spid="10"/>
                                        </p:tgtEl>
                                      </p:cBhvr>
                                    </p:animEffect>
                                  </p:childTnLst>
                                </p:cTn>
                              </p:par>
                            </p:childTnLst>
                          </p:cTn>
                        </p:par>
                        <p:par>
                          <p:cTn id="41" fill="hold" nodeType="afterGroup">
                            <p:stCondLst>
                              <p:cond delay="5750"/>
                            </p:stCondLst>
                            <p:childTnLst>
                              <p:par>
                                <p:cTn id="42" presetID="2" presetClass="entr" presetSubtype="4"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62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1000"/>
                                        <p:tgtEl>
                                          <p:spTgt spid="11"/>
                                        </p:tgtEl>
                                      </p:cBhvr>
                                    </p:animEffect>
                                  </p:childTnLst>
                                </p:cTn>
                              </p:par>
                            </p:childTnLst>
                          </p:cTn>
                        </p:par>
                        <p:par>
                          <p:cTn id="50" fill="hold" nodeType="afterGroup">
                            <p:stCondLst>
                              <p:cond delay="7250"/>
                            </p:stCondLst>
                            <p:childTnLst>
                              <p:par>
                                <p:cTn id="51" presetID="2" presetClass="entr" presetSubtype="4"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par>
                          <p:cTn id="55" fill="hold" nodeType="afterGroup">
                            <p:stCondLst>
                              <p:cond delay="775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1000"/>
                                        <p:tgtEl>
                                          <p:spTgt spid="12"/>
                                        </p:tgtEl>
                                      </p:cBhvr>
                                    </p:animEffect>
                                  </p:childTnLst>
                                </p:cTn>
                              </p:par>
                            </p:childTnLst>
                          </p:cTn>
                        </p:par>
                        <p:par>
                          <p:cTn id="59" fill="hold" nodeType="afterGroup">
                            <p:stCondLst>
                              <p:cond delay="8750"/>
                            </p:stCondLst>
                            <p:childTnLst>
                              <p:par>
                                <p:cTn id="60" presetID="2" presetClass="entr" presetSubtype="4"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925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1000"/>
                                        <p:tgtEl>
                                          <p:spTgt spid="13"/>
                                        </p:tgtEl>
                                      </p:cBhvr>
                                    </p:animEffect>
                                  </p:childTnLst>
                                </p:cTn>
                              </p:par>
                            </p:childTnLst>
                          </p:cTn>
                        </p:par>
                        <p:par>
                          <p:cTn id="68" fill="hold" nodeType="afterGroup">
                            <p:stCondLst>
                              <p:cond delay="10250"/>
                            </p:stCondLst>
                            <p:childTnLst>
                              <p:par>
                                <p:cTn id="69" presetID="2" presetClass="entr" presetSubtype="4"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childTnLst>
                          </p:cTn>
                        </p:par>
                        <p:par>
                          <p:cTn id="73" fill="hold" nodeType="afterGroup">
                            <p:stCondLst>
                              <p:cond delay="10750"/>
                            </p:stCondLst>
                            <p:childTnLst>
                              <p:par>
                                <p:cTn id="74" presetID="22" presetClass="entr" presetSubtype="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left)">
                                      <p:cBhvr>
                                        <p:cTn id="76" dur="1000"/>
                                        <p:tgtEl>
                                          <p:spTgt spid="14"/>
                                        </p:tgtEl>
                                      </p:cBhvr>
                                    </p:animEffect>
                                  </p:childTnLst>
                                </p:cTn>
                              </p:par>
                            </p:childTnLst>
                          </p:cTn>
                        </p:par>
                        <p:par>
                          <p:cTn id="77" fill="hold" nodeType="afterGroup">
                            <p:stCondLst>
                              <p:cond delay="11750"/>
                            </p:stCondLst>
                            <p:childTnLst>
                              <p:par>
                                <p:cTn id="78" presetID="2" presetClass="entr" presetSubtype="4"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fill="hold"/>
                                        <p:tgtEl>
                                          <p:spTgt spid="22"/>
                                        </p:tgtEl>
                                        <p:attrNameLst>
                                          <p:attrName>ppt_x</p:attrName>
                                        </p:attrNameLst>
                                      </p:cBhvr>
                                      <p:tavLst>
                                        <p:tav tm="0">
                                          <p:val>
                                            <p:strVal val="#ppt_x"/>
                                          </p:val>
                                        </p:tav>
                                        <p:tav tm="100000">
                                          <p:val>
                                            <p:strVal val="#ppt_x"/>
                                          </p:val>
                                        </p:tav>
                                      </p:tavLst>
                                    </p:anim>
                                    <p:anim calcmode="lin" valueType="num">
                                      <p:cBhvr additive="base">
                                        <p:cTn id="81" dur="500" fill="hold"/>
                                        <p:tgtEl>
                                          <p:spTgt spid="22"/>
                                        </p:tgtEl>
                                        <p:attrNameLst>
                                          <p:attrName>ppt_y</p:attrName>
                                        </p:attrNameLst>
                                      </p:cBhvr>
                                      <p:tavLst>
                                        <p:tav tm="0">
                                          <p:val>
                                            <p:strVal val="1+#ppt_h/2"/>
                                          </p:val>
                                        </p:tav>
                                        <p:tav tm="100000">
                                          <p:val>
                                            <p:strVal val="#ppt_y"/>
                                          </p:val>
                                        </p:tav>
                                      </p:tavLst>
                                    </p:anim>
                                  </p:childTnLst>
                                </p:cTn>
                              </p:par>
                            </p:childTnLst>
                          </p:cTn>
                        </p:par>
                        <p:par>
                          <p:cTn id="82" fill="hold" nodeType="afterGroup">
                            <p:stCondLst>
                              <p:cond delay="12250"/>
                            </p:stCondLst>
                            <p:childTnLst>
                              <p:par>
                                <p:cTn id="83" presetID="22" presetClass="entr" presetSubtype="8"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left)">
                                      <p:cBhvr>
                                        <p:cTn id="85" dur="1000"/>
                                        <p:tgtEl>
                                          <p:spTgt spid="15"/>
                                        </p:tgtEl>
                                      </p:cBhvr>
                                    </p:animEffect>
                                  </p:childTnLst>
                                </p:cTn>
                              </p:par>
                            </p:childTnLst>
                          </p:cTn>
                        </p:par>
                        <p:par>
                          <p:cTn id="86" fill="hold" nodeType="afterGroup">
                            <p:stCondLst>
                              <p:cond delay="13250"/>
                            </p:stCondLst>
                            <p:childTnLst>
                              <p:par>
                                <p:cTn id="87" presetID="53" presetClass="entr" presetSubtype="16" fill="hold" grpId="0" nodeType="afterEffect">
                                  <p:stCondLst>
                                    <p:cond delay="0"/>
                                  </p:stCondLst>
                                  <p:childTnLst>
                                    <p:set>
                                      <p:cBhvr>
                                        <p:cTn id="88" dur="1" fill="hold">
                                          <p:stCondLst>
                                            <p:cond delay="0"/>
                                          </p:stCondLst>
                                        </p:cTn>
                                        <p:tgtEl>
                                          <p:spTgt spid="2"/>
                                        </p:tgtEl>
                                        <p:attrNameLst>
                                          <p:attrName>style.visibility</p:attrName>
                                        </p:attrNameLst>
                                      </p:cBhvr>
                                      <p:to>
                                        <p:strVal val="visible"/>
                                      </p:to>
                                    </p:set>
                                    <p:anim calcmode="lin" valueType="num">
                                      <p:cBhvr>
                                        <p:cTn id="89" dur="1500" fill="hold"/>
                                        <p:tgtEl>
                                          <p:spTgt spid="2"/>
                                        </p:tgtEl>
                                        <p:attrNameLst>
                                          <p:attrName>ppt_w</p:attrName>
                                        </p:attrNameLst>
                                      </p:cBhvr>
                                      <p:tavLst>
                                        <p:tav tm="0">
                                          <p:val>
                                            <p:fltVal val="0"/>
                                          </p:val>
                                        </p:tav>
                                        <p:tav tm="100000">
                                          <p:val>
                                            <p:strVal val="#ppt_w"/>
                                          </p:val>
                                        </p:tav>
                                      </p:tavLst>
                                    </p:anim>
                                    <p:anim calcmode="lin" valueType="num">
                                      <p:cBhvr>
                                        <p:cTn id="90" dur="1500" fill="hold"/>
                                        <p:tgtEl>
                                          <p:spTgt spid="2"/>
                                        </p:tgtEl>
                                        <p:attrNameLst>
                                          <p:attrName>ppt_h</p:attrName>
                                        </p:attrNameLst>
                                      </p:cBhvr>
                                      <p:tavLst>
                                        <p:tav tm="0">
                                          <p:val>
                                            <p:fltVal val="0"/>
                                          </p:val>
                                        </p:tav>
                                        <p:tav tm="100000">
                                          <p:val>
                                            <p:strVal val="#ppt_h"/>
                                          </p:val>
                                        </p:tav>
                                      </p:tavLst>
                                    </p:anim>
                                    <p:animEffect transition="in" filter="fade">
                                      <p:cBhvr>
                                        <p:cTn id="91" dur="1500"/>
                                        <p:tgtEl>
                                          <p:spTgt spid="2"/>
                                        </p:tgtEl>
                                      </p:cBhvr>
                                    </p:animEffect>
                                  </p:childTnLst>
                                </p:cTn>
                              </p:par>
                            </p:childTnLst>
                          </p:cTn>
                        </p:par>
                        <p:par>
                          <p:cTn id="92" fill="hold" nodeType="afterGroup">
                            <p:stCondLst>
                              <p:cond delay="14750"/>
                            </p:stCondLst>
                            <p:childTnLst>
                              <p:par>
                                <p:cTn id="93" presetID="30" presetClass="entr" presetSubtype="0" fill="hold" nodeType="afterEffect">
                                  <p:stCondLst>
                                    <p:cond delay="0"/>
                                  </p:stCondLst>
                                  <p:childTnLst>
                                    <p:set>
                                      <p:cBhvr>
                                        <p:cTn id="94" dur="1" fill="hold">
                                          <p:stCondLst>
                                            <p:cond delay="0"/>
                                          </p:stCondLst>
                                        </p:cTn>
                                        <p:tgtEl>
                                          <p:spTgt spid="38914"/>
                                        </p:tgtEl>
                                        <p:attrNameLst>
                                          <p:attrName>style.visibility</p:attrName>
                                        </p:attrNameLst>
                                      </p:cBhvr>
                                      <p:to>
                                        <p:strVal val="visible"/>
                                      </p:to>
                                    </p:set>
                                    <p:animEffect transition="in" filter="fade">
                                      <p:cBhvr>
                                        <p:cTn id="95" dur="1000" decel="100000"/>
                                        <p:tgtEl>
                                          <p:spTgt spid="38914"/>
                                        </p:tgtEl>
                                      </p:cBhvr>
                                    </p:animEffect>
                                    <p:anim calcmode="lin" valueType="num">
                                      <p:cBhvr>
                                        <p:cTn id="96" dur="1000" decel="100000" fill="hold"/>
                                        <p:tgtEl>
                                          <p:spTgt spid="38914"/>
                                        </p:tgtEl>
                                        <p:attrNameLst>
                                          <p:attrName>style.rotation</p:attrName>
                                        </p:attrNameLst>
                                      </p:cBhvr>
                                      <p:tavLst>
                                        <p:tav tm="0">
                                          <p:val>
                                            <p:fltVal val="-90"/>
                                          </p:val>
                                        </p:tav>
                                        <p:tav tm="100000">
                                          <p:val>
                                            <p:fltVal val="0"/>
                                          </p:val>
                                        </p:tav>
                                      </p:tavLst>
                                    </p:anim>
                                    <p:anim calcmode="lin" valueType="num">
                                      <p:cBhvr>
                                        <p:cTn id="97" dur="1000" decel="100000" fill="hold"/>
                                        <p:tgtEl>
                                          <p:spTgt spid="38914"/>
                                        </p:tgtEl>
                                        <p:attrNameLst>
                                          <p:attrName>ppt_x</p:attrName>
                                        </p:attrNameLst>
                                      </p:cBhvr>
                                      <p:tavLst>
                                        <p:tav tm="0">
                                          <p:val>
                                            <p:strVal val="#ppt_x+0.4"/>
                                          </p:val>
                                        </p:tav>
                                        <p:tav tm="100000">
                                          <p:val>
                                            <p:strVal val="#ppt_x-0.05"/>
                                          </p:val>
                                        </p:tav>
                                      </p:tavLst>
                                    </p:anim>
                                    <p:anim calcmode="lin" valueType="num">
                                      <p:cBhvr>
                                        <p:cTn id="98" dur="1000" decel="100000" fill="hold"/>
                                        <p:tgtEl>
                                          <p:spTgt spid="38914"/>
                                        </p:tgtEl>
                                        <p:attrNameLst>
                                          <p:attrName>ppt_y</p:attrName>
                                        </p:attrNameLst>
                                      </p:cBhvr>
                                      <p:tavLst>
                                        <p:tav tm="0">
                                          <p:val>
                                            <p:strVal val="#ppt_y-0.4"/>
                                          </p:val>
                                        </p:tav>
                                        <p:tav tm="100000">
                                          <p:val>
                                            <p:strVal val="#ppt_y+0.1"/>
                                          </p:val>
                                        </p:tav>
                                      </p:tavLst>
                                    </p:anim>
                                    <p:anim calcmode="lin" valueType="num">
                                      <p:cBhvr>
                                        <p:cTn id="99" dur="250" accel="100000" fill="hold">
                                          <p:stCondLst>
                                            <p:cond delay="1000"/>
                                          </p:stCondLst>
                                        </p:cTn>
                                        <p:tgtEl>
                                          <p:spTgt spid="38914"/>
                                        </p:tgtEl>
                                        <p:attrNameLst>
                                          <p:attrName>ppt_x</p:attrName>
                                        </p:attrNameLst>
                                      </p:cBhvr>
                                      <p:tavLst>
                                        <p:tav tm="0">
                                          <p:val>
                                            <p:strVal val="#ppt_x-0.05"/>
                                          </p:val>
                                        </p:tav>
                                        <p:tav tm="100000">
                                          <p:val>
                                            <p:strVal val="#ppt_x"/>
                                          </p:val>
                                        </p:tav>
                                      </p:tavLst>
                                    </p:anim>
                                    <p:anim calcmode="lin" valueType="num">
                                      <p:cBhvr>
                                        <p:cTn id="100" dur="250" accel="100000" fill="hold">
                                          <p:stCondLst>
                                            <p:cond delay="1000"/>
                                          </p:stCondLst>
                                        </p:cTn>
                                        <p:tgtEl>
                                          <p:spTgt spid="389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P spid="14" grpId="0"/>
      <p:bldP spid="15" grpId="0"/>
      <p:bldP spid="16" grpId="0" animBg="1"/>
      <p:bldP spid="17" grpId="0" animBg="1"/>
      <p:bldP spid="18"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7414" name="Picture 6" descr="C:\Users\PyzhovaMA\Desktop\img_info_2000_2000_cd20a75e9ad03bd2dec388f175cb67391b460bc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4687" y="4140502"/>
            <a:ext cx="3394228" cy="235559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a:xfrm>
            <a:off x="7859713" y="6145213"/>
            <a:ext cx="4114800" cy="365125"/>
          </a:xfrm>
        </p:spPr>
        <p:txBody>
          <a:bodyPr/>
          <a:lstStyle/>
          <a:p>
            <a:pPr>
              <a:defRPr/>
            </a:pPr>
            <a:r>
              <a:rPr lang="ru-RU" dirty="0"/>
              <a:t>Комиссия по делам несовершеннолетних и защите их прав при Губернаторе Тюменской области</a:t>
            </a:r>
          </a:p>
        </p:txBody>
      </p:sp>
      <p:sp>
        <p:nvSpPr>
          <p:cNvPr id="8" name="Прямоугольник 7"/>
          <p:cNvSpPr/>
          <p:nvPr/>
        </p:nvSpPr>
        <p:spPr>
          <a:xfrm>
            <a:off x="6572250" y="427038"/>
            <a:ext cx="250825" cy="369887"/>
          </a:xfrm>
          <a:prstGeom prst="rect">
            <a:avLst/>
          </a:prstGeom>
        </p:spPr>
        <p:txBody>
          <a:bodyPr wrap="none">
            <a:spAutoFit/>
          </a:bodyPr>
          <a:lstStyle/>
          <a:p>
            <a:pPr>
              <a:defRPr/>
            </a:pPr>
            <a:r>
              <a:rPr lang="ru-RU" b="1" spc="100" dirty="0">
                <a:effectLst>
                  <a:outerShdw blurRad="38100" dist="38100" dir="2700000" algn="tl">
                    <a:srgbClr val="000000">
                      <a:alpha val="43137"/>
                    </a:srgbClr>
                  </a:outerShdw>
                </a:effectLst>
              </a:rPr>
              <a:t> </a:t>
            </a:r>
            <a:endParaRPr lang="ru-RU" dirty="0"/>
          </a:p>
        </p:txBody>
      </p:sp>
      <p:sp>
        <p:nvSpPr>
          <p:cNvPr id="9" name="Прямоугольник 8"/>
          <p:cNvSpPr/>
          <p:nvPr/>
        </p:nvSpPr>
        <p:spPr>
          <a:xfrm>
            <a:off x="1293813" y="1792288"/>
            <a:ext cx="9774237" cy="1631950"/>
          </a:xfrm>
          <a:prstGeom prst="rect">
            <a:avLst/>
          </a:prstGeom>
        </p:spPr>
        <p:txBody>
          <a:bodyPr>
            <a:spAutoFit/>
          </a:bodyPr>
          <a:lstStyle/>
          <a:p>
            <a:pPr algn="ctr">
              <a:defRPr/>
            </a:pPr>
            <a:r>
              <a:rPr lang="ru-RU" sz="2800" b="1" spc="100" dirty="0">
                <a:solidFill>
                  <a:srgbClr val="C00000"/>
                </a:solidFill>
                <a:effectLst>
                  <a:outerShdw blurRad="38100" dist="38100" dir="2700000" algn="tl">
                    <a:srgbClr val="000000">
                      <a:alpha val="43137"/>
                    </a:srgbClr>
                  </a:outerShdw>
                </a:effectLst>
              </a:rPr>
              <a:t>Областной наркологический диспансер</a:t>
            </a:r>
            <a:endParaRPr lang="en-US" sz="2800" b="1" spc="100" dirty="0">
              <a:solidFill>
                <a:srgbClr val="C00000"/>
              </a:solidFill>
              <a:effectLst>
                <a:outerShdw blurRad="38100" dist="38100" dir="2700000" algn="tl">
                  <a:srgbClr val="000000">
                    <a:alpha val="43137"/>
                  </a:srgbClr>
                </a:outerShdw>
              </a:effectLst>
            </a:endParaRPr>
          </a:p>
          <a:p>
            <a:pPr algn="ctr">
              <a:defRPr/>
            </a:pPr>
            <a:r>
              <a:rPr lang="en-US" sz="2400" b="1" spc="100" dirty="0">
                <a:effectLst>
                  <a:outerShdw blurRad="38100" dist="38100" dir="2700000" algn="tl">
                    <a:srgbClr val="000000">
                      <a:alpha val="43137"/>
                    </a:srgbClr>
                  </a:outerShdw>
                </a:effectLst>
              </a:rPr>
              <a:t>www.ondnarko.ru </a:t>
            </a:r>
            <a:endParaRPr lang="ru-RU" sz="2400" b="1" spc="100" dirty="0">
              <a:effectLst>
                <a:outerShdw blurRad="38100" dist="38100" dir="2700000" algn="tl">
                  <a:srgbClr val="000000">
                    <a:alpha val="43137"/>
                  </a:srgbClr>
                </a:outerShdw>
              </a:effectLst>
            </a:endParaRPr>
          </a:p>
          <a:p>
            <a:pPr algn="ctr">
              <a:defRPr/>
            </a:pPr>
            <a:r>
              <a:rPr lang="en-US" sz="2400" b="1" spc="100" dirty="0">
                <a:effectLst>
                  <a:outerShdw blurRad="38100" dist="38100" dir="2700000" algn="tl">
                    <a:srgbClr val="000000">
                      <a:alpha val="43137"/>
                    </a:srgbClr>
                  </a:outerShdw>
                </a:effectLst>
              </a:rPr>
              <a:t> </a:t>
            </a:r>
            <a:r>
              <a:rPr lang="ru-RU" sz="2400" b="1" spc="100" dirty="0">
                <a:effectLst>
                  <a:outerShdw blurRad="38100" dist="38100" dir="2700000" algn="tl">
                    <a:srgbClr val="000000">
                      <a:alpha val="43137"/>
                    </a:srgbClr>
                  </a:outerShdw>
                </a:effectLst>
              </a:rPr>
              <a:t>Детское отделение: </a:t>
            </a:r>
            <a:r>
              <a:rPr lang="ru-RU" sz="2400" b="1" spc="100" dirty="0">
                <a:solidFill>
                  <a:srgbClr val="FF0000"/>
                </a:solidFill>
                <a:effectLst>
                  <a:outerShdw blurRad="38100" dist="38100" dir="2700000" algn="tl">
                    <a:srgbClr val="000000">
                      <a:alpha val="43137"/>
                    </a:srgbClr>
                  </a:outerShdw>
                </a:effectLst>
              </a:rPr>
              <a:t>8(3452) 50-82-61</a:t>
            </a:r>
            <a:r>
              <a:rPr lang="ru-RU" sz="2400" b="1" spc="100" dirty="0">
                <a:effectLst>
                  <a:outerShdw blurRad="38100" dist="38100" dir="2700000" algn="tl">
                    <a:srgbClr val="000000">
                      <a:alpha val="43137"/>
                    </a:srgbClr>
                  </a:outerShdw>
                </a:effectLst>
              </a:rPr>
              <a:t>, </a:t>
            </a:r>
          </a:p>
          <a:p>
            <a:pPr algn="ctr">
              <a:defRPr/>
            </a:pPr>
            <a:r>
              <a:rPr lang="ru-RU" sz="2400" b="1" spc="100" dirty="0">
                <a:effectLst>
                  <a:outerShdw blurRad="38100" dist="38100" dir="2700000" algn="tl">
                    <a:srgbClr val="000000">
                      <a:alpha val="43137"/>
                    </a:srgbClr>
                  </a:outerShdw>
                </a:effectLst>
              </a:rPr>
              <a:t>г. Тюмень, ул. 25 лет Октября,46</a:t>
            </a:r>
            <a:endParaRPr lang="ru-RU" sz="2400" dirty="0"/>
          </a:p>
        </p:txBody>
      </p:sp>
      <p:sp>
        <p:nvSpPr>
          <p:cNvPr id="15" name="Прямоугольник 14"/>
          <p:cNvSpPr/>
          <p:nvPr/>
        </p:nvSpPr>
        <p:spPr>
          <a:xfrm>
            <a:off x="2038350" y="3517900"/>
            <a:ext cx="8572500" cy="3600450"/>
          </a:xfrm>
          <a:prstGeom prst="rect">
            <a:avLst/>
          </a:prstGeom>
        </p:spPr>
        <p:txBody>
          <a:bodyPr wrap="none">
            <a:spAutoFit/>
          </a:bodyPr>
          <a:lstStyle/>
          <a:p>
            <a:pPr algn="ctr">
              <a:defRPr/>
            </a:pPr>
            <a:r>
              <a:rPr lang="ru-RU" sz="2800" b="1" spc="100" dirty="0">
                <a:solidFill>
                  <a:srgbClr val="C00000"/>
                </a:solidFill>
                <a:effectLst>
                  <a:outerShdw blurRad="38100" dist="38100" dir="2700000" algn="tl">
                    <a:srgbClr val="000000">
                      <a:alpha val="43137"/>
                    </a:srgbClr>
                  </a:outerShdw>
                </a:effectLst>
              </a:rPr>
              <a:t>Областной центр профилактики и реабилитации</a:t>
            </a:r>
          </a:p>
          <a:p>
            <a:pPr algn="ctr">
              <a:defRPr/>
            </a:pPr>
            <a:r>
              <a:rPr lang="en-US" sz="2400" b="1" spc="100" dirty="0">
                <a:effectLst>
                  <a:outerShdw blurRad="38100" dist="38100" dir="2700000" algn="tl">
                    <a:srgbClr val="000000">
                      <a:alpha val="43137"/>
                    </a:srgbClr>
                  </a:outerShdw>
                </a:effectLst>
              </a:rPr>
              <a:t>www.ocpr72.ru</a:t>
            </a:r>
            <a:r>
              <a:rPr lang="ru-RU" sz="2400" b="1" spc="100" dirty="0">
                <a:effectLst>
                  <a:outerShdw blurRad="38100" dist="38100" dir="2700000" algn="tl">
                    <a:srgbClr val="000000">
                      <a:alpha val="43137"/>
                    </a:srgbClr>
                  </a:outerShdw>
                </a:effectLst>
              </a:rPr>
              <a:t>  </a:t>
            </a:r>
          </a:p>
          <a:p>
            <a:pPr algn="ctr">
              <a:defRPr/>
            </a:pPr>
            <a:r>
              <a:rPr lang="ru-RU" sz="2400" b="1" spc="100" dirty="0">
                <a:effectLst>
                  <a:outerShdw blurRad="38100" dist="38100" dir="2700000" algn="tl">
                    <a:srgbClr val="000000">
                      <a:alpha val="43137"/>
                    </a:srgbClr>
                  </a:outerShdw>
                </a:effectLst>
              </a:rPr>
              <a:t>Тюменский район, 23 км. Салаирского тракта, </a:t>
            </a:r>
          </a:p>
          <a:p>
            <a:pPr algn="ctr">
              <a:defRPr/>
            </a:pPr>
            <a:r>
              <a:rPr lang="ru-RU" sz="2400" b="1" spc="100" dirty="0">
                <a:effectLst>
                  <a:outerShdw blurRad="38100" dist="38100" dir="2700000" algn="tl">
                    <a:srgbClr val="000000">
                      <a:alpha val="43137"/>
                    </a:srgbClr>
                  </a:outerShdw>
                </a:effectLst>
              </a:rPr>
              <a:t>тел.:</a:t>
            </a:r>
            <a:r>
              <a:rPr lang="ru-RU" sz="2400" b="1" spc="100" dirty="0">
                <a:solidFill>
                  <a:srgbClr val="FF0000"/>
                </a:solidFill>
                <a:effectLst>
                  <a:outerShdw blurRad="38100" dist="38100" dir="2700000" algn="tl">
                    <a:srgbClr val="000000">
                      <a:alpha val="43137"/>
                    </a:srgbClr>
                  </a:outerShdw>
                </a:effectLst>
              </a:rPr>
              <a:t>8(3452)77-05-53</a:t>
            </a:r>
          </a:p>
          <a:p>
            <a:pPr algn="ctr">
              <a:defRPr/>
            </a:pPr>
            <a:r>
              <a:rPr lang="ru-RU" sz="2400" b="1" spc="100" dirty="0" err="1">
                <a:effectLst>
                  <a:outerShdw blurRad="38100" dist="38100" dir="2700000" algn="tl">
                    <a:srgbClr val="000000">
                      <a:alpha val="43137"/>
                    </a:srgbClr>
                  </a:outerShdw>
                </a:effectLst>
              </a:rPr>
              <a:t>г.Тюмень</a:t>
            </a:r>
            <a:r>
              <a:rPr lang="ru-RU" sz="2400" b="1" spc="100" dirty="0">
                <a:effectLst>
                  <a:outerShdw blurRad="38100" dist="38100" dir="2700000" algn="tl">
                    <a:srgbClr val="000000">
                      <a:alpha val="43137"/>
                    </a:srgbClr>
                  </a:outerShdw>
                </a:effectLst>
              </a:rPr>
              <a:t>: </a:t>
            </a:r>
            <a:r>
              <a:rPr lang="ru-RU" sz="2400" b="1" spc="100" dirty="0">
                <a:solidFill>
                  <a:srgbClr val="FF0000"/>
                </a:solidFill>
                <a:effectLst>
                  <a:outerShdw blurRad="38100" dist="38100" dir="2700000" algn="tl">
                    <a:srgbClr val="000000">
                      <a:alpha val="43137"/>
                    </a:srgbClr>
                  </a:outerShdw>
                </a:effectLst>
              </a:rPr>
              <a:t>8(3452)67-36-73</a:t>
            </a:r>
          </a:p>
          <a:p>
            <a:pPr algn="ctr">
              <a:defRPr/>
            </a:pPr>
            <a:r>
              <a:rPr lang="ru-RU" sz="2400" b="1" spc="100" dirty="0" err="1">
                <a:effectLst>
                  <a:outerShdw blurRad="38100" dist="38100" dir="2700000" algn="tl">
                    <a:srgbClr val="000000">
                      <a:alpha val="43137"/>
                    </a:srgbClr>
                  </a:outerShdw>
                </a:effectLst>
              </a:rPr>
              <a:t>г.Тобольск</a:t>
            </a:r>
            <a:r>
              <a:rPr lang="ru-RU" sz="2400" b="1" spc="100" dirty="0">
                <a:effectLst>
                  <a:outerShdw blurRad="38100" dist="38100" dir="2700000" algn="tl">
                    <a:srgbClr val="000000">
                      <a:alpha val="43137"/>
                    </a:srgbClr>
                  </a:outerShdw>
                </a:effectLst>
              </a:rPr>
              <a:t>: </a:t>
            </a:r>
            <a:r>
              <a:rPr lang="ru-RU" sz="2400" b="1" spc="100" dirty="0">
                <a:solidFill>
                  <a:srgbClr val="FF0000"/>
                </a:solidFill>
                <a:effectLst>
                  <a:outerShdw blurRad="38100" dist="38100" dir="2700000" algn="tl">
                    <a:srgbClr val="000000">
                      <a:alpha val="43137"/>
                    </a:srgbClr>
                  </a:outerShdw>
                </a:effectLst>
              </a:rPr>
              <a:t>8(3452)24-50-50</a:t>
            </a:r>
          </a:p>
          <a:p>
            <a:pPr algn="ctr">
              <a:defRPr/>
            </a:pPr>
            <a:r>
              <a:rPr lang="ru-RU" sz="2400" b="1" spc="100" dirty="0" err="1">
                <a:effectLst>
                  <a:outerShdw blurRad="38100" dist="38100" dir="2700000" algn="tl">
                    <a:srgbClr val="000000">
                      <a:alpha val="43137"/>
                    </a:srgbClr>
                  </a:outerShdw>
                </a:effectLst>
              </a:rPr>
              <a:t>г.Ишим</a:t>
            </a:r>
            <a:r>
              <a:rPr lang="ru-RU" sz="2400" b="1" spc="100" dirty="0">
                <a:effectLst>
                  <a:outerShdw blurRad="38100" dist="38100" dir="2700000" algn="tl">
                    <a:srgbClr val="000000">
                      <a:alpha val="43137"/>
                    </a:srgbClr>
                  </a:outerShdw>
                </a:effectLst>
              </a:rPr>
              <a:t>: </a:t>
            </a:r>
            <a:r>
              <a:rPr lang="ru-RU" sz="2400" b="1" spc="100" dirty="0">
                <a:solidFill>
                  <a:srgbClr val="FF0000"/>
                </a:solidFill>
                <a:effectLst>
                  <a:outerShdw blurRad="38100" dist="38100" dir="2700000" algn="tl">
                    <a:srgbClr val="000000">
                      <a:alpha val="43137"/>
                    </a:srgbClr>
                  </a:outerShdw>
                </a:effectLst>
              </a:rPr>
              <a:t>8(3452)2-93-95 </a:t>
            </a:r>
          </a:p>
          <a:p>
            <a:pPr>
              <a:defRPr/>
            </a:pPr>
            <a:endParaRPr lang="ru-RU" sz="2800" b="1" spc="100" dirty="0">
              <a:solidFill>
                <a:srgbClr val="C00000"/>
              </a:solidFill>
              <a:effectLst>
                <a:outerShdw blurRad="38100" dist="38100" dir="2700000" algn="tl">
                  <a:srgbClr val="000000">
                    <a:alpha val="43137"/>
                  </a:srgbClr>
                </a:outerShdw>
              </a:effectLst>
            </a:endParaRPr>
          </a:p>
          <a:p>
            <a:pPr>
              <a:defRPr/>
            </a:pPr>
            <a:endParaRPr lang="ru-RU" sz="2800" dirty="0"/>
          </a:p>
        </p:txBody>
      </p:sp>
      <p:sp>
        <p:nvSpPr>
          <p:cNvPr id="23" name="Прямоугольник 22"/>
          <p:cNvSpPr/>
          <p:nvPr/>
        </p:nvSpPr>
        <p:spPr>
          <a:xfrm>
            <a:off x="1971675" y="398463"/>
            <a:ext cx="8704263" cy="954087"/>
          </a:xfrm>
          <a:prstGeom prst="rect">
            <a:avLst/>
          </a:prstGeom>
        </p:spPr>
        <p:txBody>
          <a:bodyPr wrap="none">
            <a:spAutoFit/>
          </a:bodyPr>
          <a:lstStyle/>
          <a:p>
            <a:pPr>
              <a:defRPr/>
            </a:pPr>
            <a:r>
              <a:rPr lang="ru-RU" sz="2800" b="1" cap="all" spc="100" dirty="0">
                <a:effectLst>
                  <a:outerShdw blurRad="38100" dist="38100" dir="2700000" algn="tl">
                    <a:srgbClr val="000000">
                      <a:alpha val="43137"/>
                    </a:srgbClr>
                  </a:outerShdw>
                </a:effectLst>
              </a:rPr>
              <a:t>Остались вопросы? Нужна дополнительная </a:t>
            </a:r>
          </a:p>
          <a:p>
            <a:pPr>
              <a:defRPr/>
            </a:pPr>
            <a:r>
              <a:rPr lang="ru-RU" sz="2800" b="1" cap="all" spc="100" dirty="0">
                <a:effectLst>
                  <a:outerShdw blurRad="38100" dist="38100" dir="2700000" algn="tl">
                    <a:srgbClr val="000000">
                      <a:alpha val="43137"/>
                    </a:srgbClr>
                  </a:outerShdw>
                </a:effectLst>
              </a:rPr>
              <a:t>информация и консультация специалистов?</a:t>
            </a:r>
            <a:endParaRPr lang="ru-RU" sz="2800" cap="all" dirty="0"/>
          </a:p>
        </p:txBody>
      </p:sp>
      <p:sp>
        <p:nvSpPr>
          <p:cNvPr id="26" name="Стрелка вниз 25"/>
          <p:cNvSpPr/>
          <p:nvPr/>
        </p:nvSpPr>
        <p:spPr>
          <a:xfrm>
            <a:off x="4900613" y="1298575"/>
            <a:ext cx="2270125" cy="493713"/>
          </a:xfrm>
          <a:prstGeom prst="downArrow">
            <a:avLst/>
          </a:prstGeom>
          <a:gradFill>
            <a:gsLst>
              <a:gs pos="0">
                <a:srgbClr val="C00000"/>
              </a:gs>
              <a:gs pos="100000">
                <a:schemeClr val="accent1">
                  <a:tint val="44500"/>
                  <a:satMod val="160000"/>
                </a:schemeClr>
              </a:gs>
              <a:gs pos="9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3000" fill="hold"/>
                                        <p:tgtEl>
                                          <p:spTgt spid="9"/>
                                        </p:tgtEl>
                                        <p:attrNameLst>
                                          <p:attrName>ppt_x</p:attrName>
                                        </p:attrNameLst>
                                      </p:cBhvr>
                                      <p:tavLst>
                                        <p:tav tm="0">
                                          <p:val>
                                            <p:strVal val="#ppt_x"/>
                                          </p:val>
                                        </p:tav>
                                        <p:tav tm="100000">
                                          <p:val>
                                            <p:strVal val="#ppt_x"/>
                                          </p:val>
                                        </p:tav>
                                      </p:tavLst>
                                    </p:anim>
                                    <p:anim calcmode="lin" valueType="num">
                                      <p:cBhvr additive="base">
                                        <p:cTn id="18" dur="3000" fill="hold"/>
                                        <p:tgtEl>
                                          <p:spTgt spid="9"/>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4000"/>
                            </p:stCondLst>
                            <p:childTnLst>
                              <p:par>
                                <p:cTn id="20" presetID="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3000" fill="hold"/>
                                        <p:tgtEl>
                                          <p:spTgt spid="15"/>
                                        </p:tgtEl>
                                        <p:attrNameLst>
                                          <p:attrName>ppt_x</p:attrName>
                                        </p:attrNameLst>
                                      </p:cBhvr>
                                      <p:tavLst>
                                        <p:tav tm="0">
                                          <p:val>
                                            <p:strVal val="#ppt_x"/>
                                          </p:val>
                                        </p:tav>
                                        <p:tav tm="100000">
                                          <p:val>
                                            <p:strVal val="#ppt_x"/>
                                          </p:val>
                                        </p:tav>
                                      </p:tavLst>
                                    </p:anim>
                                    <p:anim calcmode="lin" valueType="num">
                                      <p:cBhvr additive="base">
                                        <p:cTn id="23" dur="3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3" grpId="0"/>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0962" name="Picture 2" descr="C:\Users\PyzhovaMA\Desktop\big_00047930_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33" y="3452960"/>
            <a:ext cx="3267268" cy="3267268"/>
          </a:xfrm>
          <a:prstGeom prst="rect">
            <a:avLst/>
          </a:prstGeom>
          <a:noFill/>
          <a:effectLst>
            <a:softEdge rad="279400"/>
          </a:effectLst>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a:xfrm>
            <a:off x="7859713" y="6145213"/>
            <a:ext cx="4114800" cy="365125"/>
          </a:xfrm>
        </p:spPr>
        <p:txBody>
          <a:bodyPr/>
          <a:lstStyle/>
          <a:p>
            <a:pPr>
              <a:defRPr/>
            </a:pPr>
            <a:r>
              <a:rPr lang="ru-RU" dirty="0"/>
              <a:t>Комиссия по делам несовершеннолетних и защите их прав при Губернаторе Тюменской области</a:t>
            </a:r>
          </a:p>
        </p:txBody>
      </p:sp>
      <p:sp>
        <p:nvSpPr>
          <p:cNvPr id="8" name="Прямоугольник 7"/>
          <p:cNvSpPr/>
          <p:nvPr/>
        </p:nvSpPr>
        <p:spPr>
          <a:xfrm>
            <a:off x="6572250" y="427038"/>
            <a:ext cx="250825" cy="369887"/>
          </a:xfrm>
          <a:prstGeom prst="rect">
            <a:avLst/>
          </a:prstGeom>
        </p:spPr>
        <p:txBody>
          <a:bodyPr wrap="none">
            <a:spAutoFit/>
          </a:bodyPr>
          <a:lstStyle/>
          <a:p>
            <a:pPr>
              <a:defRPr/>
            </a:pPr>
            <a:r>
              <a:rPr lang="ru-RU" b="1" spc="100" dirty="0">
                <a:effectLst>
                  <a:outerShdw blurRad="38100" dist="38100" dir="2700000" algn="tl">
                    <a:srgbClr val="000000">
                      <a:alpha val="43137"/>
                    </a:srgbClr>
                  </a:outerShdw>
                </a:effectLst>
              </a:rPr>
              <a:t> </a:t>
            </a:r>
            <a:endParaRPr lang="ru-RU" dirty="0"/>
          </a:p>
        </p:txBody>
      </p:sp>
      <p:sp>
        <p:nvSpPr>
          <p:cNvPr id="9" name="Прямоугольник 8"/>
          <p:cNvSpPr/>
          <p:nvPr/>
        </p:nvSpPr>
        <p:spPr>
          <a:xfrm>
            <a:off x="1347788" y="1279525"/>
            <a:ext cx="9774237" cy="954088"/>
          </a:xfrm>
          <a:prstGeom prst="rect">
            <a:avLst/>
          </a:prstGeom>
        </p:spPr>
        <p:txBody>
          <a:bodyPr>
            <a:spAutoFit/>
          </a:bodyPr>
          <a:lstStyle/>
          <a:p>
            <a:pPr algn="ctr">
              <a:defRPr/>
            </a:pPr>
            <a:r>
              <a:rPr lang="ru-RU" sz="2800" b="1" spc="100" dirty="0">
                <a:effectLst>
                  <a:outerShdw blurRad="38100" dist="38100" dir="2700000" algn="tl">
                    <a:srgbClr val="000000">
                      <a:alpha val="43137"/>
                    </a:srgbClr>
                  </a:outerShdw>
                </a:effectLst>
              </a:rPr>
              <a:t>   Детский телефон Доверия с общероссийским номером</a:t>
            </a:r>
          </a:p>
          <a:p>
            <a:pPr algn="ctr">
              <a:defRPr/>
            </a:pPr>
            <a:r>
              <a:rPr lang="ru-RU" sz="2800" b="1" spc="100" dirty="0">
                <a:solidFill>
                  <a:srgbClr val="C00000"/>
                </a:solidFill>
                <a:effectLst>
                  <a:outerShdw blurRad="38100" dist="38100" dir="2700000" algn="tl">
                    <a:srgbClr val="000000">
                      <a:alpha val="43137"/>
                    </a:srgbClr>
                  </a:outerShdw>
                </a:effectLst>
              </a:rPr>
              <a:t>Тел.8-800-2000-122</a:t>
            </a:r>
            <a:endParaRPr lang="en-US" sz="2800" b="1" spc="100" dirty="0">
              <a:solidFill>
                <a:srgbClr val="C00000"/>
              </a:solidFill>
              <a:effectLst>
                <a:outerShdw blurRad="38100" dist="38100" dir="2700000" algn="tl">
                  <a:srgbClr val="000000">
                    <a:alpha val="43137"/>
                  </a:srgbClr>
                </a:outerShdw>
              </a:effectLst>
            </a:endParaRPr>
          </a:p>
        </p:txBody>
      </p:sp>
      <p:sp>
        <p:nvSpPr>
          <p:cNvPr id="15" name="Прямоугольник 14"/>
          <p:cNvSpPr/>
          <p:nvPr/>
        </p:nvSpPr>
        <p:spPr>
          <a:xfrm>
            <a:off x="3606800" y="3617913"/>
            <a:ext cx="7980363" cy="2247900"/>
          </a:xfrm>
          <a:prstGeom prst="rect">
            <a:avLst/>
          </a:prstGeom>
        </p:spPr>
        <p:txBody>
          <a:bodyPr>
            <a:spAutoFit/>
          </a:bodyPr>
          <a:lstStyle/>
          <a:p>
            <a:pPr algn="ctr">
              <a:defRPr/>
            </a:pPr>
            <a:r>
              <a:rPr lang="ru-RU" sz="2800" b="1" spc="100" dirty="0">
                <a:effectLst>
                  <a:outerShdw blurRad="38100" dist="38100" dir="2700000" algn="tl">
                    <a:srgbClr val="000000">
                      <a:alpha val="43137"/>
                    </a:srgbClr>
                  </a:outerShdw>
                </a:effectLst>
              </a:rPr>
              <a:t>Оказание экстренной психологической помощи через Интернет</a:t>
            </a:r>
          </a:p>
          <a:p>
            <a:pPr algn="ctr">
              <a:defRPr/>
            </a:pPr>
            <a:r>
              <a:rPr lang="en-US" sz="2800" b="1" spc="100" dirty="0">
                <a:solidFill>
                  <a:srgbClr val="C00000"/>
                </a:solidFill>
                <a:effectLst>
                  <a:outerShdw blurRad="38100" dist="38100" dir="2700000" algn="tl">
                    <a:srgbClr val="000000">
                      <a:alpha val="43137"/>
                    </a:srgbClr>
                  </a:outerShdw>
                </a:effectLst>
              </a:rPr>
              <a:t>www.teldoverie.ru</a:t>
            </a:r>
          </a:p>
          <a:p>
            <a:pPr algn="ctr">
              <a:defRPr/>
            </a:pPr>
            <a:r>
              <a:rPr lang="en-US" sz="2800" b="1" spc="100" dirty="0">
                <a:effectLst>
                  <a:outerShdw blurRad="38100" dist="38100" dir="2700000" algn="tl">
                    <a:srgbClr val="000000">
                      <a:alpha val="43137"/>
                    </a:srgbClr>
                  </a:outerShdw>
                </a:effectLst>
              </a:rPr>
              <a:t>ICQ</a:t>
            </a:r>
            <a:r>
              <a:rPr lang="ru-RU" sz="2800" b="1" spc="100" dirty="0">
                <a:effectLst>
                  <a:outerShdw blurRad="38100" dist="38100" dir="2700000" algn="tl">
                    <a:srgbClr val="000000">
                      <a:alpha val="43137"/>
                    </a:srgbClr>
                  </a:outerShdw>
                </a:effectLst>
              </a:rPr>
              <a:t>: 482919970,468331128,354999910,373517887</a:t>
            </a:r>
          </a:p>
        </p:txBody>
      </p:sp>
      <p:sp>
        <p:nvSpPr>
          <p:cNvPr id="23" name="Прямоугольник 22"/>
          <p:cNvSpPr/>
          <p:nvPr/>
        </p:nvSpPr>
        <p:spPr>
          <a:xfrm>
            <a:off x="1973263" y="398463"/>
            <a:ext cx="8523287" cy="708025"/>
          </a:xfrm>
          <a:prstGeom prst="rect">
            <a:avLst/>
          </a:prstGeom>
        </p:spPr>
        <p:txBody>
          <a:bodyPr wrap="none">
            <a:spAutoFit/>
          </a:bodyPr>
          <a:lstStyle/>
          <a:p>
            <a:pPr>
              <a:defRPr/>
            </a:pPr>
            <a:r>
              <a:rPr lang="ru-RU" sz="4000" b="1" cap="all" spc="100" dirty="0">
                <a:solidFill>
                  <a:srgbClr val="C00000"/>
                </a:solidFill>
                <a:effectLst>
                  <a:outerShdw blurRad="38100" dist="38100" dir="2700000" algn="tl">
                    <a:srgbClr val="000000">
                      <a:alpha val="43137"/>
                    </a:srgbClr>
                  </a:outerShdw>
                </a:effectLst>
              </a:rPr>
              <a:t>Службы помощи и поддержки:</a:t>
            </a:r>
            <a:endParaRPr lang="ru-RU" sz="4000" cap="all" dirty="0">
              <a:solidFill>
                <a:srgbClr val="C00000"/>
              </a:solidFill>
            </a:endParaRPr>
          </a:p>
        </p:txBody>
      </p:sp>
      <p:sp>
        <p:nvSpPr>
          <p:cNvPr id="2" name="Прямоугольник 1"/>
          <p:cNvSpPr/>
          <p:nvPr/>
        </p:nvSpPr>
        <p:spPr>
          <a:xfrm>
            <a:off x="993775" y="2212975"/>
            <a:ext cx="9726613" cy="1384300"/>
          </a:xfrm>
          <a:prstGeom prst="rect">
            <a:avLst/>
          </a:prstGeom>
        </p:spPr>
        <p:txBody>
          <a:bodyPr>
            <a:spAutoFit/>
          </a:bodyPr>
          <a:lstStyle/>
          <a:p>
            <a:pPr algn="ctr">
              <a:defRPr/>
            </a:pPr>
            <a:r>
              <a:rPr lang="ru-RU" sz="2800" b="1" spc="100" dirty="0">
                <a:effectLst>
                  <a:outerShdw blurRad="38100" dist="38100" dir="2700000" algn="tl">
                    <a:srgbClr val="000000">
                      <a:alpha val="43137"/>
                    </a:srgbClr>
                  </a:outerShdw>
                </a:effectLst>
              </a:rPr>
              <a:t>Горячая линия «Защита от наркотиков»</a:t>
            </a:r>
          </a:p>
          <a:p>
            <a:pPr algn="ctr">
              <a:defRPr/>
            </a:pPr>
            <a:r>
              <a:rPr lang="ru-RU" sz="2800" b="1" spc="100" dirty="0">
                <a:solidFill>
                  <a:srgbClr val="C00000"/>
                </a:solidFill>
                <a:effectLst>
                  <a:outerShdw blurRad="38100" dist="38100" dir="2700000" algn="tl">
                    <a:srgbClr val="000000">
                      <a:alpha val="43137"/>
                    </a:srgbClr>
                  </a:outerShdw>
                </a:effectLst>
              </a:rPr>
              <a:t>8(3452)27-00-00</a:t>
            </a:r>
            <a:r>
              <a:rPr lang="ru-RU" sz="2800" b="1" spc="100" dirty="0">
                <a:effectLst>
                  <a:outerShdw blurRad="38100" dist="38100" dir="2700000" algn="tl">
                    <a:srgbClr val="000000">
                      <a:alpha val="43137"/>
                    </a:srgbClr>
                  </a:outerShdw>
                </a:effectLst>
              </a:rPr>
              <a:t> </a:t>
            </a:r>
          </a:p>
          <a:p>
            <a:pPr algn="ctr">
              <a:defRPr/>
            </a:pPr>
            <a:r>
              <a:rPr lang="ru-RU" sz="2800" b="1" spc="100" dirty="0">
                <a:effectLst>
                  <a:outerShdw blurRad="38100" dist="38100" dir="2700000" algn="tl">
                    <a:srgbClr val="000000">
                      <a:alpha val="43137"/>
                    </a:srgbClr>
                  </a:outerShdw>
                </a:effectLst>
              </a:rPr>
              <a:t>(действует круглосуточно, анонимность гарантируется)</a:t>
            </a:r>
            <a:endParaRPr lang="en-US" sz="2800" b="1" spc="100" dirty="0">
              <a:effectLst>
                <a:outerShdw blurRad="38100" dist="38100" dir="2700000" algn="tl">
                  <a:srgbClr val="000000">
                    <a:alpha val="43137"/>
                  </a:srgbClr>
                </a:outerShdw>
              </a:effectLs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750" fill="hold"/>
                                        <p:tgtEl>
                                          <p:spTgt spid="9"/>
                                        </p:tgtEl>
                                        <p:attrNameLst>
                                          <p:attrName>ppt_x</p:attrName>
                                        </p:attrNameLst>
                                      </p:cBhvr>
                                      <p:tavLst>
                                        <p:tav tm="0">
                                          <p:val>
                                            <p:strVal val="#ppt_x"/>
                                          </p:val>
                                        </p:tav>
                                        <p:tav tm="100000">
                                          <p:val>
                                            <p:strVal val="#ppt_x"/>
                                          </p:val>
                                        </p:tav>
                                      </p:tavLst>
                                    </p:anim>
                                    <p:anim calcmode="lin" valueType="num">
                                      <p:cBhvr additive="base">
                                        <p:cTn id="13" dur="2750" fill="hold"/>
                                        <p:tgtEl>
                                          <p:spTgt spid="9"/>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25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750" fill="hold"/>
                                        <p:tgtEl>
                                          <p:spTgt spid="2"/>
                                        </p:tgtEl>
                                        <p:attrNameLst>
                                          <p:attrName>ppt_x</p:attrName>
                                        </p:attrNameLst>
                                      </p:cBhvr>
                                      <p:tavLst>
                                        <p:tav tm="0">
                                          <p:val>
                                            <p:strVal val="#ppt_x"/>
                                          </p:val>
                                        </p:tav>
                                        <p:tav tm="100000">
                                          <p:val>
                                            <p:strVal val="#ppt_x"/>
                                          </p:val>
                                        </p:tav>
                                      </p:tavLst>
                                    </p:anim>
                                    <p:anim calcmode="lin" valueType="num">
                                      <p:cBhvr additive="base">
                                        <p:cTn id="18" dur="2750" fill="hold"/>
                                        <p:tgtEl>
                                          <p:spTgt spid="2"/>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2750" fill="hold"/>
                                        <p:tgtEl>
                                          <p:spTgt spid="15"/>
                                        </p:tgtEl>
                                        <p:attrNameLst>
                                          <p:attrName>ppt_x</p:attrName>
                                        </p:attrNameLst>
                                      </p:cBhvr>
                                      <p:tavLst>
                                        <p:tav tm="0">
                                          <p:val>
                                            <p:strVal val="#ppt_x"/>
                                          </p:val>
                                        </p:tav>
                                        <p:tav tm="100000">
                                          <p:val>
                                            <p:strVal val="#ppt_x"/>
                                          </p:val>
                                        </p:tav>
                                      </p:tavLst>
                                    </p:anim>
                                    <p:anim calcmode="lin" valueType="num">
                                      <p:cBhvr additive="base">
                                        <p:cTn id="23" dur="2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7859713" y="6145213"/>
            <a:ext cx="4114800" cy="365125"/>
          </a:xfrm>
        </p:spPr>
        <p:txBody>
          <a:bodyPr/>
          <a:lstStyle/>
          <a:p>
            <a:pPr>
              <a:defRPr/>
            </a:pPr>
            <a:r>
              <a:rPr lang="ru-RU" dirty="0"/>
              <a:t>Комиссия по делам несовершеннолетних и защите их прав при Губернаторе Тюменской области</a:t>
            </a:r>
          </a:p>
        </p:txBody>
      </p:sp>
      <p:sp>
        <p:nvSpPr>
          <p:cNvPr id="8" name="Прямоугольник 7"/>
          <p:cNvSpPr/>
          <p:nvPr/>
        </p:nvSpPr>
        <p:spPr>
          <a:xfrm>
            <a:off x="6572250" y="427038"/>
            <a:ext cx="250825" cy="369887"/>
          </a:xfrm>
          <a:prstGeom prst="rect">
            <a:avLst/>
          </a:prstGeom>
        </p:spPr>
        <p:txBody>
          <a:bodyPr wrap="none">
            <a:spAutoFit/>
          </a:bodyPr>
          <a:lstStyle/>
          <a:p>
            <a:pPr>
              <a:defRPr/>
            </a:pPr>
            <a:r>
              <a:rPr lang="ru-RU" b="1" spc="100" dirty="0">
                <a:effectLst>
                  <a:outerShdw blurRad="38100" dist="38100" dir="2700000" algn="tl">
                    <a:srgbClr val="000000">
                      <a:alpha val="43137"/>
                    </a:srgbClr>
                  </a:outerShdw>
                </a:effectLst>
              </a:rPr>
              <a:t> </a:t>
            </a:r>
            <a:endParaRPr lang="ru-RU" dirty="0"/>
          </a:p>
        </p:txBody>
      </p:sp>
      <p:sp>
        <p:nvSpPr>
          <p:cNvPr id="9" name="Прямоугольник 8"/>
          <p:cNvSpPr/>
          <p:nvPr/>
        </p:nvSpPr>
        <p:spPr>
          <a:xfrm>
            <a:off x="1347788" y="1279525"/>
            <a:ext cx="9774237" cy="522288"/>
          </a:xfrm>
          <a:prstGeom prst="rect">
            <a:avLst/>
          </a:prstGeom>
        </p:spPr>
        <p:txBody>
          <a:bodyPr>
            <a:spAutoFit/>
          </a:bodyPr>
          <a:lstStyle/>
          <a:p>
            <a:pPr algn="ctr">
              <a:defRPr/>
            </a:pPr>
            <a:r>
              <a:rPr lang="ru-RU" sz="2800" b="1" spc="100" dirty="0">
                <a:effectLst>
                  <a:outerShdw blurRad="38100" dist="38100" dir="2700000" algn="tl">
                    <a:srgbClr val="000000">
                      <a:alpha val="43137"/>
                    </a:srgbClr>
                  </a:outerShdw>
                </a:effectLst>
              </a:rPr>
              <a:t>   </a:t>
            </a:r>
            <a:endParaRPr lang="en-US" sz="2800" b="1" spc="100" dirty="0">
              <a:solidFill>
                <a:srgbClr val="C00000"/>
              </a:solidFill>
              <a:effectLst>
                <a:outerShdw blurRad="38100" dist="38100" dir="2700000" algn="tl">
                  <a:srgbClr val="000000">
                    <a:alpha val="43137"/>
                  </a:srgbClr>
                </a:outerShdw>
              </a:effectLst>
            </a:endParaRPr>
          </a:p>
        </p:txBody>
      </p:sp>
      <p:sp>
        <p:nvSpPr>
          <p:cNvPr id="23" name="Прямоугольник 22"/>
          <p:cNvSpPr/>
          <p:nvPr/>
        </p:nvSpPr>
        <p:spPr>
          <a:xfrm>
            <a:off x="1073150" y="404813"/>
            <a:ext cx="10999788" cy="1014412"/>
          </a:xfrm>
          <a:prstGeom prst="rect">
            <a:avLst/>
          </a:prstGeom>
        </p:spPr>
        <p:txBody>
          <a:bodyPr wrap="none">
            <a:spAutoFit/>
          </a:bodyPr>
          <a:lstStyle/>
          <a:p>
            <a:pPr>
              <a:defRPr/>
            </a:pPr>
            <a:r>
              <a:rPr lang="ru-RU" sz="6000" b="1" cap="all" spc="100" dirty="0">
                <a:solidFill>
                  <a:srgbClr val="C00000"/>
                </a:solidFill>
                <a:effectLst>
                  <a:outerShdw blurRad="38100" dist="38100" dir="2700000" algn="tl">
                    <a:srgbClr val="000000">
                      <a:alpha val="43137"/>
                    </a:srgbClr>
                  </a:outerShdw>
                </a:effectLst>
              </a:rPr>
              <a:t>Сделай правильный выбор!</a:t>
            </a:r>
            <a:endParaRPr lang="ru-RU" sz="6000" cap="all" dirty="0">
              <a:solidFill>
                <a:srgbClr val="C00000"/>
              </a:solidFill>
            </a:endParaRPr>
          </a:p>
        </p:txBody>
      </p:sp>
      <p:pic>
        <p:nvPicPr>
          <p:cNvPr id="39938" name="Picture 2" descr="C:\Users\PyzhovaMA\Desktop\6c0016d68c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325" y="1416082"/>
            <a:ext cx="5277769" cy="3958327"/>
          </a:xfrm>
          <a:prstGeom prst="rect">
            <a:avLst/>
          </a:prstGeom>
          <a:noFill/>
          <a:effectLst>
            <a:softEdge rad="4191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849938" y="3479800"/>
            <a:ext cx="1693862" cy="922338"/>
          </a:xfrm>
          <a:prstGeom prst="rect">
            <a:avLst/>
          </a:prstGeom>
        </p:spPr>
        <p:txBody>
          <a:bodyPr>
            <a:spAutoFit/>
          </a:bodyPr>
          <a:lstStyle/>
          <a:p>
            <a:pPr>
              <a:defRPr/>
            </a:pPr>
            <a:r>
              <a:rPr lang="ru-RU" sz="5400" b="1" cap="all" spc="100" dirty="0">
                <a:effectLst>
                  <a:outerShdw blurRad="38100" dist="38100" dir="2700000" algn="tl">
                    <a:srgbClr val="000000">
                      <a:alpha val="43137"/>
                    </a:srgbClr>
                  </a:outerShdw>
                </a:effectLst>
              </a:rPr>
              <a:t>или</a:t>
            </a:r>
            <a:endParaRPr lang="ru-RU" sz="5400" dirty="0"/>
          </a:p>
        </p:txBody>
      </p:sp>
      <p:pic>
        <p:nvPicPr>
          <p:cNvPr id="39940" name="Picture 4" descr="C:\Users\PyzhovaMA\Desktop\cc7dcf7cc7fd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9990" y="1721147"/>
            <a:ext cx="4704424" cy="3528318"/>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090738" y="5370513"/>
            <a:ext cx="8964612" cy="954087"/>
          </a:xfrm>
          <a:prstGeom prst="rect">
            <a:avLst/>
          </a:prstGeom>
        </p:spPr>
        <p:txBody>
          <a:bodyPr wrap="none">
            <a:spAutoFit/>
          </a:bodyPr>
          <a:lstStyle/>
          <a:p>
            <a:pPr algn="ctr">
              <a:defRPr/>
            </a:pPr>
            <a:r>
              <a:rPr lang="ru-RU" sz="1400" b="1" spc="100" dirty="0">
                <a:solidFill>
                  <a:srgbClr val="C00000"/>
                </a:solidFill>
                <a:effectLst>
                  <a:outerShdw blurRad="38100" dist="38100" dir="2700000" algn="tl">
                    <a:srgbClr val="000000">
                      <a:alpha val="43137"/>
                    </a:srgbClr>
                  </a:outerShdw>
                </a:effectLst>
              </a:rPr>
              <a:t>Презентация подготовлена по информации Департамента здравоохранения Тюменской области, </a:t>
            </a:r>
          </a:p>
          <a:p>
            <a:pPr algn="ctr">
              <a:defRPr/>
            </a:pPr>
            <a:r>
              <a:rPr lang="ru-RU" sz="1400" b="1" spc="100" dirty="0">
                <a:solidFill>
                  <a:srgbClr val="C00000"/>
                </a:solidFill>
                <a:effectLst>
                  <a:outerShdw blurRad="38100" dist="38100" dir="2700000" algn="tl">
                    <a:srgbClr val="000000">
                      <a:alpha val="43137"/>
                    </a:srgbClr>
                  </a:outerShdw>
                </a:effectLst>
              </a:rPr>
              <a:t>Департамента по спорту и молодежной политике Тюменской области, </a:t>
            </a:r>
          </a:p>
          <a:p>
            <a:pPr algn="ctr">
              <a:defRPr/>
            </a:pPr>
            <a:r>
              <a:rPr lang="ru-RU" sz="1400" b="1" spc="100" dirty="0">
                <a:solidFill>
                  <a:srgbClr val="C00000"/>
                </a:solidFill>
                <a:effectLst>
                  <a:outerShdw blurRad="38100" dist="38100" dir="2700000" algn="tl">
                    <a:srgbClr val="000000">
                      <a:alpha val="43137"/>
                    </a:srgbClr>
                  </a:outerShdw>
                </a:effectLst>
              </a:rPr>
              <a:t>Департамента социального развития Тюменской области.</a:t>
            </a:r>
          </a:p>
          <a:p>
            <a:pPr algn="ctr">
              <a:defRPr/>
            </a:pPr>
            <a:r>
              <a:rPr lang="ru-RU" sz="1400" b="1" spc="100" dirty="0">
                <a:solidFill>
                  <a:srgbClr val="C00000"/>
                </a:solidFill>
                <a:effectLst>
                  <a:outerShdw blurRad="38100" dist="38100" dir="2700000" algn="tl">
                    <a:srgbClr val="000000">
                      <a:alpha val="43137"/>
                    </a:srgbClr>
                  </a:outerShdw>
                </a:effectLst>
              </a:rPr>
              <a:t>г. Тюмень 2014г.</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1500" fill="hold"/>
                                        <p:tgtEl>
                                          <p:spTgt spid="39938"/>
                                        </p:tgtEl>
                                        <p:attrNameLst>
                                          <p:attrName>ppt_w</p:attrName>
                                        </p:attrNameLst>
                                      </p:cBhvr>
                                      <p:tavLst>
                                        <p:tav tm="0">
                                          <p:val>
                                            <p:fltVal val="0"/>
                                          </p:val>
                                        </p:tav>
                                        <p:tav tm="100000">
                                          <p:val>
                                            <p:strVal val="#ppt_w"/>
                                          </p:val>
                                        </p:tav>
                                      </p:tavLst>
                                    </p:anim>
                                    <p:anim calcmode="lin" valueType="num">
                                      <p:cBhvr>
                                        <p:cTn id="8" dur="1500" fill="hold"/>
                                        <p:tgtEl>
                                          <p:spTgt spid="39938"/>
                                        </p:tgtEl>
                                        <p:attrNameLst>
                                          <p:attrName>ppt_h</p:attrName>
                                        </p:attrNameLst>
                                      </p:cBhvr>
                                      <p:tavLst>
                                        <p:tav tm="0">
                                          <p:val>
                                            <p:fltVal val="0"/>
                                          </p:val>
                                        </p:tav>
                                        <p:tav tm="100000">
                                          <p:val>
                                            <p:strVal val="#ppt_h"/>
                                          </p:val>
                                        </p:tav>
                                      </p:tavLst>
                                    </p:anim>
                                    <p:animEffect transition="in" filter="fade">
                                      <p:cBhvr>
                                        <p:cTn id="9" dur="1500"/>
                                        <p:tgtEl>
                                          <p:spTgt spid="39938"/>
                                        </p:tgtEl>
                                      </p:cBhvr>
                                    </p:animEffect>
                                  </p:childTnLst>
                                </p:cTn>
                              </p:par>
                            </p:childTnLst>
                          </p:cTn>
                        </p:par>
                        <p:par>
                          <p:cTn id="10" fill="hold" nodeType="afterGroup">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500"/>
                            </p:stCondLst>
                            <p:childTnLst>
                              <p:par>
                                <p:cTn id="17" presetID="53" presetClass="entr" presetSubtype="16" fill="hold" nodeType="afterEffect">
                                  <p:stCondLst>
                                    <p:cond delay="0"/>
                                  </p:stCondLst>
                                  <p:childTnLst>
                                    <p:set>
                                      <p:cBhvr>
                                        <p:cTn id="18" dur="1" fill="hold">
                                          <p:stCondLst>
                                            <p:cond delay="0"/>
                                          </p:stCondLst>
                                        </p:cTn>
                                        <p:tgtEl>
                                          <p:spTgt spid="39940"/>
                                        </p:tgtEl>
                                        <p:attrNameLst>
                                          <p:attrName>style.visibility</p:attrName>
                                        </p:attrNameLst>
                                      </p:cBhvr>
                                      <p:to>
                                        <p:strVal val="visible"/>
                                      </p:to>
                                    </p:set>
                                    <p:anim calcmode="lin" valueType="num">
                                      <p:cBhvr>
                                        <p:cTn id="19" dur="1500" fill="hold"/>
                                        <p:tgtEl>
                                          <p:spTgt spid="39940"/>
                                        </p:tgtEl>
                                        <p:attrNameLst>
                                          <p:attrName>ppt_w</p:attrName>
                                        </p:attrNameLst>
                                      </p:cBhvr>
                                      <p:tavLst>
                                        <p:tav tm="0">
                                          <p:val>
                                            <p:fltVal val="0"/>
                                          </p:val>
                                        </p:tav>
                                        <p:tav tm="100000">
                                          <p:val>
                                            <p:strVal val="#ppt_w"/>
                                          </p:val>
                                        </p:tav>
                                      </p:tavLst>
                                    </p:anim>
                                    <p:anim calcmode="lin" valueType="num">
                                      <p:cBhvr>
                                        <p:cTn id="20" dur="1500" fill="hold"/>
                                        <p:tgtEl>
                                          <p:spTgt spid="39940"/>
                                        </p:tgtEl>
                                        <p:attrNameLst>
                                          <p:attrName>ppt_h</p:attrName>
                                        </p:attrNameLst>
                                      </p:cBhvr>
                                      <p:tavLst>
                                        <p:tav tm="0">
                                          <p:val>
                                            <p:fltVal val="0"/>
                                          </p:val>
                                        </p:tav>
                                        <p:tav tm="100000">
                                          <p:val>
                                            <p:strVal val="#ppt_h"/>
                                          </p:val>
                                        </p:tav>
                                      </p:tavLst>
                                    </p:anim>
                                    <p:animEffect transition="in" filter="fade">
                                      <p:cBhvr>
                                        <p:cTn id="21" dur="1500"/>
                                        <p:tgtEl>
                                          <p:spTgt spid="39940"/>
                                        </p:tgtEl>
                                      </p:cBhvr>
                                    </p:animEffect>
                                  </p:childTnLst>
                                </p:cTn>
                              </p:par>
                            </p:childTnLst>
                          </p:cTn>
                        </p:par>
                        <p:par>
                          <p:cTn id="22" fill="hold">
                            <p:stCondLst>
                              <p:cond delay="4000"/>
                            </p:stCondLst>
                            <p:childTnLst>
                              <p:par>
                                <p:cTn id="23" presetID="5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Effect transition="in" filter="fade">
                                      <p:cBhvr>
                                        <p:cTn id="2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7797800" y="6211888"/>
            <a:ext cx="4114800" cy="365125"/>
          </a:xfrm>
        </p:spPr>
        <p:txBody>
          <a:bodyPr/>
          <a:lstStyle/>
          <a:p>
            <a:pPr>
              <a:defRPr/>
            </a:pPr>
            <a:r>
              <a:rPr lang="ru-RU" dirty="0"/>
              <a:t>Комиссия по делам несовершеннолетних и защите их прав при Губернаторе Тюменской области</a:t>
            </a:r>
          </a:p>
        </p:txBody>
      </p:sp>
      <p:sp>
        <p:nvSpPr>
          <p:cNvPr id="5" name="Заголовок 4"/>
          <p:cNvSpPr>
            <a:spLocks noGrp="1"/>
          </p:cNvSpPr>
          <p:nvPr>
            <p:ph type="title" idx="4294967295"/>
          </p:nvPr>
        </p:nvSpPr>
        <p:spPr>
          <a:xfrm>
            <a:off x="1676400" y="365125"/>
            <a:ext cx="9731375" cy="795338"/>
          </a:xfrm>
        </p:spPr>
        <p:txBody>
          <a:bodyPr rtlCol="0">
            <a:normAutofit/>
          </a:bodyPr>
          <a:lstStyle/>
          <a:p>
            <a:pPr eaLnBrk="1" fontAlgn="auto" hangingPunct="1">
              <a:spcAft>
                <a:spcPts val="0"/>
              </a:spcAft>
              <a:defRPr/>
            </a:pPr>
            <a:r>
              <a:rPr lang="ru-RU" dirty="0" smtClean="0"/>
              <a:t>   </a:t>
            </a:r>
            <a:endParaRPr lang="ru-RU" b="1" u="sng" dirty="0" smtClean="0">
              <a:effectLst>
                <a:outerShdw blurRad="38100" dist="38100" dir="2700000" algn="tl">
                  <a:srgbClr val="000000">
                    <a:alpha val="43137"/>
                  </a:srgbClr>
                </a:outerShdw>
              </a:effectLst>
            </a:endParaRPr>
          </a:p>
        </p:txBody>
      </p:sp>
      <p:sp>
        <p:nvSpPr>
          <p:cNvPr id="2" name="Прямоугольник 1"/>
          <p:cNvSpPr/>
          <p:nvPr/>
        </p:nvSpPr>
        <p:spPr>
          <a:xfrm>
            <a:off x="1114425" y="441325"/>
            <a:ext cx="7572375" cy="1200150"/>
          </a:xfrm>
          <a:prstGeom prst="rect">
            <a:avLst/>
          </a:prstGeom>
          <a:noFill/>
        </p:spPr>
        <p:txBody>
          <a:bodyPr>
            <a:spAutoFit/>
          </a:bodyPr>
          <a:lstStyle/>
          <a:p>
            <a:pPr>
              <a:defRPr/>
            </a:pPr>
            <a:r>
              <a:rPr lang="ru-RU" sz="3600" b="1" spc="100" dirty="0">
                <a:effectLst>
                  <a:outerShdw blurRad="38100" dist="38100" dir="2700000" algn="tl">
                    <a:srgbClr val="000000">
                      <a:alpha val="43137"/>
                    </a:srgbClr>
                  </a:outerShdw>
                </a:effectLst>
              </a:rPr>
              <a:t>ЧТО НУЖНО ЗНАТЬ, ЧТОБЫ БЫТЬ СВОБОДНЫМ ОТ ЗАВИСИМОСТЕЙ?</a:t>
            </a:r>
          </a:p>
        </p:txBody>
      </p:sp>
      <p:sp>
        <p:nvSpPr>
          <p:cNvPr id="3" name="Прямоугольник 2"/>
          <p:cNvSpPr/>
          <p:nvPr/>
        </p:nvSpPr>
        <p:spPr>
          <a:xfrm>
            <a:off x="6340475" y="1860550"/>
            <a:ext cx="5122863" cy="646113"/>
          </a:xfrm>
          <a:prstGeom prst="rect">
            <a:avLst/>
          </a:prstGeom>
        </p:spPr>
        <p:txBody>
          <a:bodyPr wrap="none">
            <a:spAutoFit/>
          </a:bodyPr>
          <a:lstStyle/>
          <a:p>
            <a:pPr>
              <a:defRPr/>
            </a:pPr>
            <a:r>
              <a:rPr lang="ru-RU" sz="3600" b="1" u="sng" spc="100" dirty="0">
                <a:solidFill>
                  <a:srgbClr val="FF0000"/>
                </a:solidFill>
                <a:effectLst>
                  <a:outerShdw blurRad="38100" dist="38100" dir="2700000" algn="tl">
                    <a:srgbClr val="000000">
                      <a:alpha val="43137"/>
                    </a:srgbClr>
                  </a:outerShdw>
                </a:effectLst>
                <a:latin typeface="Betina" pitchFamily="2" charset="0"/>
              </a:rPr>
              <a:t>навязчивая потребность</a:t>
            </a:r>
            <a:endParaRPr lang="ru-RU" sz="3600" u="sng" dirty="0"/>
          </a:p>
        </p:txBody>
      </p:sp>
      <p:sp>
        <p:nvSpPr>
          <p:cNvPr id="6" name="Прямоугольник 5"/>
          <p:cNvSpPr/>
          <p:nvPr/>
        </p:nvSpPr>
        <p:spPr>
          <a:xfrm>
            <a:off x="1358900" y="1851025"/>
            <a:ext cx="3373438" cy="646113"/>
          </a:xfrm>
          <a:prstGeom prst="rect">
            <a:avLst/>
          </a:prstGeom>
        </p:spPr>
        <p:txBody>
          <a:bodyPr wrap="none">
            <a:spAutoFit/>
          </a:bodyPr>
          <a:lstStyle/>
          <a:p>
            <a:pPr>
              <a:defRPr/>
            </a:pPr>
            <a:r>
              <a:rPr lang="ru-RU" sz="3600" b="1" u="sng" spc="100" dirty="0">
                <a:solidFill>
                  <a:srgbClr val="FF0000"/>
                </a:solidFill>
                <a:effectLst>
                  <a:outerShdw blurRad="38100" dist="38100" dir="2700000" algn="tl">
                    <a:srgbClr val="000000">
                      <a:alpha val="43137"/>
                    </a:srgbClr>
                  </a:outerShdw>
                </a:effectLst>
                <a:latin typeface="+mn-lt"/>
              </a:rPr>
              <a:t>ЗАВИСИМОСТЬ</a:t>
            </a:r>
            <a:endParaRPr lang="ru-RU" sz="3600" u="sng" dirty="0">
              <a:latin typeface="+mn-lt"/>
            </a:endParaRPr>
          </a:p>
        </p:txBody>
      </p:sp>
      <p:sp>
        <p:nvSpPr>
          <p:cNvPr id="7" name="Прямоугольник 6"/>
          <p:cNvSpPr/>
          <p:nvPr/>
        </p:nvSpPr>
        <p:spPr>
          <a:xfrm>
            <a:off x="4905375" y="1851025"/>
            <a:ext cx="1435100" cy="647700"/>
          </a:xfrm>
          <a:prstGeom prst="rect">
            <a:avLst/>
          </a:prstGeom>
        </p:spPr>
        <p:txBody>
          <a:bodyPr wrap="none">
            <a:spAutoFit/>
          </a:bodyPr>
          <a:lstStyle/>
          <a:p>
            <a:pPr>
              <a:defRPr/>
            </a:pPr>
            <a:r>
              <a:rPr lang="ru-RU" sz="3600" b="1" u="sng" spc="100" dirty="0">
                <a:solidFill>
                  <a:srgbClr val="FF0000"/>
                </a:solidFill>
                <a:effectLst>
                  <a:outerShdw blurRad="38100" dist="38100" dir="2700000" algn="tl">
                    <a:srgbClr val="000000">
                      <a:alpha val="43137"/>
                    </a:srgbClr>
                  </a:outerShdw>
                </a:effectLst>
                <a:latin typeface="Betina" pitchFamily="2" charset="0"/>
              </a:rPr>
              <a:t>- это </a:t>
            </a:r>
            <a:endParaRPr lang="ru-RU" sz="3600" u="sng" dirty="0"/>
          </a:p>
        </p:txBody>
      </p:sp>
      <p:sp>
        <p:nvSpPr>
          <p:cNvPr id="10" name="Прямоугольник 9"/>
          <p:cNvSpPr/>
          <p:nvPr/>
        </p:nvSpPr>
        <p:spPr>
          <a:xfrm>
            <a:off x="1770063" y="3614738"/>
            <a:ext cx="3209925" cy="584200"/>
          </a:xfrm>
          <a:prstGeom prst="rect">
            <a:avLst/>
          </a:prstGeom>
        </p:spPr>
        <p:txBody>
          <a:bodyPr wrap="none">
            <a:spAutoFit/>
          </a:bodyPr>
          <a:lstStyle/>
          <a:p>
            <a:pPr>
              <a:defRPr/>
            </a:pPr>
            <a:r>
              <a:rPr lang="ru-RU" sz="3200" b="1" spc="100" dirty="0">
                <a:solidFill>
                  <a:srgbClr val="FF0000"/>
                </a:solidFill>
                <a:effectLst>
                  <a:outerShdw blurRad="38100" dist="38100" dir="2700000" algn="tl">
                    <a:srgbClr val="000000">
                      <a:alpha val="43137"/>
                    </a:srgbClr>
                  </a:outerShdw>
                </a:effectLst>
                <a:latin typeface="Betina" pitchFamily="2" charset="0"/>
              </a:rPr>
              <a:t> </a:t>
            </a:r>
            <a:r>
              <a:rPr lang="ru-RU" sz="3200" b="1" spc="100" dirty="0">
                <a:solidFill>
                  <a:srgbClr val="FF0000"/>
                </a:solidFill>
                <a:effectLst>
                  <a:outerShdw blurRad="38100" dist="38100" dir="2700000" algn="tl">
                    <a:srgbClr val="000000">
                      <a:alpha val="43137"/>
                    </a:srgbClr>
                  </a:outerShdw>
                </a:effectLst>
                <a:latin typeface="+mn-lt"/>
              </a:rPr>
              <a:t>Табакокурение</a:t>
            </a:r>
            <a:endParaRPr lang="ru-RU" sz="3200" dirty="0">
              <a:latin typeface="+mn-lt"/>
            </a:endParaRPr>
          </a:p>
        </p:txBody>
      </p:sp>
      <p:sp>
        <p:nvSpPr>
          <p:cNvPr id="11" name="Прямоугольник 10"/>
          <p:cNvSpPr/>
          <p:nvPr/>
        </p:nvSpPr>
        <p:spPr>
          <a:xfrm>
            <a:off x="1838325" y="4294188"/>
            <a:ext cx="2622550" cy="584200"/>
          </a:xfrm>
          <a:prstGeom prst="rect">
            <a:avLst/>
          </a:prstGeom>
        </p:spPr>
        <p:txBody>
          <a:bodyPr wrap="none">
            <a:spAutoFit/>
          </a:bodyPr>
          <a:lstStyle/>
          <a:p>
            <a:pPr>
              <a:defRPr/>
            </a:pPr>
            <a:r>
              <a:rPr lang="ru-RU" sz="3200" b="1" spc="100" dirty="0">
                <a:solidFill>
                  <a:srgbClr val="FF0000"/>
                </a:solidFill>
                <a:effectLst>
                  <a:outerShdw blurRad="38100" dist="38100" dir="2700000" algn="tl">
                    <a:srgbClr val="000000">
                      <a:alpha val="43137"/>
                    </a:srgbClr>
                  </a:outerShdw>
                </a:effectLst>
                <a:latin typeface="Betina" pitchFamily="2" charset="0"/>
              </a:rPr>
              <a:t> </a:t>
            </a:r>
            <a:r>
              <a:rPr lang="ru-RU" sz="3200" b="1" spc="100" dirty="0">
                <a:solidFill>
                  <a:srgbClr val="FF0000"/>
                </a:solidFill>
                <a:effectLst>
                  <a:outerShdw blurRad="38100" dist="38100" dir="2700000" algn="tl">
                    <a:srgbClr val="000000">
                      <a:alpha val="43137"/>
                    </a:srgbClr>
                  </a:outerShdw>
                </a:effectLst>
                <a:latin typeface="+mn-lt"/>
              </a:rPr>
              <a:t>Алкоголизм</a:t>
            </a:r>
            <a:endParaRPr lang="ru-RU" sz="3200" dirty="0">
              <a:latin typeface="+mn-lt"/>
            </a:endParaRPr>
          </a:p>
        </p:txBody>
      </p:sp>
      <p:sp>
        <p:nvSpPr>
          <p:cNvPr id="12" name="Прямоугольник 11"/>
          <p:cNvSpPr/>
          <p:nvPr/>
        </p:nvSpPr>
        <p:spPr>
          <a:xfrm>
            <a:off x="1817688" y="4879975"/>
            <a:ext cx="3057525" cy="584200"/>
          </a:xfrm>
          <a:prstGeom prst="rect">
            <a:avLst/>
          </a:prstGeom>
        </p:spPr>
        <p:txBody>
          <a:bodyPr wrap="none">
            <a:spAutoFit/>
          </a:bodyPr>
          <a:lstStyle/>
          <a:p>
            <a:pPr>
              <a:defRPr/>
            </a:pPr>
            <a:r>
              <a:rPr lang="ru-RU" sz="3200" b="1" spc="100" dirty="0">
                <a:solidFill>
                  <a:srgbClr val="FF0000"/>
                </a:solidFill>
                <a:effectLst>
                  <a:outerShdw blurRad="38100" dist="38100" dir="2700000" algn="tl">
                    <a:srgbClr val="000000">
                      <a:alpha val="43137"/>
                    </a:srgbClr>
                  </a:outerShdw>
                </a:effectLst>
                <a:latin typeface="Betina" pitchFamily="2" charset="0"/>
              </a:rPr>
              <a:t> </a:t>
            </a:r>
            <a:r>
              <a:rPr lang="ru-RU" sz="3200" b="1" spc="100" dirty="0">
                <a:solidFill>
                  <a:srgbClr val="FF0000"/>
                </a:solidFill>
                <a:effectLst>
                  <a:outerShdw blurRad="38100" dist="38100" dir="2700000" algn="tl">
                    <a:srgbClr val="000000">
                      <a:alpha val="43137"/>
                    </a:srgbClr>
                  </a:outerShdw>
                </a:effectLst>
                <a:latin typeface="+mn-lt"/>
              </a:rPr>
              <a:t>Токсикомания</a:t>
            </a:r>
            <a:endParaRPr lang="ru-RU" sz="3200" dirty="0">
              <a:latin typeface="+mn-lt"/>
            </a:endParaRPr>
          </a:p>
        </p:txBody>
      </p:sp>
      <p:sp>
        <p:nvSpPr>
          <p:cNvPr id="13" name="Прямоугольник 12"/>
          <p:cNvSpPr/>
          <p:nvPr/>
        </p:nvSpPr>
        <p:spPr>
          <a:xfrm>
            <a:off x="1838325" y="5464175"/>
            <a:ext cx="2722563" cy="584200"/>
          </a:xfrm>
          <a:prstGeom prst="rect">
            <a:avLst/>
          </a:prstGeom>
        </p:spPr>
        <p:txBody>
          <a:bodyPr wrap="none">
            <a:spAutoFit/>
          </a:bodyPr>
          <a:lstStyle/>
          <a:p>
            <a:pPr>
              <a:defRPr/>
            </a:pPr>
            <a:r>
              <a:rPr lang="ru-RU" sz="3200" b="1" spc="100" dirty="0">
                <a:solidFill>
                  <a:srgbClr val="FF0000"/>
                </a:solidFill>
                <a:effectLst>
                  <a:outerShdw blurRad="38100" dist="38100" dir="2700000" algn="tl">
                    <a:srgbClr val="000000">
                      <a:alpha val="43137"/>
                    </a:srgbClr>
                  </a:outerShdw>
                </a:effectLst>
                <a:latin typeface="Betina" pitchFamily="2" charset="0"/>
              </a:rPr>
              <a:t> </a:t>
            </a:r>
            <a:r>
              <a:rPr lang="ru-RU" sz="3200" b="1" spc="100" dirty="0">
                <a:solidFill>
                  <a:srgbClr val="FF0000"/>
                </a:solidFill>
                <a:effectLst>
                  <a:outerShdw blurRad="38100" dist="38100" dir="2700000" algn="tl">
                    <a:srgbClr val="000000">
                      <a:alpha val="43137"/>
                    </a:srgbClr>
                  </a:outerShdw>
                </a:effectLst>
                <a:latin typeface="+mn-lt"/>
              </a:rPr>
              <a:t>Наркомания</a:t>
            </a:r>
            <a:endParaRPr lang="ru-RU" sz="3200" dirty="0">
              <a:latin typeface="+mn-lt"/>
            </a:endParaRPr>
          </a:p>
        </p:txBody>
      </p:sp>
      <p:sp>
        <p:nvSpPr>
          <p:cNvPr id="14" name="Прямоугольник 13"/>
          <p:cNvSpPr/>
          <p:nvPr/>
        </p:nvSpPr>
        <p:spPr>
          <a:xfrm>
            <a:off x="1965325" y="3028950"/>
            <a:ext cx="9426575" cy="585788"/>
          </a:xfrm>
          <a:prstGeom prst="rect">
            <a:avLst/>
          </a:prstGeom>
        </p:spPr>
        <p:txBody>
          <a:bodyPr wrap="none">
            <a:spAutoFit/>
          </a:bodyPr>
          <a:lstStyle/>
          <a:p>
            <a:pPr>
              <a:defRPr/>
            </a:pPr>
            <a:r>
              <a:rPr lang="ru-RU" sz="3200" b="1" spc="100" dirty="0">
                <a:solidFill>
                  <a:srgbClr val="FF0000"/>
                </a:solidFill>
                <a:effectLst>
                  <a:outerShdw blurRad="38100" dist="38100" dir="2700000" algn="tl">
                    <a:srgbClr val="000000">
                      <a:alpha val="43137"/>
                    </a:srgbClr>
                  </a:outerShdw>
                </a:effectLst>
                <a:latin typeface="+mn-lt"/>
              </a:rPr>
              <a:t>Зависимость от Интернета и компьютерных игр</a:t>
            </a:r>
            <a:endParaRPr lang="ru-RU" sz="3200" dirty="0">
              <a:latin typeface="+mn-lt"/>
            </a:endParaRPr>
          </a:p>
        </p:txBody>
      </p:sp>
      <p:sp>
        <p:nvSpPr>
          <p:cNvPr id="15" name="Прямоугольник 14"/>
          <p:cNvSpPr/>
          <p:nvPr/>
        </p:nvSpPr>
        <p:spPr>
          <a:xfrm>
            <a:off x="1114425" y="2506663"/>
            <a:ext cx="10885488" cy="522287"/>
          </a:xfrm>
          <a:prstGeom prst="rect">
            <a:avLst/>
          </a:prstGeom>
        </p:spPr>
        <p:txBody>
          <a:bodyPr wrap="none">
            <a:spAutoFit/>
          </a:bodyPr>
          <a:lstStyle/>
          <a:p>
            <a:pPr>
              <a:defRPr/>
            </a:pPr>
            <a:r>
              <a:rPr lang="ru-RU" sz="2800" b="1" spc="100" dirty="0">
                <a:effectLst>
                  <a:outerShdw blurRad="38100" dist="38100" dir="2700000" algn="tl">
                    <a:srgbClr val="000000">
                      <a:alpha val="43137"/>
                    </a:srgbClr>
                  </a:outerShdw>
                </a:effectLst>
              </a:rPr>
              <a:t>САМЫЕ РАСПРОСТРАНЕННЫЕ И ОПАСНЫЕ ВИДЫ ЗАВИСИМОСТИ:</a:t>
            </a:r>
            <a:endParaRPr lang="ru-RU" sz="2800" dirty="0"/>
          </a:p>
        </p:txBody>
      </p:sp>
      <p:sp>
        <p:nvSpPr>
          <p:cNvPr id="16" name="Нашивка 15"/>
          <p:cNvSpPr/>
          <p:nvPr/>
        </p:nvSpPr>
        <p:spPr>
          <a:xfrm>
            <a:off x="1362075" y="3138488"/>
            <a:ext cx="377825" cy="368300"/>
          </a:xfrm>
          <a:prstGeom prst="chevron">
            <a:avLst/>
          </a:prstGeom>
          <a:gradFill>
            <a:gsLst>
              <a:gs pos="0">
                <a:srgbClr val="C00000"/>
              </a:gs>
              <a:gs pos="98000">
                <a:srgbClr val="C7DCF9"/>
              </a:gs>
              <a:gs pos="79000">
                <a:schemeClr val="accent1">
                  <a:tint val="44500"/>
                  <a:satMod val="160000"/>
                </a:schemeClr>
              </a:gs>
              <a:gs pos="100000">
                <a:schemeClr val="accent1">
                  <a:tint val="23500"/>
                  <a:satMod val="160000"/>
                </a:schemeClr>
              </a:gs>
            </a:gsLst>
            <a:lin ang="5400000" scaled="0"/>
          </a:gra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7" name="Нашивка 16"/>
          <p:cNvSpPr/>
          <p:nvPr/>
        </p:nvSpPr>
        <p:spPr>
          <a:xfrm>
            <a:off x="1409700" y="3722688"/>
            <a:ext cx="377825" cy="368300"/>
          </a:xfrm>
          <a:prstGeom prst="chevron">
            <a:avLst/>
          </a:prstGeom>
          <a:gradFill>
            <a:gsLst>
              <a:gs pos="0">
                <a:srgbClr val="C00000"/>
              </a:gs>
              <a:gs pos="98000">
                <a:srgbClr val="C7DCF9"/>
              </a:gs>
              <a:gs pos="79000">
                <a:schemeClr val="accent1">
                  <a:tint val="44500"/>
                  <a:satMod val="160000"/>
                </a:schemeClr>
              </a:gs>
              <a:gs pos="100000">
                <a:schemeClr val="accent1">
                  <a:tint val="23500"/>
                  <a:satMod val="160000"/>
                </a:schemeClr>
              </a:gs>
            </a:gsLst>
            <a:lin ang="5400000" scaled="0"/>
          </a:gra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8" name="Нашивка 17"/>
          <p:cNvSpPr/>
          <p:nvPr/>
        </p:nvSpPr>
        <p:spPr>
          <a:xfrm>
            <a:off x="1379538" y="4402138"/>
            <a:ext cx="377825" cy="368300"/>
          </a:xfrm>
          <a:prstGeom prst="chevron">
            <a:avLst/>
          </a:prstGeom>
          <a:gradFill>
            <a:gsLst>
              <a:gs pos="0">
                <a:srgbClr val="C00000"/>
              </a:gs>
              <a:gs pos="98000">
                <a:srgbClr val="C7DCF9"/>
              </a:gs>
              <a:gs pos="79000">
                <a:schemeClr val="accent1">
                  <a:tint val="44500"/>
                  <a:satMod val="160000"/>
                </a:schemeClr>
              </a:gs>
              <a:gs pos="100000">
                <a:schemeClr val="accent1">
                  <a:tint val="23500"/>
                  <a:satMod val="160000"/>
                </a:schemeClr>
              </a:gs>
            </a:gsLst>
            <a:lin ang="5400000" scaled="0"/>
          </a:gra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9" name="Нашивка 18"/>
          <p:cNvSpPr/>
          <p:nvPr/>
        </p:nvSpPr>
        <p:spPr>
          <a:xfrm>
            <a:off x="1385888" y="4987925"/>
            <a:ext cx="377825" cy="368300"/>
          </a:xfrm>
          <a:prstGeom prst="chevron">
            <a:avLst/>
          </a:prstGeom>
          <a:gradFill>
            <a:gsLst>
              <a:gs pos="0">
                <a:srgbClr val="C00000"/>
              </a:gs>
              <a:gs pos="98000">
                <a:srgbClr val="C7DCF9"/>
              </a:gs>
              <a:gs pos="79000">
                <a:schemeClr val="accent1">
                  <a:tint val="44500"/>
                  <a:satMod val="160000"/>
                </a:schemeClr>
              </a:gs>
              <a:gs pos="100000">
                <a:schemeClr val="accent1">
                  <a:tint val="23500"/>
                  <a:satMod val="160000"/>
                </a:schemeClr>
              </a:gs>
            </a:gsLst>
            <a:lin ang="5400000" scaled="0"/>
          </a:gra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0" name="Нашивка 19"/>
          <p:cNvSpPr/>
          <p:nvPr/>
        </p:nvSpPr>
        <p:spPr>
          <a:xfrm>
            <a:off x="1339850" y="5572125"/>
            <a:ext cx="377825" cy="368300"/>
          </a:xfrm>
          <a:prstGeom prst="chevron">
            <a:avLst/>
          </a:prstGeom>
          <a:gradFill>
            <a:gsLst>
              <a:gs pos="0">
                <a:srgbClr val="C00000"/>
              </a:gs>
              <a:gs pos="98000">
                <a:srgbClr val="C7DCF9"/>
              </a:gs>
              <a:gs pos="79000">
                <a:schemeClr val="accent1">
                  <a:tint val="44500"/>
                  <a:satMod val="160000"/>
                </a:schemeClr>
              </a:gs>
              <a:gs pos="100000">
                <a:schemeClr val="accent1">
                  <a:tint val="23500"/>
                  <a:satMod val="160000"/>
                </a:schemeClr>
              </a:gs>
            </a:gsLst>
            <a:lin ang="5400000" scaled="0"/>
          </a:gra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pic>
        <p:nvPicPr>
          <p:cNvPr id="3086" name="Picture 14" descr="C:\Users\PyzhovaMA\Desktop\hands_handcuffs_iphone_chains_black_background_desktop_1680x1050_hd-wallpaper-11139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498" y="3201362"/>
            <a:ext cx="5968402" cy="3357225"/>
          </a:xfrm>
          <a:prstGeom prst="rect">
            <a:avLst/>
          </a:prstGeom>
          <a:noFill/>
          <a:effectLst>
            <a:softEdge rad="3683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1250"/>
                                        <p:tgtEl>
                                          <p:spTgt spid="2">
                                            <p:txEl>
                                              <p:pRg st="0" end="0"/>
                                            </p:txEl>
                                          </p:spTgt>
                                        </p:tgtEl>
                                      </p:cBhvr>
                                    </p:animEffect>
                                  </p:childTnLst>
                                </p:cTn>
                              </p:par>
                            </p:childTnLst>
                          </p:cTn>
                        </p:par>
                        <p:par>
                          <p:cTn id="12" fill="hold" nodeType="afterGroup">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nodeType="afterGroup">
                            <p:stCondLst>
                              <p:cond delay="275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nodeType="afterGroup">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1000"/>
                                        <p:tgtEl>
                                          <p:spTgt spid="3"/>
                                        </p:tgtEl>
                                      </p:cBhvr>
                                    </p:animEffect>
                                  </p:childTnLst>
                                </p:cTn>
                              </p:par>
                            </p:childTnLst>
                          </p:cTn>
                        </p:par>
                        <p:par>
                          <p:cTn id="24" fill="hold" nodeType="afterGroup">
                            <p:stCondLst>
                              <p:cond delay="42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childTnLst>
                          </p:cTn>
                        </p:par>
                        <p:par>
                          <p:cTn id="28" fill="hold" nodeType="afterGroup">
                            <p:stCondLst>
                              <p:cond delay="5250"/>
                            </p:stCondLst>
                            <p:childTnLst>
                              <p:par>
                                <p:cTn id="29" presetID="2" presetClass="entr" presetSubtype="4"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5750"/>
                            </p:stCondLst>
                            <p:childTnLst>
                              <p:par>
                                <p:cTn id="34" presetID="22" presetClass="entr" presetSubtype="8" fill="hold" nodeType="after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wipe(left)">
                                      <p:cBhvr>
                                        <p:cTn id="36" dur="2000"/>
                                        <p:tgtEl>
                                          <p:spTgt spid="14">
                                            <p:txEl>
                                              <p:pRg st="0" end="0"/>
                                            </p:txEl>
                                          </p:spTgt>
                                        </p:tgtEl>
                                      </p:cBhvr>
                                    </p:animEffect>
                                  </p:childTnLst>
                                </p:cTn>
                              </p:par>
                            </p:childTnLst>
                          </p:cTn>
                        </p:par>
                        <p:par>
                          <p:cTn id="37" fill="hold" nodeType="afterGroup">
                            <p:stCondLst>
                              <p:cond delay="7750"/>
                            </p:stCondLst>
                            <p:childTnLst>
                              <p:par>
                                <p:cTn id="38" presetID="2" presetClass="entr" presetSubtype="4"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8250"/>
                            </p:stCondLst>
                            <p:childTnLst>
                              <p:par>
                                <p:cTn id="43" presetID="22" presetClass="entr" presetSubtype="8" fill="hold" nodeType="after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wipe(left)">
                                      <p:cBhvr>
                                        <p:cTn id="45" dur="2000"/>
                                        <p:tgtEl>
                                          <p:spTgt spid="10">
                                            <p:txEl>
                                              <p:pRg st="0" end="0"/>
                                            </p:txEl>
                                          </p:spTgt>
                                        </p:tgtEl>
                                      </p:cBhvr>
                                    </p:animEffect>
                                  </p:childTnLst>
                                </p:cTn>
                              </p:par>
                            </p:childTnLst>
                          </p:cTn>
                        </p:par>
                        <p:par>
                          <p:cTn id="46" fill="hold" nodeType="afterGroup">
                            <p:stCondLst>
                              <p:cond delay="10250"/>
                            </p:stCondLst>
                            <p:childTnLst>
                              <p:par>
                                <p:cTn id="47" presetID="2" presetClass="entr" presetSubtype="4"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10750"/>
                            </p:stCondLst>
                            <p:childTnLst>
                              <p:par>
                                <p:cTn id="52" presetID="22" presetClass="entr" presetSubtype="8" fill="hold" nodeType="afterEffect">
                                  <p:stCondLst>
                                    <p:cond delay="0"/>
                                  </p:stCondLst>
                                  <p:childTnLst>
                                    <p:set>
                                      <p:cBhvr>
                                        <p:cTn id="53" dur="1" fill="hold">
                                          <p:stCondLst>
                                            <p:cond delay="0"/>
                                          </p:stCondLst>
                                        </p:cTn>
                                        <p:tgtEl>
                                          <p:spTgt spid="11">
                                            <p:txEl>
                                              <p:pRg st="0" end="0"/>
                                            </p:txEl>
                                          </p:spTgt>
                                        </p:tgtEl>
                                        <p:attrNameLst>
                                          <p:attrName>style.visibility</p:attrName>
                                        </p:attrNameLst>
                                      </p:cBhvr>
                                      <p:to>
                                        <p:strVal val="visible"/>
                                      </p:to>
                                    </p:set>
                                    <p:animEffect transition="in" filter="wipe(left)">
                                      <p:cBhvr>
                                        <p:cTn id="54" dur="2000"/>
                                        <p:tgtEl>
                                          <p:spTgt spid="11">
                                            <p:txEl>
                                              <p:pRg st="0" end="0"/>
                                            </p:txEl>
                                          </p:spTgt>
                                        </p:tgtEl>
                                      </p:cBhvr>
                                    </p:animEffect>
                                  </p:childTnLst>
                                </p:cTn>
                              </p:par>
                            </p:childTnLst>
                          </p:cTn>
                        </p:par>
                        <p:par>
                          <p:cTn id="55" fill="hold" nodeType="afterGroup">
                            <p:stCondLst>
                              <p:cond delay="12750"/>
                            </p:stCondLst>
                            <p:childTnLst>
                              <p:par>
                                <p:cTn id="56" presetID="2" presetClass="entr" presetSubtype="4"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ppt_x"/>
                                          </p:val>
                                        </p:tav>
                                        <p:tav tm="100000">
                                          <p:val>
                                            <p:strVal val="#ppt_x"/>
                                          </p:val>
                                        </p:tav>
                                      </p:tavLst>
                                    </p:anim>
                                    <p:anim calcmode="lin" valueType="num">
                                      <p:cBhvr additive="base">
                                        <p:cTn id="59" dur="500" fill="hold"/>
                                        <p:tgtEl>
                                          <p:spTgt spid="19"/>
                                        </p:tgtEl>
                                        <p:attrNameLst>
                                          <p:attrName>ppt_y</p:attrName>
                                        </p:attrNameLst>
                                      </p:cBhvr>
                                      <p:tavLst>
                                        <p:tav tm="0">
                                          <p:val>
                                            <p:strVal val="1+#ppt_h/2"/>
                                          </p:val>
                                        </p:tav>
                                        <p:tav tm="100000">
                                          <p:val>
                                            <p:strVal val="#ppt_y"/>
                                          </p:val>
                                        </p:tav>
                                      </p:tavLst>
                                    </p:anim>
                                  </p:childTnLst>
                                </p:cTn>
                              </p:par>
                            </p:childTnLst>
                          </p:cTn>
                        </p:par>
                        <p:par>
                          <p:cTn id="60" fill="hold" nodeType="afterGroup">
                            <p:stCondLst>
                              <p:cond delay="13250"/>
                            </p:stCondLst>
                            <p:childTnLst>
                              <p:par>
                                <p:cTn id="61" presetID="22" presetClass="entr" presetSubtype="8" fill="hold" nodeType="afterEffect">
                                  <p:stCondLst>
                                    <p:cond delay="0"/>
                                  </p:stCondLst>
                                  <p:childTnLst>
                                    <p:set>
                                      <p:cBhvr>
                                        <p:cTn id="62" dur="1" fill="hold">
                                          <p:stCondLst>
                                            <p:cond delay="0"/>
                                          </p:stCondLst>
                                        </p:cTn>
                                        <p:tgtEl>
                                          <p:spTgt spid="12">
                                            <p:txEl>
                                              <p:pRg st="0" end="0"/>
                                            </p:txEl>
                                          </p:spTgt>
                                        </p:tgtEl>
                                        <p:attrNameLst>
                                          <p:attrName>style.visibility</p:attrName>
                                        </p:attrNameLst>
                                      </p:cBhvr>
                                      <p:to>
                                        <p:strVal val="visible"/>
                                      </p:to>
                                    </p:set>
                                    <p:animEffect transition="in" filter="wipe(left)">
                                      <p:cBhvr>
                                        <p:cTn id="63" dur="2000"/>
                                        <p:tgtEl>
                                          <p:spTgt spid="12">
                                            <p:txEl>
                                              <p:pRg st="0" end="0"/>
                                            </p:txEl>
                                          </p:spTgt>
                                        </p:tgtEl>
                                      </p:cBhvr>
                                    </p:animEffect>
                                  </p:childTnLst>
                                </p:cTn>
                              </p:par>
                            </p:childTnLst>
                          </p:cTn>
                        </p:par>
                        <p:par>
                          <p:cTn id="64" fill="hold" nodeType="afterGroup">
                            <p:stCondLst>
                              <p:cond delay="15250"/>
                            </p:stCondLst>
                            <p:childTnLst>
                              <p:par>
                                <p:cTn id="65" presetID="2" presetClass="entr" presetSubtype="4"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15750"/>
                            </p:stCondLst>
                            <p:childTnLst>
                              <p:par>
                                <p:cTn id="70" presetID="22" presetClass="entr" presetSubtype="8" fill="hold" nodeType="afterEffect">
                                  <p:stCondLst>
                                    <p:cond delay="0"/>
                                  </p:stCondLst>
                                  <p:childTnLst>
                                    <p:set>
                                      <p:cBhvr>
                                        <p:cTn id="71" dur="1" fill="hold">
                                          <p:stCondLst>
                                            <p:cond delay="0"/>
                                          </p:stCondLst>
                                        </p:cTn>
                                        <p:tgtEl>
                                          <p:spTgt spid="13">
                                            <p:txEl>
                                              <p:pRg st="0" end="0"/>
                                            </p:txEl>
                                          </p:spTgt>
                                        </p:tgtEl>
                                        <p:attrNameLst>
                                          <p:attrName>style.visibility</p:attrName>
                                        </p:attrNameLst>
                                      </p:cBhvr>
                                      <p:to>
                                        <p:strVal val="visible"/>
                                      </p:to>
                                    </p:set>
                                    <p:animEffect transition="in" filter="wipe(left)">
                                      <p:cBhvr>
                                        <p:cTn id="72"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P spid="7" grpId="0"/>
      <p:bldP spid="15" grpId="0"/>
      <p:bldP spid="16" grpId="0" animBg="1"/>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7859713" y="6145213"/>
            <a:ext cx="4114800" cy="365125"/>
          </a:xfrm>
        </p:spPr>
        <p:txBody>
          <a:bodyPr/>
          <a:lstStyle/>
          <a:p>
            <a:pPr>
              <a:defRPr/>
            </a:pPr>
            <a:r>
              <a:rPr lang="ru-RU" dirty="0"/>
              <a:t>Комиссия по делам несовершеннолетних и защите их прав при Губернаторе Тюменской области</a:t>
            </a:r>
          </a:p>
        </p:txBody>
      </p:sp>
      <p:sp>
        <p:nvSpPr>
          <p:cNvPr id="2" name="Прямоугольник 1"/>
          <p:cNvSpPr/>
          <p:nvPr/>
        </p:nvSpPr>
        <p:spPr>
          <a:xfrm>
            <a:off x="6096000" y="2568575"/>
            <a:ext cx="6096000" cy="3046413"/>
          </a:xfrm>
          <a:prstGeom prst="rect">
            <a:avLst/>
          </a:prstGeom>
        </p:spPr>
        <p:txBody>
          <a:bodyPr>
            <a:spAutoFit/>
          </a:bodyPr>
          <a:lstStyle/>
          <a:p>
            <a:pPr>
              <a:defRPr/>
            </a:pPr>
            <a:r>
              <a:rPr lang="ru-RU" sz="3200" b="1" spc="100" dirty="0">
                <a:solidFill>
                  <a:srgbClr val="C00000"/>
                </a:solidFill>
                <a:effectLst>
                  <a:outerShdw blurRad="38100" dist="38100" dir="2700000" algn="tl">
                    <a:srgbClr val="000000">
                      <a:alpha val="43137"/>
                    </a:srgbClr>
                  </a:outerShdw>
                </a:effectLst>
              </a:rPr>
              <a:t>Высказывание с одного из интернет форумов:</a:t>
            </a:r>
          </a:p>
          <a:p>
            <a:pPr>
              <a:defRPr/>
            </a:pPr>
            <a:r>
              <a:rPr lang="ru-RU" sz="3200" b="1" spc="100" dirty="0">
                <a:solidFill>
                  <a:srgbClr val="C00000"/>
                </a:solidFill>
                <a:effectLst>
                  <a:outerShdw blurRad="38100" dist="38100" dir="2700000" algn="tl">
                    <a:srgbClr val="000000">
                      <a:alpha val="43137"/>
                    </a:srgbClr>
                  </a:outerShdw>
                </a:effectLst>
              </a:rPr>
              <a:t>«ОДНАЖДЫ В РУКИ ВЗЯВ КОМПЬЮТЕРНУЮ МЫШЬ, ОКАЗЫВАЕШЬСЯ В МЫШЕЛОВКЕ»  Мамчич М.</a:t>
            </a:r>
            <a:endParaRPr lang="ru-RU" sz="3200" dirty="0">
              <a:solidFill>
                <a:srgbClr val="C00000"/>
              </a:solidFill>
            </a:endParaRPr>
          </a:p>
        </p:txBody>
      </p:sp>
      <p:sp>
        <p:nvSpPr>
          <p:cNvPr id="3" name="Прямоугольник 2"/>
          <p:cNvSpPr/>
          <p:nvPr/>
        </p:nvSpPr>
        <p:spPr>
          <a:xfrm>
            <a:off x="1219200" y="1617663"/>
            <a:ext cx="10196513" cy="1385887"/>
          </a:xfrm>
          <a:prstGeom prst="rect">
            <a:avLst/>
          </a:prstGeom>
        </p:spPr>
        <p:txBody>
          <a:bodyPr>
            <a:spAutoFit/>
          </a:bodyPr>
          <a:lstStyle/>
          <a:p>
            <a:pPr>
              <a:defRPr/>
            </a:pPr>
            <a:r>
              <a:rPr lang="ru-RU" sz="2800" b="1" spc="100" dirty="0">
                <a:effectLst>
                  <a:outerShdw blurRad="38100" dist="38100" dir="2700000" algn="tl">
                    <a:srgbClr val="000000">
                      <a:alpha val="43137"/>
                    </a:srgbClr>
                  </a:outerShdw>
                </a:effectLst>
              </a:rPr>
              <a:t>В ОПРЕДЕЛЕННЫЙ МОМЕНТ ЧЕЛОВЕК ПРОСТО ТЕРЯЕТ ВОЗМОЖНОСТЬ САМОМСТОЯТЕЛЬНО ПРЕОДОЛЕТЬ ЗАВИСИМОСТЬ!</a:t>
            </a:r>
          </a:p>
        </p:txBody>
      </p:sp>
      <p:sp>
        <p:nvSpPr>
          <p:cNvPr id="5" name="Прямоугольник 4"/>
          <p:cNvSpPr/>
          <p:nvPr/>
        </p:nvSpPr>
        <p:spPr>
          <a:xfrm>
            <a:off x="1219200" y="417513"/>
            <a:ext cx="10653713" cy="1200150"/>
          </a:xfrm>
          <a:prstGeom prst="rect">
            <a:avLst/>
          </a:prstGeom>
        </p:spPr>
        <p:txBody>
          <a:bodyPr>
            <a:spAutoFit/>
          </a:bodyPr>
          <a:lstStyle/>
          <a:p>
            <a:pPr>
              <a:defRPr/>
            </a:pPr>
            <a:r>
              <a:rPr lang="ru-RU" sz="3600" b="1" spc="100" dirty="0">
                <a:solidFill>
                  <a:srgbClr val="C00000"/>
                </a:solidFill>
                <a:effectLst>
                  <a:outerShdw blurRad="38100" dist="38100" dir="2700000" algn="tl">
                    <a:srgbClr val="000000">
                      <a:alpha val="43137"/>
                    </a:srgbClr>
                  </a:outerShdw>
                </a:effectLst>
              </a:rPr>
              <a:t>ИНТЕРНЕТ-ЗАВИСИМОСТЬ ОФИЦИАЛЬНО ПРИЗНАНА БОЛЕЗНЬЮ!</a:t>
            </a:r>
          </a:p>
        </p:txBody>
      </p:sp>
      <p:pic>
        <p:nvPicPr>
          <p:cNvPr id="5127" name="Picture 7" descr="C:\Users\PyzhovaMA\Desktop\zavisnost%20od%20interneta_1363644202_672x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9546" y="3003550"/>
            <a:ext cx="4563772" cy="2750488"/>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046163" y="5791200"/>
            <a:ext cx="4452937" cy="646113"/>
          </a:xfrm>
          <a:prstGeom prst="rect">
            <a:avLst/>
          </a:prstGeom>
        </p:spPr>
        <p:txBody>
          <a:bodyPr wrap="none">
            <a:spAutoFit/>
          </a:bodyPr>
          <a:lstStyle/>
          <a:p>
            <a:pPr>
              <a:defRPr/>
            </a:pPr>
            <a:r>
              <a:rPr lang="ru-RU" sz="3600" b="1" spc="100" dirty="0">
                <a:effectLst>
                  <a:outerShdw blurRad="38100" dist="38100" dir="2700000" algn="tl">
                    <a:srgbClr val="000000">
                      <a:alpha val="43137"/>
                    </a:srgbClr>
                  </a:outerShdw>
                </a:effectLst>
                <a:latin typeface="Betina" pitchFamily="2" charset="0"/>
              </a:rPr>
              <a:t>Знакомая ситуация?</a:t>
            </a:r>
            <a:endParaRPr lang="ru-RU" sz="3600" dirty="0"/>
          </a:p>
        </p:txBody>
      </p:sp>
      <p:sp>
        <p:nvSpPr>
          <p:cNvPr id="11" name="Стрелка углом вверх 10"/>
          <p:cNvSpPr/>
          <p:nvPr/>
        </p:nvSpPr>
        <p:spPr>
          <a:xfrm rot="19585786">
            <a:off x="5340350" y="5283200"/>
            <a:ext cx="862013" cy="676275"/>
          </a:xfrm>
          <a:prstGeom prst="bentUpArrow">
            <a:avLst>
              <a:gd name="adj1" fmla="val 25000"/>
              <a:gd name="adj2" fmla="val 30836"/>
              <a:gd name="adj3" fmla="val 25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nodeType="afterGroup">
                            <p:stCondLst>
                              <p:cond delay="1000"/>
                            </p:stCondLst>
                            <p:childTnLst>
                              <p:par>
                                <p:cTn id="12" presetID="22" presetClass="entr" presetSubtype="8"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2000"/>
                                        <p:tgtEl>
                                          <p:spTgt spid="3">
                                            <p:txEl>
                                              <p:pRg st="0" end="0"/>
                                            </p:txEl>
                                          </p:spTgt>
                                        </p:tgtEl>
                                      </p:cBhvr>
                                    </p:animEffect>
                                  </p:childTnLst>
                                </p:cTn>
                              </p:par>
                            </p:childTnLst>
                          </p:cTn>
                        </p:par>
                        <p:par>
                          <p:cTn id="15" fill="hold" nodeType="afterGroup">
                            <p:stCondLst>
                              <p:cond delay="30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3750"/>
                                        <p:tgtEl>
                                          <p:spTgt spid="2"/>
                                        </p:tgtEl>
                                      </p:cBhvr>
                                    </p:animEffect>
                                    <p:anim calcmode="lin" valueType="num">
                                      <p:cBhvr>
                                        <p:cTn id="19" dur="3750" fill="hold"/>
                                        <p:tgtEl>
                                          <p:spTgt spid="2"/>
                                        </p:tgtEl>
                                        <p:attrNameLst>
                                          <p:attrName>ppt_x</p:attrName>
                                        </p:attrNameLst>
                                      </p:cBhvr>
                                      <p:tavLst>
                                        <p:tav tm="0">
                                          <p:val>
                                            <p:strVal val="#ppt_x"/>
                                          </p:val>
                                        </p:tav>
                                        <p:tav tm="100000">
                                          <p:val>
                                            <p:strVal val="#ppt_x"/>
                                          </p:val>
                                        </p:tav>
                                      </p:tavLst>
                                    </p:anim>
                                    <p:anim calcmode="lin" valueType="num">
                                      <p:cBhvr>
                                        <p:cTn id="20" dur="3750" fill="hold"/>
                                        <p:tgtEl>
                                          <p:spTgt spid="2"/>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6750"/>
                            </p:stCondLst>
                            <p:childTnLst>
                              <p:par>
                                <p:cTn id="22" presetID="31" presetClass="entr" presetSubtype="0" fill="hold" nodeType="afterEffect">
                                  <p:stCondLst>
                                    <p:cond delay="0"/>
                                  </p:stCondLst>
                                  <p:childTnLst>
                                    <p:set>
                                      <p:cBhvr>
                                        <p:cTn id="23" dur="1" fill="hold">
                                          <p:stCondLst>
                                            <p:cond delay="0"/>
                                          </p:stCondLst>
                                        </p:cTn>
                                        <p:tgtEl>
                                          <p:spTgt spid="5127"/>
                                        </p:tgtEl>
                                        <p:attrNameLst>
                                          <p:attrName>style.visibility</p:attrName>
                                        </p:attrNameLst>
                                      </p:cBhvr>
                                      <p:to>
                                        <p:strVal val="visible"/>
                                      </p:to>
                                    </p:set>
                                    <p:anim calcmode="lin" valueType="num">
                                      <p:cBhvr>
                                        <p:cTn id="24" dur="2000" fill="hold"/>
                                        <p:tgtEl>
                                          <p:spTgt spid="5127"/>
                                        </p:tgtEl>
                                        <p:attrNameLst>
                                          <p:attrName>ppt_w</p:attrName>
                                        </p:attrNameLst>
                                      </p:cBhvr>
                                      <p:tavLst>
                                        <p:tav tm="0">
                                          <p:val>
                                            <p:fltVal val="0"/>
                                          </p:val>
                                        </p:tav>
                                        <p:tav tm="100000">
                                          <p:val>
                                            <p:strVal val="#ppt_w"/>
                                          </p:val>
                                        </p:tav>
                                      </p:tavLst>
                                    </p:anim>
                                    <p:anim calcmode="lin" valueType="num">
                                      <p:cBhvr>
                                        <p:cTn id="25" dur="2000" fill="hold"/>
                                        <p:tgtEl>
                                          <p:spTgt spid="5127"/>
                                        </p:tgtEl>
                                        <p:attrNameLst>
                                          <p:attrName>ppt_h</p:attrName>
                                        </p:attrNameLst>
                                      </p:cBhvr>
                                      <p:tavLst>
                                        <p:tav tm="0">
                                          <p:val>
                                            <p:fltVal val="0"/>
                                          </p:val>
                                        </p:tav>
                                        <p:tav tm="100000">
                                          <p:val>
                                            <p:strVal val="#ppt_h"/>
                                          </p:val>
                                        </p:tav>
                                      </p:tavLst>
                                    </p:anim>
                                    <p:anim calcmode="lin" valueType="num">
                                      <p:cBhvr>
                                        <p:cTn id="26" dur="2000" fill="hold"/>
                                        <p:tgtEl>
                                          <p:spTgt spid="5127"/>
                                        </p:tgtEl>
                                        <p:attrNameLst>
                                          <p:attrName>style.rotation</p:attrName>
                                        </p:attrNameLst>
                                      </p:cBhvr>
                                      <p:tavLst>
                                        <p:tav tm="0">
                                          <p:val>
                                            <p:fltVal val="90"/>
                                          </p:val>
                                        </p:tav>
                                        <p:tav tm="100000">
                                          <p:val>
                                            <p:fltVal val="0"/>
                                          </p:val>
                                        </p:tav>
                                      </p:tavLst>
                                    </p:anim>
                                    <p:animEffect transition="in" filter="fade">
                                      <p:cBhvr>
                                        <p:cTn id="27" dur="2000"/>
                                        <p:tgtEl>
                                          <p:spTgt spid="5127"/>
                                        </p:tgtEl>
                                      </p:cBhvr>
                                    </p:animEffect>
                                  </p:childTnLst>
                                </p:cTn>
                              </p:par>
                            </p:childTnLst>
                          </p:cTn>
                        </p:par>
                        <p:par>
                          <p:cTn id="28" fill="hold" nodeType="afterGroup">
                            <p:stCondLst>
                              <p:cond delay="8750"/>
                            </p:stCondLst>
                            <p:childTnLst>
                              <p:par>
                                <p:cTn id="29" presetID="22" presetClass="entr" presetSubtype="4" fill="hold"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down)">
                                      <p:cBhvr>
                                        <p:cTn id="31" dur="1500"/>
                                        <p:tgtEl>
                                          <p:spTgt spid="7">
                                            <p:txEl>
                                              <p:pRg st="0" end="0"/>
                                            </p:txEl>
                                          </p:spTgt>
                                        </p:tgtEl>
                                      </p:cBhvr>
                                    </p:animEffect>
                                  </p:childTnLst>
                                </p:cTn>
                              </p:par>
                            </p:childTnLst>
                          </p:cTn>
                        </p:par>
                        <p:par>
                          <p:cTn id="32" fill="hold" nodeType="afterGroup">
                            <p:stCondLst>
                              <p:cond delay="10250"/>
                            </p:stCondLst>
                            <p:childTnLst>
                              <p:par>
                                <p:cTn id="33" presetID="1"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7859713" y="6145213"/>
            <a:ext cx="4114800" cy="365125"/>
          </a:xfrm>
        </p:spPr>
        <p:txBody>
          <a:bodyPr/>
          <a:lstStyle/>
          <a:p>
            <a:pPr>
              <a:defRPr/>
            </a:pPr>
            <a:r>
              <a:rPr lang="ru-RU" dirty="0"/>
              <a:t>Комиссия по делам несовершеннолетних и защите их прав при Губернаторе Тюменской области</a:t>
            </a:r>
          </a:p>
        </p:txBody>
      </p:sp>
      <p:sp>
        <p:nvSpPr>
          <p:cNvPr id="2" name="Прямоугольник 1"/>
          <p:cNvSpPr/>
          <p:nvPr/>
        </p:nvSpPr>
        <p:spPr>
          <a:xfrm>
            <a:off x="1524000" y="514350"/>
            <a:ext cx="9864725" cy="1323975"/>
          </a:xfrm>
          <a:prstGeom prst="rect">
            <a:avLst/>
          </a:prstGeom>
        </p:spPr>
        <p:txBody>
          <a:bodyPr>
            <a:spAutoFit/>
          </a:bodyPr>
          <a:lstStyle/>
          <a:p>
            <a:pPr>
              <a:defRPr/>
            </a:pPr>
            <a:r>
              <a:rPr lang="ru-RU" sz="4000" b="1" spc="100" dirty="0">
                <a:solidFill>
                  <a:srgbClr val="C00000"/>
                </a:solidFill>
                <a:effectLst>
                  <a:outerShdw blurRad="38100" dist="38100" dir="2700000" algn="tl">
                    <a:srgbClr val="000000">
                      <a:alpha val="43137"/>
                    </a:srgbClr>
                  </a:outerShdw>
                </a:effectLst>
              </a:rPr>
              <a:t>ЗАВИСИМОСТЬ ОТ ИНТЕРНЕТА И КОМПЬЮТЕРНЫХ ИГР</a:t>
            </a:r>
            <a:endParaRPr lang="ru-RU" sz="4000" dirty="0">
              <a:solidFill>
                <a:srgbClr val="C00000"/>
              </a:solidFill>
            </a:endParaRPr>
          </a:p>
        </p:txBody>
      </p:sp>
      <p:pic>
        <p:nvPicPr>
          <p:cNvPr id="5" name="i-main-pic" descr="Картинка 106 из 8519">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4456" y="1082690"/>
            <a:ext cx="2478982" cy="24152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2701925" y="1858963"/>
            <a:ext cx="6096000" cy="1384300"/>
          </a:xfrm>
          <a:prstGeom prst="rect">
            <a:avLst/>
          </a:prstGeom>
        </p:spPr>
        <p:txBody>
          <a:bodyPr>
            <a:spAutoFit/>
          </a:bodyPr>
          <a:lstStyle/>
          <a:p>
            <a:pPr>
              <a:defRPr/>
            </a:pPr>
            <a:r>
              <a:rPr lang="ru-RU" sz="2800" b="1" u="sng" spc="100" dirty="0">
                <a:effectLst>
                  <a:outerShdw blurRad="38100" dist="38100" dir="2700000" algn="tl">
                    <a:srgbClr val="000000">
                      <a:alpha val="43137"/>
                    </a:srgbClr>
                  </a:outerShdw>
                </a:effectLst>
              </a:rPr>
              <a:t>ВИРТУАЛЬНАЯ РЕАЛЬНОСТЬ, КОТОРАЯ ЗАМЕНЯЕТ ЖИЗНЬ, НЕСЕТ ТЯЖЕЛЫЕ ПОСЛЕДСТВИЯ :</a:t>
            </a:r>
          </a:p>
        </p:txBody>
      </p:sp>
      <p:sp>
        <p:nvSpPr>
          <p:cNvPr id="7" name="Прямоугольник 6"/>
          <p:cNvSpPr/>
          <p:nvPr/>
        </p:nvSpPr>
        <p:spPr>
          <a:xfrm>
            <a:off x="1330325" y="3497263"/>
            <a:ext cx="6096000" cy="1201737"/>
          </a:xfrm>
          <a:prstGeom prst="rect">
            <a:avLst/>
          </a:prstGeom>
        </p:spPr>
        <p:txBody>
          <a:bodyPr>
            <a:spAutoFit/>
          </a:bodyPr>
          <a:lstStyle/>
          <a:p>
            <a:pPr marL="285750" indent="-285750">
              <a:buFont typeface="Arial" pitchFamily="34" charset="0"/>
              <a:buChar char="•"/>
              <a:defRPr/>
            </a:pPr>
            <a:r>
              <a:rPr lang="ru-RU" sz="2400" b="1" spc="100" dirty="0">
                <a:solidFill>
                  <a:srgbClr val="C00000"/>
                </a:solidFill>
                <a:effectLst>
                  <a:outerShdw blurRad="38100" dist="38100" dir="2700000" algn="tl">
                    <a:srgbClr val="000000">
                      <a:alpha val="43137"/>
                    </a:srgbClr>
                  </a:outerShdw>
                </a:effectLst>
              </a:rPr>
              <a:t>Человек утрачивает способность контролировать свои эмоции, </a:t>
            </a:r>
          </a:p>
          <a:p>
            <a:pPr>
              <a:defRPr/>
            </a:pPr>
            <a:r>
              <a:rPr lang="ru-RU" sz="2400" b="1" spc="100" dirty="0">
                <a:solidFill>
                  <a:srgbClr val="C00000"/>
                </a:solidFill>
                <a:effectLst>
                  <a:outerShdw blurRad="38100" dist="38100" dir="2700000" algn="tl">
                    <a:srgbClr val="000000">
                      <a:alpha val="43137"/>
                    </a:srgbClr>
                  </a:outerShdw>
                </a:effectLst>
              </a:rPr>
              <a:t>чувства, справляться со стрессами.</a:t>
            </a:r>
          </a:p>
        </p:txBody>
      </p:sp>
      <p:sp>
        <p:nvSpPr>
          <p:cNvPr id="8" name="Прямоугольник 7"/>
          <p:cNvSpPr/>
          <p:nvPr/>
        </p:nvSpPr>
        <p:spPr>
          <a:xfrm>
            <a:off x="7246938" y="4924425"/>
            <a:ext cx="4141787" cy="1201738"/>
          </a:xfrm>
          <a:prstGeom prst="rect">
            <a:avLst/>
          </a:prstGeom>
        </p:spPr>
        <p:txBody>
          <a:bodyPr>
            <a:spAutoFit/>
          </a:bodyPr>
          <a:lstStyle/>
          <a:p>
            <a:pPr marL="285750" indent="-285750">
              <a:buFont typeface="Arial" pitchFamily="34" charset="0"/>
              <a:buChar char="•"/>
              <a:defRPr/>
            </a:pPr>
            <a:r>
              <a:rPr lang="ru-RU" sz="2400" b="1" spc="100" dirty="0">
                <a:solidFill>
                  <a:srgbClr val="C00000"/>
                </a:solidFill>
                <a:effectLst>
                  <a:outerShdw blurRad="38100" dist="38100" dir="2700000" algn="tl">
                    <a:srgbClr val="000000">
                      <a:alpha val="43137"/>
                    </a:srgbClr>
                  </a:outerShdw>
                </a:effectLst>
              </a:rPr>
              <a:t>Потеря работы, хобби, увлечений, рассеяность, потеря интереса к учебе.</a:t>
            </a:r>
          </a:p>
        </p:txBody>
      </p:sp>
      <p:sp>
        <p:nvSpPr>
          <p:cNvPr id="9" name="Прямоугольник 8"/>
          <p:cNvSpPr/>
          <p:nvPr/>
        </p:nvSpPr>
        <p:spPr>
          <a:xfrm>
            <a:off x="7445375" y="3497263"/>
            <a:ext cx="3657600" cy="1201737"/>
          </a:xfrm>
          <a:prstGeom prst="rect">
            <a:avLst/>
          </a:prstGeom>
        </p:spPr>
        <p:txBody>
          <a:bodyPr>
            <a:spAutoFit/>
          </a:bodyPr>
          <a:lstStyle/>
          <a:p>
            <a:pPr marL="285750" indent="-285750">
              <a:buFont typeface="Arial" pitchFamily="34" charset="0"/>
              <a:buChar char="•"/>
              <a:defRPr/>
            </a:pPr>
            <a:r>
              <a:rPr lang="ru-RU" sz="2400" b="1" spc="100" dirty="0">
                <a:solidFill>
                  <a:srgbClr val="C00000"/>
                </a:solidFill>
                <a:effectLst>
                  <a:outerShdw blurRad="38100" dist="38100" dir="2700000" algn="tl">
                    <a:srgbClr val="000000">
                      <a:alpha val="43137"/>
                    </a:srgbClr>
                  </a:outerShdw>
                </a:effectLst>
              </a:rPr>
              <a:t>Утрата связи с родными, друзьями, коллегами.</a:t>
            </a:r>
          </a:p>
        </p:txBody>
      </p:sp>
      <p:sp>
        <p:nvSpPr>
          <p:cNvPr id="10" name="Прямоугольник 9"/>
          <p:cNvSpPr/>
          <p:nvPr/>
        </p:nvSpPr>
        <p:spPr>
          <a:xfrm>
            <a:off x="1330325" y="4924425"/>
            <a:ext cx="5915025" cy="1201738"/>
          </a:xfrm>
          <a:prstGeom prst="rect">
            <a:avLst/>
          </a:prstGeom>
        </p:spPr>
        <p:txBody>
          <a:bodyPr>
            <a:spAutoFit/>
          </a:bodyPr>
          <a:lstStyle/>
          <a:p>
            <a:pPr marL="285750" indent="-285750">
              <a:buFont typeface="Arial" pitchFamily="34" charset="0"/>
              <a:buChar char="•"/>
              <a:defRPr/>
            </a:pPr>
            <a:r>
              <a:rPr lang="ru-RU" sz="2400" b="1" spc="100" dirty="0">
                <a:solidFill>
                  <a:srgbClr val="C00000"/>
                </a:solidFill>
                <a:effectLst>
                  <a:outerShdw blurRad="38100" dist="38100" dir="2700000" algn="tl">
                    <a:srgbClr val="000000">
                      <a:alpha val="43137"/>
                    </a:srgbClr>
                  </a:outerShdw>
                </a:effectLst>
              </a:rPr>
              <a:t>Ложь и попытки оправдания своего поведения с целью скрыть истинную степень своей вовлеченности.</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nodeType="afterGroup">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par>
                          <p:cTn id="15" fill="hold" nodeType="afterGroup">
                            <p:stCondLst>
                              <p:cond delay="3000"/>
                            </p:stCondLst>
                            <p:childTnLst>
                              <p:par>
                                <p:cTn id="16" presetID="3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400" decel="100000"/>
                                        <p:tgtEl>
                                          <p:spTgt spid="5"/>
                                        </p:tgtEl>
                                      </p:cBhvr>
                                    </p:animEffect>
                                    <p:anim calcmode="lin" valueType="num">
                                      <p:cBhvr>
                                        <p:cTn id="19" dur="1400" decel="100000" fill="hold"/>
                                        <p:tgtEl>
                                          <p:spTgt spid="5"/>
                                        </p:tgtEl>
                                        <p:attrNameLst>
                                          <p:attrName>style.rotation</p:attrName>
                                        </p:attrNameLst>
                                      </p:cBhvr>
                                      <p:tavLst>
                                        <p:tav tm="0">
                                          <p:val>
                                            <p:fltVal val="-90"/>
                                          </p:val>
                                        </p:tav>
                                        <p:tav tm="100000">
                                          <p:val>
                                            <p:fltVal val="0"/>
                                          </p:val>
                                        </p:tav>
                                      </p:tavLst>
                                    </p:anim>
                                    <p:anim calcmode="lin" valueType="num">
                                      <p:cBhvr>
                                        <p:cTn id="20" dur="1400" decel="100000" fill="hold"/>
                                        <p:tgtEl>
                                          <p:spTgt spid="5"/>
                                        </p:tgtEl>
                                        <p:attrNameLst>
                                          <p:attrName>ppt_x</p:attrName>
                                        </p:attrNameLst>
                                      </p:cBhvr>
                                      <p:tavLst>
                                        <p:tav tm="0">
                                          <p:val>
                                            <p:strVal val="#ppt_x+0.4"/>
                                          </p:val>
                                        </p:tav>
                                        <p:tav tm="100000">
                                          <p:val>
                                            <p:strVal val="#ppt_x-0.05"/>
                                          </p:val>
                                        </p:tav>
                                      </p:tavLst>
                                    </p:anim>
                                    <p:anim calcmode="lin" valueType="num">
                                      <p:cBhvr>
                                        <p:cTn id="21" dur="1400" decel="100000" fill="hold"/>
                                        <p:tgtEl>
                                          <p:spTgt spid="5"/>
                                        </p:tgtEl>
                                        <p:attrNameLst>
                                          <p:attrName>ppt_y</p:attrName>
                                        </p:attrNameLst>
                                      </p:cBhvr>
                                      <p:tavLst>
                                        <p:tav tm="0">
                                          <p:val>
                                            <p:strVal val="#ppt_y-0.4"/>
                                          </p:val>
                                        </p:tav>
                                        <p:tav tm="100000">
                                          <p:val>
                                            <p:strVal val="#ppt_y+0.1"/>
                                          </p:val>
                                        </p:tav>
                                      </p:tavLst>
                                    </p:anim>
                                    <p:anim calcmode="lin" valueType="num">
                                      <p:cBhvr>
                                        <p:cTn id="22" dur="350" accel="100000" fill="hold">
                                          <p:stCondLst>
                                            <p:cond delay="1400"/>
                                          </p:stCondLst>
                                        </p:cTn>
                                        <p:tgtEl>
                                          <p:spTgt spid="5"/>
                                        </p:tgtEl>
                                        <p:attrNameLst>
                                          <p:attrName>ppt_x</p:attrName>
                                        </p:attrNameLst>
                                      </p:cBhvr>
                                      <p:tavLst>
                                        <p:tav tm="0">
                                          <p:val>
                                            <p:strVal val="#ppt_x-0.05"/>
                                          </p:val>
                                        </p:tav>
                                        <p:tav tm="100000">
                                          <p:val>
                                            <p:strVal val="#ppt_x"/>
                                          </p:val>
                                        </p:tav>
                                      </p:tavLst>
                                    </p:anim>
                                    <p:anim calcmode="lin" valueType="num">
                                      <p:cBhvr>
                                        <p:cTn id="23" dur="350" accel="100000" fill="hold">
                                          <p:stCondLst>
                                            <p:cond delay="1400"/>
                                          </p:stCondLst>
                                        </p:cTn>
                                        <p:tgtEl>
                                          <p:spTgt spid="5"/>
                                        </p:tgtEl>
                                        <p:attrNameLst>
                                          <p:attrName>ppt_y</p:attrName>
                                        </p:attrNameLst>
                                      </p:cBhvr>
                                      <p:tavLst>
                                        <p:tav tm="0">
                                          <p:val>
                                            <p:strVal val="#ppt_y+0.1"/>
                                          </p:val>
                                        </p:tav>
                                        <p:tav tm="100000">
                                          <p:val>
                                            <p:strVal val="#ppt_y"/>
                                          </p:val>
                                        </p:tav>
                                      </p:tavLst>
                                    </p:anim>
                                  </p:childTnLst>
                                </p:cTn>
                              </p:par>
                            </p:childTnLst>
                          </p:cTn>
                        </p:par>
                        <p:par>
                          <p:cTn id="24" fill="hold" nodeType="afterGroup">
                            <p:stCondLst>
                              <p:cond delay="4750"/>
                            </p:stCondLst>
                            <p:childTnLst>
                              <p:par>
                                <p:cTn id="25" presetID="22" presetClass="entr" presetSubtype="8" fill="hold"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2000"/>
                                        <p:tgtEl>
                                          <p:spTgt spid="7">
                                            <p:txEl>
                                              <p:pRg st="0" end="0"/>
                                            </p:txEl>
                                          </p:spTgt>
                                        </p:tgtEl>
                                      </p:cBhvr>
                                    </p:animEffect>
                                  </p:childTnLst>
                                </p:cTn>
                              </p:par>
                            </p:childTnLst>
                          </p:cTn>
                        </p:par>
                        <p:par>
                          <p:cTn id="28" fill="hold" nodeType="afterGroup">
                            <p:stCondLst>
                              <p:cond delay="6750"/>
                            </p:stCondLst>
                            <p:childTnLst>
                              <p:par>
                                <p:cTn id="29" presetID="22" presetClass="entr" presetSubtype="8" fill="hold" nodeType="after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wipe(left)">
                                      <p:cBhvr>
                                        <p:cTn id="31" dur="2000"/>
                                        <p:tgtEl>
                                          <p:spTgt spid="7">
                                            <p:txEl>
                                              <p:pRg st="1" end="1"/>
                                            </p:txEl>
                                          </p:spTgt>
                                        </p:tgtEl>
                                      </p:cBhvr>
                                    </p:animEffect>
                                  </p:childTnLst>
                                </p:cTn>
                              </p:par>
                            </p:childTnLst>
                          </p:cTn>
                        </p:par>
                        <p:par>
                          <p:cTn id="32" fill="hold" nodeType="afterGroup">
                            <p:stCondLst>
                              <p:cond delay="875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2000"/>
                                        <p:tgtEl>
                                          <p:spTgt spid="8"/>
                                        </p:tgtEl>
                                      </p:cBhvr>
                                    </p:animEffect>
                                  </p:childTnLst>
                                </p:cTn>
                              </p:par>
                            </p:childTnLst>
                          </p:cTn>
                        </p:par>
                        <p:par>
                          <p:cTn id="36" fill="hold" nodeType="afterGroup">
                            <p:stCondLst>
                              <p:cond delay="1075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2000"/>
                                        <p:tgtEl>
                                          <p:spTgt spid="9"/>
                                        </p:tgtEl>
                                      </p:cBhvr>
                                    </p:animEffect>
                                  </p:childTnLst>
                                </p:cTn>
                              </p:par>
                            </p:childTnLst>
                          </p:cTn>
                        </p:par>
                        <p:par>
                          <p:cTn id="40" fill="hold" nodeType="afterGroup">
                            <p:stCondLst>
                              <p:cond delay="12750"/>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7859713" y="6145213"/>
            <a:ext cx="4114800" cy="365125"/>
          </a:xfrm>
        </p:spPr>
        <p:txBody>
          <a:bodyPr/>
          <a:lstStyle/>
          <a:p>
            <a:pPr>
              <a:defRPr/>
            </a:pPr>
            <a:r>
              <a:rPr lang="ru-RU" dirty="0"/>
              <a:t>Комиссия по делам несовершеннолетних и защите их прав при Губернаторе Тюменской области</a:t>
            </a:r>
          </a:p>
        </p:txBody>
      </p:sp>
      <p:pic>
        <p:nvPicPr>
          <p:cNvPr id="3" name="Picture 9" descr="Рисунок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7508" y="498765"/>
            <a:ext cx="7246715" cy="3519053"/>
          </a:xfrm>
          <a:prstGeom prst="rect">
            <a:avLst/>
          </a:prstGeom>
          <a:noFill/>
          <a:effectLst>
            <a:glow rad="368300">
              <a:schemeClr val="accent1">
                <a:alpha val="0"/>
              </a:schemeClr>
            </a:glow>
            <a:softEdge rad="1270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62050" y="471488"/>
            <a:ext cx="3314700" cy="1016000"/>
          </a:xfrm>
          <a:prstGeom prst="rect">
            <a:avLst/>
          </a:prstGeom>
        </p:spPr>
        <p:txBody>
          <a:bodyPr>
            <a:spAutoFit/>
          </a:bodyPr>
          <a:lstStyle/>
          <a:p>
            <a:pPr>
              <a:defRPr/>
            </a:pPr>
            <a:r>
              <a:rPr lang="ru-RU" sz="6000" b="1" spc="100" dirty="0">
                <a:solidFill>
                  <a:srgbClr val="FF0000"/>
                </a:solidFill>
                <a:effectLst>
                  <a:outerShdw blurRad="38100" dist="38100" dir="2700000" algn="tl">
                    <a:srgbClr val="000000">
                      <a:alpha val="43137"/>
                    </a:srgbClr>
                  </a:outerShdw>
                </a:effectLst>
              </a:rPr>
              <a:t>КУРЕНИЕ</a:t>
            </a:r>
            <a:endParaRPr lang="ru-RU" sz="6000" dirty="0"/>
          </a:p>
        </p:txBody>
      </p:sp>
      <p:sp>
        <p:nvSpPr>
          <p:cNvPr id="5" name="Прямоугольник 4"/>
          <p:cNvSpPr/>
          <p:nvPr/>
        </p:nvSpPr>
        <p:spPr>
          <a:xfrm>
            <a:off x="5049838" y="508000"/>
            <a:ext cx="2282825" cy="369888"/>
          </a:xfrm>
          <a:prstGeom prst="rect">
            <a:avLst/>
          </a:prstGeom>
        </p:spPr>
        <p:txBody>
          <a:bodyPr wrap="none">
            <a:spAutoFit/>
          </a:bodyPr>
          <a:lstStyle/>
          <a:p>
            <a:pPr>
              <a:defRPr/>
            </a:pPr>
            <a:r>
              <a:rPr lang="ru-RU" b="1" spc="100" dirty="0">
                <a:solidFill>
                  <a:srgbClr val="FF0000"/>
                </a:solidFill>
                <a:effectLst>
                  <a:outerShdw blurRad="38100" dist="38100" dir="2700000" algn="tl">
                    <a:srgbClr val="000000">
                      <a:alpha val="43137"/>
                    </a:srgbClr>
                  </a:outerShdw>
                </a:effectLst>
                <a:latin typeface="Betina" pitchFamily="2" charset="0"/>
              </a:rPr>
              <a:t>Легкие курильщика</a:t>
            </a:r>
            <a:endParaRPr lang="ru-RU" dirty="0"/>
          </a:p>
        </p:txBody>
      </p:sp>
      <p:sp>
        <p:nvSpPr>
          <p:cNvPr id="6" name="Прямоугольник 5"/>
          <p:cNvSpPr/>
          <p:nvPr/>
        </p:nvSpPr>
        <p:spPr>
          <a:xfrm>
            <a:off x="8472488" y="485775"/>
            <a:ext cx="2871787" cy="368300"/>
          </a:xfrm>
          <a:prstGeom prst="rect">
            <a:avLst/>
          </a:prstGeom>
        </p:spPr>
        <p:txBody>
          <a:bodyPr wrap="none">
            <a:spAutoFit/>
          </a:bodyPr>
          <a:lstStyle/>
          <a:p>
            <a:pPr>
              <a:defRPr/>
            </a:pPr>
            <a:r>
              <a:rPr lang="ru-RU" b="1" spc="100" dirty="0">
                <a:solidFill>
                  <a:srgbClr val="FF0000"/>
                </a:solidFill>
                <a:effectLst>
                  <a:outerShdw blurRad="38100" dist="38100" dir="2700000" algn="tl">
                    <a:srgbClr val="000000">
                      <a:alpha val="43137"/>
                    </a:srgbClr>
                  </a:outerShdw>
                </a:effectLst>
                <a:latin typeface="Betina" pitchFamily="2" charset="0"/>
              </a:rPr>
              <a:t>Легкие здорового человека</a:t>
            </a:r>
            <a:endParaRPr lang="ru-RU" dirty="0"/>
          </a:p>
        </p:txBody>
      </p:sp>
      <p:sp>
        <p:nvSpPr>
          <p:cNvPr id="12" name="Прямоугольник 11"/>
          <p:cNvSpPr/>
          <p:nvPr/>
        </p:nvSpPr>
        <p:spPr>
          <a:xfrm>
            <a:off x="1255713" y="1487488"/>
            <a:ext cx="3100387" cy="708025"/>
          </a:xfrm>
          <a:prstGeom prst="rect">
            <a:avLst/>
          </a:prstGeom>
        </p:spPr>
        <p:txBody>
          <a:bodyPr wrap="none">
            <a:spAutoFit/>
          </a:bodyPr>
          <a:lstStyle/>
          <a:p>
            <a:pPr>
              <a:defRPr/>
            </a:pPr>
            <a:r>
              <a:rPr lang="ru-RU" sz="2000" b="1" spc="100" dirty="0">
                <a:solidFill>
                  <a:srgbClr val="C00000"/>
                </a:solidFill>
                <a:effectLst>
                  <a:outerShdw blurRad="38100" dist="38100" dir="2700000" algn="tl">
                    <a:srgbClr val="000000">
                      <a:alpha val="43137"/>
                    </a:srgbClr>
                  </a:outerShdw>
                </a:effectLst>
              </a:rPr>
              <a:t>98%  СМЕРТЕЙ ОТ РАКА </a:t>
            </a:r>
          </a:p>
          <a:p>
            <a:pPr>
              <a:defRPr/>
            </a:pPr>
            <a:r>
              <a:rPr lang="ru-RU" sz="2000" b="1" spc="100" dirty="0">
                <a:solidFill>
                  <a:srgbClr val="C00000"/>
                </a:solidFill>
                <a:effectLst>
                  <a:outerShdw blurRad="38100" dist="38100" dir="2700000" algn="tl">
                    <a:srgbClr val="000000">
                      <a:alpha val="43137"/>
                    </a:srgbClr>
                  </a:outerShdw>
                </a:effectLst>
              </a:rPr>
              <a:t> ГОРТАНИ</a:t>
            </a:r>
            <a:endParaRPr lang="ru-RU" sz="2000" dirty="0">
              <a:solidFill>
                <a:srgbClr val="C00000"/>
              </a:solidFill>
            </a:endParaRPr>
          </a:p>
        </p:txBody>
      </p:sp>
      <p:sp>
        <p:nvSpPr>
          <p:cNvPr id="13" name="Прямоугольник 12"/>
          <p:cNvSpPr/>
          <p:nvPr/>
        </p:nvSpPr>
        <p:spPr>
          <a:xfrm>
            <a:off x="1223963" y="2195513"/>
            <a:ext cx="3163887" cy="708025"/>
          </a:xfrm>
          <a:prstGeom prst="rect">
            <a:avLst/>
          </a:prstGeom>
        </p:spPr>
        <p:txBody>
          <a:bodyPr>
            <a:spAutoFit/>
          </a:bodyPr>
          <a:lstStyle/>
          <a:p>
            <a:pPr>
              <a:defRPr/>
            </a:pPr>
            <a:r>
              <a:rPr lang="ru-RU" sz="2000" b="1" spc="100" dirty="0">
                <a:solidFill>
                  <a:srgbClr val="C00000"/>
                </a:solidFill>
                <a:effectLst>
                  <a:outerShdw blurRad="38100" dist="38100" dir="2700000" algn="tl">
                    <a:srgbClr val="000000">
                      <a:alpha val="43137"/>
                    </a:srgbClr>
                  </a:outerShdw>
                </a:effectLst>
              </a:rPr>
              <a:t>96%  СМЕРТЕЙ ОТ РАКА ЛЕГКИХ</a:t>
            </a:r>
            <a:endParaRPr lang="ru-RU" sz="2000" dirty="0">
              <a:solidFill>
                <a:srgbClr val="C00000"/>
              </a:solidFill>
            </a:endParaRPr>
          </a:p>
        </p:txBody>
      </p:sp>
      <p:sp>
        <p:nvSpPr>
          <p:cNvPr id="14" name="Прямоугольник 13"/>
          <p:cNvSpPr/>
          <p:nvPr/>
        </p:nvSpPr>
        <p:spPr>
          <a:xfrm>
            <a:off x="1162050" y="2903538"/>
            <a:ext cx="2741613" cy="1200150"/>
          </a:xfrm>
          <a:prstGeom prst="rect">
            <a:avLst/>
          </a:prstGeom>
        </p:spPr>
        <p:txBody>
          <a:bodyPr wrap="none">
            <a:spAutoFit/>
          </a:bodyPr>
          <a:lstStyle/>
          <a:p>
            <a:pPr>
              <a:defRPr/>
            </a:pPr>
            <a:r>
              <a:rPr lang="ru-RU" b="1" spc="100" dirty="0">
                <a:solidFill>
                  <a:srgbClr val="C00000"/>
                </a:solidFill>
                <a:effectLst>
                  <a:outerShdw blurRad="38100" dist="38100" dir="2700000" algn="tl">
                    <a:srgbClr val="000000">
                      <a:alpha val="43137"/>
                    </a:srgbClr>
                  </a:outerShdw>
                </a:effectLst>
              </a:rPr>
              <a:t>75%  СМЕРТЕЙ ОТ </a:t>
            </a:r>
          </a:p>
          <a:p>
            <a:pPr>
              <a:defRPr/>
            </a:pPr>
            <a:r>
              <a:rPr lang="ru-RU" b="1" spc="100" dirty="0">
                <a:solidFill>
                  <a:srgbClr val="C00000"/>
                </a:solidFill>
                <a:effectLst>
                  <a:outerShdw blurRad="38100" dist="38100" dir="2700000" algn="tl">
                    <a:srgbClr val="000000">
                      <a:alpha val="43137"/>
                    </a:srgbClr>
                  </a:outerShdw>
                </a:effectLst>
              </a:rPr>
              <a:t> ХРОНИЧЕСКОГО</a:t>
            </a:r>
          </a:p>
          <a:p>
            <a:pPr>
              <a:defRPr/>
            </a:pPr>
            <a:r>
              <a:rPr lang="ru-RU" b="1" spc="100" dirty="0">
                <a:solidFill>
                  <a:srgbClr val="C00000"/>
                </a:solidFill>
                <a:effectLst>
                  <a:outerShdw blurRad="38100" dist="38100" dir="2700000" algn="tl">
                    <a:srgbClr val="000000">
                      <a:alpha val="43137"/>
                    </a:srgbClr>
                  </a:outerShdw>
                </a:effectLst>
              </a:rPr>
              <a:t> БРОНХИТА</a:t>
            </a:r>
          </a:p>
          <a:p>
            <a:pPr>
              <a:defRPr/>
            </a:pPr>
            <a:r>
              <a:rPr lang="ru-RU" b="1" spc="100" dirty="0">
                <a:solidFill>
                  <a:srgbClr val="C00000"/>
                </a:solidFill>
                <a:effectLst>
                  <a:outerShdw blurRad="38100" dist="38100" dir="2700000" algn="tl">
                    <a:srgbClr val="000000">
                      <a:alpha val="43137"/>
                    </a:srgbClr>
                  </a:outerShdw>
                </a:effectLst>
              </a:rPr>
              <a:t> И ЭМФИЗЕМЫ ЛЕГКИХ</a:t>
            </a:r>
            <a:endParaRPr lang="ru-RU" dirty="0">
              <a:solidFill>
                <a:srgbClr val="C00000"/>
              </a:solidFill>
            </a:endParaRPr>
          </a:p>
        </p:txBody>
      </p:sp>
      <p:sp>
        <p:nvSpPr>
          <p:cNvPr id="15" name="Прямоугольник 14"/>
          <p:cNvSpPr/>
          <p:nvPr/>
        </p:nvSpPr>
        <p:spPr>
          <a:xfrm>
            <a:off x="1208088" y="4237038"/>
            <a:ext cx="3178175" cy="923925"/>
          </a:xfrm>
          <a:prstGeom prst="rect">
            <a:avLst/>
          </a:prstGeom>
        </p:spPr>
        <p:txBody>
          <a:bodyPr wrap="none">
            <a:spAutoFit/>
          </a:bodyPr>
          <a:lstStyle/>
          <a:p>
            <a:pPr>
              <a:defRPr/>
            </a:pPr>
            <a:r>
              <a:rPr lang="ru-RU" b="1" spc="100" dirty="0">
                <a:solidFill>
                  <a:srgbClr val="C00000"/>
                </a:solidFill>
                <a:effectLst>
                  <a:outerShdw blurRad="38100" dist="38100" dir="2700000" algn="tl">
                    <a:srgbClr val="000000">
                      <a:alpha val="43137"/>
                    </a:srgbClr>
                  </a:outerShdw>
                </a:effectLst>
              </a:rPr>
              <a:t>ИНФАРКТ МИОКАРДА </a:t>
            </a:r>
          </a:p>
          <a:p>
            <a:pPr>
              <a:defRPr/>
            </a:pPr>
            <a:r>
              <a:rPr lang="ru-RU" b="1" spc="100" dirty="0">
                <a:solidFill>
                  <a:srgbClr val="C00000"/>
                </a:solidFill>
                <a:effectLst>
                  <a:outerShdw blurRad="38100" dist="38100" dir="2700000" algn="tl">
                    <a:srgbClr val="000000">
                      <a:alpha val="43137"/>
                    </a:srgbClr>
                  </a:outerShdw>
                </a:effectLst>
              </a:rPr>
              <a:t>ПОРАЖАЕТ КУРИЛЬЩИКОВ</a:t>
            </a:r>
          </a:p>
          <a:p>
            <a:pPr>
              <a:defRPr/>
            </a:pPr>
            <a:r>
              <a:rPr lang="ru-RU" b="1" spc="100" dirty="0">
                <a:solidFill>
                  <a:srgbClr val="C00000"/>
                </a:solidFill>
                <a:effectLst>
                  <a:outerShdw blurRad="38100" dist="38100" dir="2700000" algn="tl">
                    <a:srgbClr val="000000">
                      <a:alpha val="43137"/>
                    </a:srgbClr>
                  </a:outerShdw>
                </a:effectLst>
              </a:rPr>
              <a:t> В 12 РАЗ ЧАЩЕ!</a:t>
            </a:r>
            <a:endParaRPr lang="ru-RU" dirty="0">
              <a:solidFill>
                <a:srgbClr val="C00000"/>
              </a:solidFill>
            </a:endParaRPr>
          </a:p>
        </p:txBody>
      </p:sp>
      <p:sp>
        <p:nvSpPr>
          <p:cNvPr id="16" name="Прямоугольник 15"/>
          <p:cNvSpPr/>
          <p:nvPr/>
        </p:nvSpPr>
        <p:spPr>
          <a:xfrm>
            <a:off x="1223963" y="5207000"/>
            <a:ext cx="6383337" cy="923925"/>
          </a:xfrm>
          <a:prstGeom prst="rect">
            <a:avLst/>
          </a:prstGeom>
        </p:spPr>
        <p:txBody>
          <a:bodyPr>
            <a:spAutoFit/>
          </a:bodyPr>
          <a:lstStyle/>
          <a:p>
            <a:pPr>
              <a:defRPr/>
            </a:pPr>
            <a:r>
              <a:rPr lang="ru-RU" b="1" spc="100" dirty="0">
                <a:solidFill>
                  <a:srgbClr val="C00000"/>
                </a:solidFill>
                <a:effectLst>
                  <a:outerShdw blurRad="38100" dist="38100" dir="2700000" algn="tl">
                    <a:srgbClr val="000000">
                      <a:alpha val="43137"/>
                    </a:srgbClr>
                  </a:outerShdw>
                </a:effectLst>
              </a:rPr>
              <a:t>ЯЗВА ЖЕЛУДКА, РАК ПИЩЕВОДА </a:t>
            </a:r>
          </a:p>
          <a:p>
            <a:pPr>
              <a:defRPr/>
            </a:pPr>
            <a:r>
              <a:rPr lang="ru-RU" b="1" spc="100" dirty="0">
                <a:solidFill>
                  <a:srgbClr val="C00000"/>
                </a:solidFill>
                <a:effectLst>
                  <a:outerShdw blurRad="38100" dist="38100" dir="2700000" algn="tl">
                    <a:srgbClr val="000000">
                      <a:alpha val="43137"/>
                    </a:srgbClr>
                  </a:outerShdw>
                </a:effectLst>
              </a:rPr>
              <a:t>И ПОДЖЕЛУДОЧНОЙ ЖЕЛЕЗЫ </a:t>
            </a:r>
          </a:p>
          <a:p>
            <a:pPr>
              <a:defRPr/>
            </a:pPr>
            <a:r>
              <a:rPr lang="ru-RU" b="1" spc="100" dirty="0">
                <a:solidFill>
                  <a:srgbClr val="C00000"/>
                </a:solidFill>
                <a:effectLst>
                  <a:outerShdw blurRad="38100" dist="38100" dir="2700000" algn="tl">
                    <a:srgbClr val="000000">
                      <a:alpha val="43137"/>
                    </a:srgbClr>
                  </a:outerShdw>
                </a:effectLst>
              </a:rPr>
              <a:t>У КУРИЛЬЩИКОВ ЧАЩЕ В 10-15 РАЗ</a:t>
            </a:r>
            <a:endParaRPr lang="ru-RU" dirty="0">
              <a:solidFill>
                <a:srgbClr val="C00000"/>
              </a:solidFill>
            </a:endParaRPr>
          </a:p>
        </p:txBody>
      </p:sp>
      <p:sp>
        <p:nvSpPr>
          <p:cNvPr id="17" name="Прямоугольник 16"/>
          <p:cNvSpPr/>
          <p:nvPr/>
        </p:nvSpPr>
        <p:spPr>
          <a:xfrm>
            <a:off x="5653088" y="3716338"/>
            <a:ext cx="5638800" cy="2584450"/>
          </a:xfrm>
          <a:prstGeom prst="rect">
            <a:avLst/>
          </a:prstGeom>
        </p:spPr>
        <p:txBody>
          <a:bodyPr>
            <a:spAutoFit/>
          </a:bodyPr>
          <a:lstStyle/>
          <a:p>
            <a:pPr>
              <a:defRPr/>
            </a:pPr>
            <a:r>
              <a:rPr lang="ru-RU" sz="5400" b="1" spc="100" dirty="0">
                <a:solidFill>
                  <a:srgbClr val="FF0000"/>
                </a:solidFill>
                <a:effectLst>
                  <a:outerShdw blurRad="38100" dist="38100" dir="2700000" algn="tl">
                    <a:srgbClr val="000000">
                      <a:alpha val="43137"/>
                    </a:srgbClr>
                  </a:outerShdw>
                </a:effectLst>
              </a:rPr>
              <a:t>СОМНИТЕЛЬНОЕ УДОВОЛЬСТВИЕ </a:t>
            </a:r>
          </a:p>
          <a:p>
            <a:pPr>
              <a:defRPr/>
            </a:pPr>
            <a:r>
              <a:rPr lang="ru-RU" sz="5400" b="1" spc="100" dirty="0">
                <a:solidFill>
                  <a:srgbClr val="FF0000"/>
                </a:solidFill>
                <a:effectLst>
                  <a:outerShdw blurRad="38100" dist="38100" dir="2700000" algn="tl">
                    <a:srgbClr val="000000">
                      <a:alpha val="43137"/>
                    </a:srgbClr>
                  </a:outerShdw>
                </a:effectLst>
              </a:rPr>
              <a:t>НЕ ПРАВДА ЛИ?</a:t>
            </a:r>
            <a:endParaRPr lang="ru-RU" sz="54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childTnLst>
                          </p:cTn>
                        </p:par>
                        <p:par>
                          <p:cTn id="11" fill="hold" nodeType="afterGroup">
                            <p:stCondLst>
                              <p:cond delay="1500"/>
                            </p:stCondLst>
                            <p:childTnLst>
                              <p:par>
                                <p:cTn id="12" presetID="3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600" decel="100000"/>
                                        <p:tgtEl>
                                          <p:spTgt spid="3"/>
                                        </p:tgtEl>
                                      </p:cBhvr>
                                    </p:animEffect>
                                    <p:anim calcmode="lin" valueType="num">
                                      <p:cBhvr>
                                        <p:cTn id="15" dur="1600" decel="100000" fill="hold"/>
                                        <p:tgtEl>
                                          <p:spTgt spid="3"/>
                                        </p:tgtEl>
                                        <p:attrNameLst>
                                          <p:attrName>style.rotation</p:attrName>
                                        </p:attrNameLst>
                                      </p:cBhvr>
                                      <p:tavLst>
                                        <p:tav tm="0">
                                          <p:val>
                                            <p:fltVal val="-90"/>
                                          </p:val>
                                        </p:tav>
                                        <p:tav tm="100000">
                                          <p:val>
                                            <p:fltVal val="0"/>
                                          </p:val>
                                        </p:tav>
                                      </p:tavLst>
                                    </p:anim>
                                    <p:anim calcmode="lin" valueType="num">
                                      <p:cBhvr>
                                        <p:cTn id="16" dur="1600" decel="100000" fill="hold"/>
                                        <p:tgtEl>
                                          <p:spTgt spid="3"/>
                                        </p:tgtEl>
                                        <p:attrNameLst>
                                          <p:attrName>ppt_x</p:attrName>
                                        </p:attrNameLst>
                                      </p:cBhvr>
                                      <p:tavLst>
                                        <p:tav tm="0">
                                          <p:val>
                                            <p:strVal val="#ppt_x+0.4"/>
                                          </p:val>
                                        </p:tav>
                                        <p:tav tm="100000">
                                          <p:val>
                                            <p:strVal val="#ppt_x-0.05"/>
                                          </p:val>
                                        </p:tav>
                                      </p:tavLst>
                                    </p:anim>
                                    <p:anim calcmode="lin" valueType="num">
                                      <p:cBhvr>
                                        <p:cTn id="17" dur="1600" decel="100000" fill="hold"/>
                                        <p:tgtEl>
                                          <p:spTgt spid="3"/>
                                        </p:tgtEl>
                                        <p:attrNameLst>
                                          <p:attrName>ppt_y</p:attrName>
                                        </p:attrNameLst>
                                      </p:cBhvr>
                                      <p:tavLst>
                                        <p:tav tm="0">
                                          <p:val>
                                            <p:strVal val="#ppt_y-0.4"/>
                                          </p:val>
                                        </p:tav>
                                        <p:tav tm="100000">
                                          <p:val>
                                            <p:strVal val="#ppt_y+0.1"/>
                                          </p:val>
                                        </p:tav>
                                      </p:tavLst>
                                    </p:anim>
                                    <p:anim calcmode="lin" valueType="num">
                                      <p:cBhvr>
                                        <p:cTn id="18" dur="400" accel="100000" fill="hold">
                                          <p:stCondLst>
                                            <p:cond delay="1600"/>
                                          </p:stCondLst>
                                        </p:cTn>
                                        <p:tgtEl>
                                          <p:spTgt spid="3"/>
                                        </p:tgtEl>
                                        <p:attrNameLst>
                                          <p:attrName>ppt_x</p:attrName>
                                        </p:attrNameLst>
                                      </p:cBhvr>
                                      <p:tavLst>
                                        <p:tav tm="0">
                                          <p:val>
                                            <p:strVal val="#ppt_x-0.05"/>
                                          </p:val>
                                        </p:tav>
                                        <p:tav tm="100000">
                                          <p:val>
                                            <p:strVal val="#ppt_x"/>
                                          </p:val>
                                        </p:tav>
                                      </p:tavLst>
                                    </p:anim>
                                    <p:anim calcmode="lin" valueType="num">
                                      <p:cBhvr>
                                        <p:cTn id="19" dur="400" accel="100000" fill="hold">
                                          <p:stCondLst>
                                            <p:cond delay="1600"/>
                                          </p:stCondLst>
                                        </p:cTn>
                                        <p:tgtEl>
                                          <p:spTgt spid="3"/>
                                        </p:tgtEl>
                                        <p:attrNameLst>
                                          <p:attrName>ppt_y</p:attrName>
                                        </p:attrNameLst>
                                      </p:cBhvr>
                                      <p:tavLst>
                                        <p:tav tm="0">
                                          <p:val>
                                            <p:strVal val="#ppt_y+0.1"/>
                                          </p:val>
                                        </p:tav>
                                        <p:tav tm="100000">
                                          <p:val>
                                            <p:strVal val="#ppt_y"/>
                                          </p:val>
                                        </p:tav>
                                      </p:tavLst>
                                    </p:anim>
                                  </p:childTnLst>
                                </p:cTn>
                              </p:par>
                            </p:childTnLst>
                          </p:cTn>
                        </p:par>
                        <p:par>
                          <p:cTn id="20" fill="hold" nodeType="afterGroup">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250"/>
                                        <p:tgtEl>
                                          <p:spTgt spid="5"/>
                                        </p:tgtEl>
                                      </p:cBhvr>
                                    </p:animEffect>
                                  </p:childTnLst>
                                </p:cTn>
                              </p:par>
                            </p:childTnLst>
                          </p:cTn>
                        </p:par>
                        <p:par>
                          <p:cTn id="24" fill="hold" nodeType="afterGroup">
                            <p:stCondLst>
                              <p:cond delay="4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000"/>
                                        <p:tgtEl>
                                          <p:spTgt spid="6"/>
                                        </p:tgtEl>
                                      </p:cBhvr>
                                    </p:animEffect>
                                  </p:childTnLst>
                                </p:cTn>
                              </p:par>
                            </p:childTnLst>
                          </p:cTn>
                        </p:par>
                        <p:par>
                          <p:cTn id="28" fill="hold" nodeType="afterGroup">
                            <p:stCondLst>
                              <p:cond delay="5750"/>
                            </p:stCondLst>
                            <p:childTnLst>
                              <p:par>
                                <p:cTn id="29" presetID="53" presetClass="entr" presetSubtype="16"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250" fill="hold"/>
                                        <p:tgtEl>
                                          <p:spTgt spid="17"/>
                                        </p:tgtEl>
                                        <p:attrNameLst>
                                          <p:attrName>ppt_w</p:attrName>
                                        </p:attrNameLst>
                                      </p:cBhvr>
                                      <p:tavLst>
                                        <p:tav tm="0">
                                          <p:val>
                                            <p:fltVal val="0"/>
                                          </p:val>
                                        </p:tav>
                                        <p:tav tm="100000">
                                          <p:val>
                                            <p:strVal val="#ppt_w"/>
                                          </p:val>
                                        </p:tav>
                                      </p:tavLst>
                                    </p:anim>
                                    <p:anim calcmode="lin" valueType="num">
                                      <p:cBhvr>
                                        <p:cTn id="32" dur="1250" fill="hold"/>
                                        <p:tgtEl>
                                          <p:spTgt spid="17"/>
                                        </p:tgtEl>
                                        <p:attrNameLst>
                                          <p:attrName>ppt_h</p:attrName>
                                        </p:attrNameLst>
                                      </p:cBhvr>
                                      <p:tavLst>
                                        <p:tav tm="0">
                                          <p:val>
                                            <p:fltVal val="0"/>
                                          </p:val>
                                        </p:tav>
                                        <p:tav tm="100000">
                                          <p:val>
                                            <p:strVal val="#ppt_h"/>
                                          </p:val>
                                        </p:tav>
                                      </p:tavLst>
                                    </p:anim>
                                    <p:animEffect transition="in" filter="fade">
                                      <p:cBhvr>
                                        <p:cTn id="33" dur="1250"/>
                                        <p:tgtEl>
                                          <p:spTgt spid="17"/>
                                        </p:tgtEl>
                                      </p:cBhvr>
                                    </p:animEffect>
                                  </p:childTnLst>
                                </p:cTn>
                              </p:par>
                            </p:childTnLst>
                          </p:cTn>
                        </p:par>
                        <p:par>
                          <p:cTn id="34" fill="hold" nodeType="afterGroup">
                            <p:stCondLst>
                              <p:cond delay="70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2000"/>
                                        <p:tgtEl>
                                          <p:spTgt spid="12"/>
                                        </p:tgtEl>
                                      </p:cBhvr>
                                    </p:animEffect>
                                  </p:childTnLst>
                                </p:cTn>
                              </p:par>
                            </p:childTnLst>
                          </p:cTn>
                        </p:par>
                        <p:par>
                          <p:cTn id="38" fill="hold" nodeType="afterGroup">
                            <p:stCondLst>
                              <p:cond delay="90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2000"/>
                                        <p:tgtEl>
                                          <p:spTgt spid="13"/>
                                        </p:tgtEl>
                                      </p:cBhvr>
                                    </p:animEffect>
                                  </p:childTnLst>
                                </p:cTn>
                              </p:par>
                            </p:childTnLst>
                          </p:cTn>
                        </p:par>
                        <p:par>
                          <p:cTn id="42" fill="hold" nodeType="afterGroup">
                            <p:stCondLst>
                              <p:cond delay="1100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2000"/>
                                        <p:tgtEl>
                                          <p:spTgt spid="14"/>
                                        </p:tgtEl>
                                      </p:cBhvr>
                                    </p:animEffect>
                                  </p:childTnLst>
                                </p:cTn>
                              </p:par>
                            </p:childTnLst>
                          </p:cTn>
                        </p:par>
                        <p:par>
                          <p:cTn id="46" fill="hold" nodeType="afterGroup">
                            <p:stCondLst>
                              <p:cond delay="130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2000"/>
                                        <p:tgtEl>
                                          <p:spTgt spid="15"/>
                                        </p:tgtEl>
                                      </p:cBhvr>
                                    </p:animEffect>
                                  </p:childTnLst>
                                </p:cTn>
                              </p:par>
                            </p:childTnLst>
                          </p:cTn>
                        </p:par>
                        <p:par>
                          <p:cTn id="50" fill="hold" nodeType="afterGroup">
                            <p:stCondLst>
                              <p:cond delay="1500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7859713" y="6145213"/>
            <a:ext cx="4114800" cy="365125"/>
          </a:xfrm>
        </p:spPr>
        <p:txBody>
          <a:bodyPr/>
          <a:lstStyle/>
          <a:p>
            <a:pPr>
              <a:defRPr/>
            </a:pPr>
            <a:r>
              <a:rPr lang="ru-RU" dirty="0"/>
              <a:t>Комиссия по делам несовершеннолетних и защите их прав при Губернаторе Тюменской области</a:t>
            </a:r>
          </a:p>
        </p:txBody>
      </p:sp>
      <p:sp>
        <p:nvSpPr>
          <p:cNvPr id="2" name="Прямоугольник 1"/>
          <p:cNvSpPr/>
          <p:nvPr/>
        </p:nvSpPr>
        <p:spPr>
          <a:xfrm>
            <a:off x="1357313" y="487363"/>
            <a:ext cx="7593012" cy="1016000"/>
          </a:xfrm>
          <a:prstGeom prst="rect">
            <a:avLst/>
          </a:prstGeom>
        </p:spPr>
        <p:txBody>
          <a:bodyPr>
            <a:spAutoFit/>
          </a:bodyPr>
          <a:lstStyle/>
          <a:p>
            <a:pPr>
              <a:defRPr/>
            </a:pPr>
            <a:r>
              <a:rPr lang="ru-RU" b="1" spc="100" dirty="0">
                <a:solidFill>
                  <a:srgbClr val="FF0000"/>
                </a:solidFill>
                <a:effectLst>
                  <a:outerShdw blurRad="38100" dist="38100" dir="2700000" algn="tl">
                    <a:srgbClr val="000000">
                      <a:alpha val="43137"/>
                    </a:srgbClr>
                  </a:outerShdw>
                </a:effectLst>
              </a:rPr>
              <a:t> </a:t>
            </a:r>
            <a:r>
              <a:rPr lang="ru-RU" sz="6000" b="1" spc="100" dirty="0">
                <a:solidFill>
                  <a:srgbClr val="FF0000"/>
                </a:solidFill>
                <a:effectLst>
                  <a:outerShdw blurRad="38100" dist="38100" dir="2700000" algn="tl">
                    <a:srgbClr val="000000">
                      <a:alpha val="43137"/>
                    </a:srgbClr>
                  </a:outerShdw>
                </a:effectLst>
              </a:rPr>
              <a:t>И ЭТО, ЕЩЕ НЕ ВСЕ!!!</a:t>
            </a:r>
            <a:endParaRPr lang="ru-RU" sz="6000" dirty="0"/>
          </a:p>
        </p:txBody>
      </p:sp>
      <p:sp>
        <p:nvSpPr>
          <p:cNvPr id="5" name="Прямоугольник 4"/>
          <p:cNvSpPr/>
          <p:nvPr/>
        </p:nvSpPr>
        <p:spPr>
          <a:xfrm>
            <a:off x="6719888" y="1662113"/>
            <a:ext cx="4598987" cy="584200"/>
          </a:xfrm>
          <a:prstGeom prst="rect">
            <a:avLst/>
          </a:prstGeom>
        </p:spPr>
        <p:txBody>
          <a:bodyPr>
            <a:spAutoFit/>
          </a:bodyPr>
          <a:lstStyle/>
          <a:p>
            <a:pPr>
              <a:defRPr/>
            </a:pPr>
            <a:r>
              <a:rPr lang="ru-RU" sz="3200" b="1" u="sng" spc="100" dirty="0">
                <a:solidFill>
                  <a:srgbClr val="C00000"/>
                </a:solidFill>
                <a:effectLst>
                  <a:outerShdw blurRad="38100" dist="38100" dir="2700000" algn="tl">
                    <a:srgbClr val="000000">
                      <a:alpha val="43137"/>
                    </a:srgbClr>
                  </a:outerShdw>
                </a:effectLst>
              </a:rPr>
              <a:t>КУРЕНИЕ ПРИВОДИТ К:</a:t>
            </a:r>
          </a:p>
        </p:txBody>
      </p:sp>
      <p:sp>
        <p:nvSpPr>
          <p:cNvPr id="6" name="Прямоугольник 5"/>
          <p:cNvSpPr/>
          <p:nvPr/>
        </p:nvSpPr>
        <p:spPr>
          <a:xfrm>
            <a:off x="6672263" y="2252663"/>
            <a:ext cx="4554537" cy="830262"/>
          </a:xfrm>
          <a:prstGeom prst="rect">
            <a:avLst/>
          </a:prstGeom>
        </p:spPr>
        <p:txBody>
          <a:bodyPr>
            <a:spAutoFit/>
          </a:bodyPr>
          <a:lstStyle/>
          <a:p>
            <a:pPr>
              <a:defRPr/>
            </a:pPr>
            <a:r>
              <a:rPr lang="ru-RU" sz="2400" b="1" spc="100" dirty="0">
                <a:solidFill>
                  <a:srgbClr val="C00000"/>
                </a:solidFill>
                <a:effectLst>
                  <a:outerShdw blurRad="38100" dist="38100" dir="2700000" algn="tl">
                    <a:srgbClr val="000000">
                      <a:alpha val="43137"/>
                    </a:srgbClr>
                  </a:outerShdw>
                </a:effectLst>
              </a:rPr>
              <a:t>НЕВРОЗАМ И НАРУШЕНИЮ </a:t>
            </a:r>
          </a:p>
          <a:p>
            <a:pPr>
              <a:defRPr/>
            </a:pPr>
            <a:r>
              <a:rPr lang="ru-RU" sz="2400" b="1" spc="100" dirty="0">
                <a:solidFill>
                  <a:srgbClr val="C00000"/>
                </a:solidFill>
                <a:effectLst>
                  <a:outerShdw blurRad="38100" dist="38100" dir="2700000" algn="tl">
                    <a:srgbClr val="000000">
                      <a:alpha val="43137"/>
                    </a:srgbClr>
                  </a:outerShdw>
                </a:effectLst>
              </a:rPr>
              <a:t>РАБОТЫ НЕРВНОЙ СИСТЕМЫ</a:t>
            </a:r>
          </a:p>
        </p:txBody>
      </p:sp>
      <p:sp>
        <p:nvSpPr>
          <p:cNvPr id="7" name="Прямоугольник 6"/>
          <p:cNvSpPr/>
          <p:nvPr/>
        </p:nvSpPr>
        <p:spPr>
          <a:xfrm>
            <a:off x="6719888" y="3203575"/>
            <a:ext cx="4192587" cy="830263"/>
          </a:xfrm>
          <a:prstGeom prst="rect">
            <a:avLst/>
          </a:prstGeom>
        </p:spPr>
        <p:txBody>
          <a:bodyPr>
            <a:spAutoFit/>
          </a:bodyPr>
          <a:lstStyle/>
          <a:p>
            <a:pPr>
              <a:defRPr/>
            </a:pPr>
            <a:r>
              <a:rPr lang="ru-RU" sz="2400" b="1" spc="100" dirty="0">
                <a:solidFill>
                  <a:srgbClr val="C00000"/>
                </a:solidFill>
                <a:effectLst>
                  <a:outerShdw blurRad="38100" dist="38100" dir="2700000" algn="tl">
                    <a:srgbClr val="000000">
                      <a:alpha val="43137"/>
                    </a:srgbClr>
                  </a:outerShdw>
                </a:effectLst>
              </a:rPr>
              <a:t>РАННЕМУ СТАРЕНИЮ ВСЕХ </a:t>
            </a:r>
          </a:p>
          <a:p>
            <a:pPr>
              <a:defRPr/>
            </a:pPr>
            <a:r>
              <a:rPr lang="ru-RU" sz="2400" b="1" spc="100" dirty="0">
                <a:solidFill>
                  <a:srgbClr val="C00000"/>
                </a:solidFill>
                <a:effectLst>
                  <a:outerShdw blurRad="38100" dist="38100" dir="2700000" algn="tl">
                    <a:srgbClr val="000000">
                      <a:alpha val="43137"/>
                    </a:srgbClr>
                  </a:outerShdw>
                </a:effectLst>
              </a:rPr>
              <a:t>СИСТЕМ ОРГАНИЗАМА</a:t>
            </a:r>
          </a:p>
        </p:txBody>
      </p:sp>
      <p:sp>
        <p:nvSpPr>
          <p:cNvPr id="8" name="Прямоугольник 7"/>
          <p:cNvSpPr/>
          <p:nvPr/>
        </p:nvSpPr>
        <p:spPr>
          <a:xfrm>
            <a:off x="6719888" y="4232275"/>
            <a:ext cx="4087812" cy="1200150"/>
          </a:xfrm>
          <a:prstGeom prst="rect">
            <a:avLst/>
          </a:prstGeom>
        </p:spPr>
        <p:txBody>
          <a:bodyPr>
            <a:spAutoFit/>
          </a:bodyPr>
          <a:lstStyle/>
          <a:p>
            <a:pPr>
              <a:defRPr/>
            </a:pPr>
            <a:r>
              <a:rPr lang="ru-RU" sz="2400" b="1" spc="100" dirty="0">
                <a:solidFill>
                  <a:srgbClr val="C00000"/>
                </a:solidFill>
                <a:effectLst>
                  <a:outerShdw blurRad="38100" dist="38100" dir="2700000" algn="tl">
                    <a:srgbClr val="000000">
                      <a:alpha val="43137"/>
                    </a:srgbClr>
                  </a:outerShdw>
                </a:effectLst>
              </a:rPr>
              <a:t>БЕСПЛОДИЮ И РОЖДЕНИЮ ДЕТЕЙ С ПАТОЛОГИЯМИ</a:t>
            </a:r>
          </a:p>
        </p:txBody>
      </p:sp>
      <p:pic>
        <p:nvPicPr>
          <p:cNvPr id="7176" name="Picture 2"/>
          <p:cNvPicPr>
            <a:picLocks noChangeAspect="1" noChangeArrowheads="1"/>
          </p:cNvPicPr>
          <p:nvPr/>
        </p:nvPicPr>
        <p:blipFill>
          <a:blip r:embed="rId4"/>
          <a:srcRect/>
          <a:stretch>
            <a:fillRect/>
          </a:stretch>
        </p:blipFill>
        <p:spPr bwMode="auto">
          <a:xfrm>
            <a:off x="1219200" y="1806575"/>
            <a:ext cx="5138738" cy="3625850"/>
          </a:xfrm>
          <a:prstGeom prst="rect">
            <a:avLst/>
          </a:prstGeom>
          <a:noFill/>
          <a:ln w="9525">
            <a:noFill/>
            <a:miter lim="800000"/>
            <a:headEnd/>
            <a:tailEnd/>
          </a:ln>
          <a:effectLst/>
        </p:spPr>
      </p:pic>
      <p:sp>
        <p:nvSpPr>
          <p:cNvPr id="12" name="Прямоугольник 11"/>
          <p:cNvSpPr/>
          <p:nvPr/>
        </p:nvSpPr>
        <p:spPr>
          <a:xfrm>
            <a:off x="1357313" y="5592763"/>
            <a:ext cx="10418762" cy="708025"/>
          </a:xfrm>
          <a:prstGeom prst="rect">
            <a:avLst/>
          </a:prstGeom>
        </p:spPr>
        <p:txBody>
          <a:bodyPr>
            <a:spAutoFit/>
          </a:bodyPr>
          <a:lstStyle/>
          <a:p>
            <a:pPr>
              <a:defRPr/>
            </a:pPr>
            <a:r>
              <a:rPr lang="ru-RU" sz="2000" spc="100" dirty="0">
                <a:effectLst>
                  <a:outerShdw blurRad="38100" dist="38100" dir="2700000" algn="tl">
                    <a:srgbClr val="000000">
                      <a:alpha val="43137"/>
                    </a:srgbClr>
                  </a:outerShdw>
                </a:effectLst>
                <a:latin typeface="Betina" pitchFamily="2" charset="0"/>
              </a:rPr>
              <a:t>Курильщик является потенциальным наркоманом, так как у него уже сформирована зависимость от токсического вещества</a:t>
            </a:r>
            <a:endParaRPr lang="ru-RU" sz="20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par>
                          <p:cTn id="16" fill="hold" nodeType="afterGroup">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par>
                          <p:cTn id="22" fill="hold" nodeType="afterGroup">
                            <p:stCondLst>
                              <p:cond delay="4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ppt_w</p:attrName>
                                        </p:attrNameLst>
                                      </p:cBhvr>
                                      <p:tavLst>
                                        <p:tav tm="0">
                                          <p:val>
                                            <p:fltVal val="0"/>
                                          </p:val>
                                        </p:tav>
                                        <p:tav tm="100000">
                                          <p:val>
                                            <p:strVal val="#ppt_w"/>
                                          </p:val>
                                        </p:tav>
                                      </p:tavLst>
                                    </p:anim>
                                    <p:anim calcmode="lin" valueType="num">
                                      <p:cBhvr>
                                        <p:cTn id="26" dur="2000" fill="hold"/>
                                        <p:tgtEl>
                                          <p:spTgt spid="7"/>
                                        </p:tgtEl>
                                        <p:attrNameLst>
                                          <p:attrName>ppt_h</p:attrName>
                                        </p:attrNameLst>
                                      </p:cBhvr>
                                      <p:tavLst>
                                        <p:tav tm="0">
                                          <p:val>
                                            <p:fltVal val="0"/>
                                          </p:val>
                                        </p:tav>
                                        <p:tav tm="100000">
                                          <p:val>
                                            <p:strVal val="#ppt_h"/>
                                          </p:val>
                                        </p:tav>
                                      </p:tavLst>
                                    </p:anim>
                                    <p:animEffect transition="in" filter="fade">
                                      <p:cBhvr>
                                        <p:cTn id="27" dur="2000"/>
                                        <p:tgtEl>
                                          <p:spTgt spid="7"/>
                                        </p:tgtEl>
                                      </p:cBhvr>
                                    </p:animEffect>
                                  </p:childTnLst>
                                </p:cTn>
                              </p:par>
                            </p:childTnLst>
                          </p:cTn>
                        </p:par>
                        <p:par>
                          <p:cTn id="28" fill="hold" nodeType="afterGroup">
                            <p:stCondLst>
                              <p:cond delay="65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000" fill="hold"/>
                                        <p:tgtEl>
                                          <p:spTgt spid="8"/>
                                        </p:tgtEl>
                                        <p:attrNameLst>
                                          <p:attrName>ppt_w</p:attrName>
                                        </p:attrNameLst>
                                      </p:cBhvr>
                                      <p:tavLst>
                                        <p:tav tm="0">
                                          <p:val>
                                            <p:fltVal val="0"/>
                                          </p:val>
                                        </p:tav>
                                        <p:tav tm="100000">
                                          <p:val>
                                            <p:strVal val="#ppt_w"/>
                                          </p:val>
                                        </p:tav>
                                      </p:tavLst>
                                    </p:anim>
                                    <p:anim calcmode="lin" valueType="num">
                                      <p:cBhvr>
                                        <p:cTn id="32" dur="2000" fill="hold"/>
                                        <p:tgtEl>
                                          <p:spTgt spid="8"/>
                                        </p:tgtEl>
                                        <p:attrNameLst>
                                          <p:attrName>ppt_h</p:attrName>
                                        </p:attrNameLst>
                                      </p:cBhvr>
                                      <p:tavLst>
                                        <p:tav tm="0">
                                          <p:val>
                                            <p:fltVal val="0"/>
                                          </p:val>
                                        </p:tav>
                                        <p:tav tm="100000">
                                          <p:val>
                                            <p:strVal val="#ppt_h"/>
                                          </p:val>
                                        </p:tav>
                                      </p:tavLst>
                                    </p:anim>
                                    <p:animEffect transition="in" filter="fade">
                                      <p:cBhvr>
                                        <p:cTn id="33" dur="2000"/>
                                        <p:tgtEl>
                                          <p:spTgt spid="8"/>
                                        </p:tgtEl>
                                      </p:cBhvr>
                                    </p:animEffect>
                                  </p:childTnLst>
                                </p:cTn>
                              </p:par>
                            </p:childTnLst>
                          </p:cTn>
                        </p:par>
                        <p:par>
                          <p:cTn id="34" fill="hold" nodeType="afterGroup">
                            <p:stCondLst>
                              <p:cond delay="8500"/>
                            </p:stCondLst>
                            <p:childTnLst>
                              <p:par>
                                <p:cTn id="35" presetID="30" presetClass="entr" presetSubtype="0" fill="hold" nodeType="afterEffect">
                                  <p:stCondLst>
                                    <p:cond delay="0"/>
                                  </p:stCondLst>
                                  <p:childTnLst>
                                    <p:set>
                                      <p:cBhvr>
                                        <p:cTn id="36" dur="1" fill="hold">
                                          <p:stCondLst>
                                            <p:cond delay="0"/>
                                          </p:stCondLst>
                                        </p:cTn>
                                        <p:tgtEl>
                                          <p:spTgt spid="7176"/>
                                        </p:tgtEl>
                                        <p:attrNameLst>
                                          <p:attrName>style.visibility</p:attrName>
                                        </p:attrNameLst>
                                      </p:cBhvr>
                                      <p:to>
                                        <p:strVal val="visible"/>
                                      </p:to>
                                    </p:set>
                                    <p:animEffect transition="in" filter="fade">
                                      <p:cBhvr>
                                        <p:cTn id="37" dur="1600" decel="100000"/>
                                        <p:tgtEl>
                                          <p:spTgt spid="7176"/>
                                        </p:tgtEl>
                                      </p:cBhvr>
                                    </p:animEffect>
                                    <p:anim calcmode="lin" valueType="num">
                                      <p:cBhvr>
                                        <p:cTn id="38" dur="1600" decel="100000" fill="hold"/>
                                        <p:tgtEl>
                                          <p:spTgt spid="7176"/>
                                        </p:tgtEl>
                                        <p:attrNameLst>
                                          <p:attrName>style.rotation</p:attrName>
                                        </p:attrNameLst>
                                      </p:cBhvr>
                                      <p:tavLst>
                                        <p:tav tm="0">
                                          <p:val>
                                            <p:fltVal val="-90"/>
                                          </p:val>
                                        </p:tav>
                                        <p:tav tm="100000">
                                          <p:val>
                                            <p:fltVal val="0"/>
                                          </p:val>
                                        </p:tav>
                                      </p:tavLst>
                                    </p:anim>
                                    <p:anim calcmode="lin" valueType="num">
                                      <p:cBhvr>
                                        <p:cTn id="39" dur="1600" decel="100000" fill="hold"/>
                                        <p:tgtEl>
                                          <p:spTgt spid="7176"/>
                                        </p:tgtEl>
                                        <p:attrNameLst>
                                          <p:attrName>ppt_x</p:attrName>
                                        </p:attrNameLst>
                                      </p:cBhvr>
                                      <p:tavLst>
                                        <p:tav tm="0">
                                          <p:val>
                                            <p:strVal val="#ppt_x+0.4"/>
                                          </p:val>
                                        </p:tav>
                                        <p:tav tm="100000">
                                          <p:val>
                                            <p:strVal val="#ppt_x-0.05"/>
                                          </p:val>
                                        </p:tav>
                                      </p:tavLst>
                                    </p:anim>
                                    <p:anim calcmode="lin" valueType="num">
                                      <p:cBhvr>
                                        <p:cTn id="40" dur="1600" decel="100000" fill="hold"/>
                                        <p:tgtEl>
                                          <p:spTgt spid="7176"/>
                                        </p:tgtEl>
                                        <p:attrNameLst>
                                          <p:attrName>ppt_y</p:attrName>
                                        </p:attrNameLst>
                                      </p:cBhvr>
                                      <p:tavLst>
                                        <p:tav tm="0">
                                          <p:val>
                                            <p:strVal val="#ppt_y-0.4"/>
                                          </p:val>
                                        </p:tav>
                                        <p:tav tm="100000">
                                          <p:val>
                                            <p:strVal val="#ppt_y+0.1"/>
                                          </p:val>
                                        </p:tav>
                                      </p:tavLst>
                                    </p:anim>
                                    <p:anim calcmode="lin" valueType="num">
                                      <p:cBhvr>
                                        <p:cTn id="41" dur="400" accel="100000" fill="hold">
                                          <p:stCondLst>
                                            <p:cond delay="1600"/>
                                          </p:stCondLst>
                                        </p:cTn>
                                        <p:tgtEl>
                                          <p:spTgt spid="7176"/>
                                        </p:tgtEl>
                                        <p:attrNameLst>
                                          <p:attrName>ppt_x</p:attrName>
                                        </p:attrNameLst>
                                      </p:cBhvr>
                                      <p:tavLst>
                                        <p:tav tm="0">
                                          <p:val>
                                            <p:strVal val="#ppt_x-0.05"/>
                                          </p:val>
                                        </p:tav>
                                        <p:tav tm="100000">
                                          <p:val>
                                            <p:strVal val="#ppt_x"/>
                                          </p:val>
                                        </p:tav>
                                      </p:tavLst>
                                    </p:anim>
                                    <p:anim calcmode="lin" valueType="num">
                                      <p:cBhvr>
                                        <p:cTn id="42" dur="400" accel="100000" fill="hold">
                                          <p:stCondLst>
                                            <p:cond delay="1600"/>
                                          </p:stCondLst>
                                        </p:cTn>
                                        <p:tgtEl>
                                          <p:spTgt spid="7176"/>
                                        </p:tgtEl>
                                        <p:attrNameLst>
                                          <p:attrName>ppt_y</p:attrName>
                                        </p:attrNameLst>
                                      </p:cBhvr>
                                      <p:tavLst>
                                        <p:tav tm="0">
                                          <p:val>
                                            <p:strVal val="#ppt_y+0.1"/>
                                          </p:val>
                                        </p:tav>
                                        <p:tav tm="100000">
                                          <p:val>
                                            <p:strVal val="#ppt_y"/>
                                          </p:val>
                                        </p:tav>
                                      </p:tavLst>
                                    </p:anim>
                                  </p:childTnLst>
                                </p:cTn>
                              </p:par>
                            </p:childTnLst>
                          </p:cTn>
                        </p:par>
                        <p:par>
                          <p:cTn id="43" fill="hold" nodeType="afterGroup">
                            <p:stCondLst>
                              <p:cond delay="10500"/>
                            </p:stCondLst>
                            <p:childTnLst>
                              <p:par>
                                <p:cTn id="44" presetID="53"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animEffect transition="in" filter="fade">
                                      <p:cBhvr>
                                        <p:cTn id="4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7859713" y="6145213"/>
            <a:ext cx="4114800" cy="365125"/>
          </a:xfrm>
        </p:spPr>
        <p:txBody>
          <a:bodyPr/>
          <a:lstStyle/>
          <a:p>
            <a:pPr>
              <a:defRPr/>
            </a:pPr>
            <a:r>
              <a:rPr lang="ru-RU" dirty="0"/>
              <a:t>Комиссия по делам несовершеннолетних и защите их прав при Губернаторе Тюменской области</a:t>
            </a:r>
          </a:p>
        </p:txBody>
      </p:sp>
      <p:sp>
        <p:nvSpPr>
          <p:cNvPr id="2" name="Прямоугольник 1"/>
          <p:cNvSpPr/>
          <p:nvPr/>
        </p:nvSpPr>
        <p:spPr>
          <a:xfrm>
            <a:off x="1628775" y="777875"/>
            <a:ext cx="3940175" cy="1016000"/>
          </a:xfrm>
          <a:prstGeom prst="rect">
            <a:avLst/>
          </a:prstGeom>
        </p:spPr>
        <p:txBody>
          <a:bodyPr>
            <a:spAutoFit/>
          </a:bodyPr>
          <a:lstStyle/>
          <a:p>
            <a:pPr>
              <a:defRPr/>
            </a:pPr>
            <a:r>
              <a:rPr lang="ru-RU" sz="6000" b="1" spc="100" dirty="0">
                <a:solidFill>
                  <a:srgbClr val="FF0000"/>
                </a:solidFill>
                <a:effectLst>
                  <a:outerShdw blurRad="38100" dist="38100" dir="2700000" algn="tl">
                    <a:srgbClr val="000000">
                      <a:alpha val="43137"/>
                    </a:srgbClr>
                  </a:outerShdw>
                </a:effectLst>
              </a:rPr>
              <a:t>АЛКОГОЛЬ</a:t>
            </a:r>
            <a:endParaRPr lang="ru-RU" sz="6000" dirty="0"/>
          </a:p>
        </p:txBody>
      </p:sp>
      <p:pic>
        <p:nvPicPr>
          <p:cNvPr id="5" name="Picture 8"/>
          <p:cNvPicPr>
            <a:picLocks noChangeAspect="1" noChangeArrowheads="1"/>
          </p:cNvPicPr>
          <p:nvPr/>
        </p:nvPicPr>
        <p:blipFill>
          <a:blip r:embed="rId4"/>
          <a:srcRect/>
          <a:stretch>
            <a:fillRect/>
          </a:stretch>
        </p:blipFill>
        <p:spPr bwMode="auto">
          <a:xfrm>
            <a:off x="7540482" y="529010"/>
            <a:ext cx="4392612" cy="2862262"/>
          </a:xfrm>
          <a:prstGeom prst="rect">
            <a:avLst/>
          </a:prstGeom>
          <a:noFill/>
          <a:ln w="9525">
            <a:noFill/>
            <a:miter lim="800000"/>
            <a:headEnd/>
            <a:tailEnd/>
          </a:ln>
          <a:effectLst>
            <a:glow>
              <a:schemeClr val="accent1">
                <a:alpha val="86000"/>
              </a:schemeClr>
            </a:glow>
            <a:softEdge rad="266700"/>
          </a:effectLst>
        </p:spPr>
      </p:pic>
      <p:pic>
        <p:nvPicPr>
          <p:cNvPr id="6" name="Picture 7" descr="Cirroz_pecheni"/>
          <p:cNvPicPr>
            <a:picLocks noChangeAspect="1" noChangeArrowheads="1"/>
          </p:cNvPicPr>
          <p:nvPr/>
        </p:nvPicPr>
        <p:blipFill>
          <a:blip r:embed="rId5"/>
          <a:srcRect/>
          <a:stretch>
            <a:fillRect/>
          </a:stretch>
        </p:blipFill>
        <p:spPr bwMode="auto">
          <a:xfrm>
            <a:off x="1447440" y="2528178"/>
            <a:ext cx="4608512" cy="3600450"/>
          </a:xfrm>
          <a:prstGeom prst="rect">
            <a:avLst/>
          </a:prstGeom>
          <a:noFill/>
          <a:ln>
            <a:noFill/>
          </a:ln>
          <a:effectLst>
            <a:glow rad="647700">
              <a:schemeClr val="bg1">
                <a:lumMod val="95000"/>
              </a:schemeClr>
            </a:glow>
            <a:softEdge rad="76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6594475" y="3429000"/>
            <a:ext cx="5338763" cy="2676525"/>
          </a:xfrm>
          <a:prstGeom prst="rect">
            <a:avLst/>
          </a:prstGeom>
        </p:spPr>
        <p:txBody>
          <a:bodyPr>
            <a:spAutoFit/>
          </a:bodyPr>
          <a:lstStyle/>
          <a:p>
            <a:pPr>
              <a:defRPr/>
            </a:pPr>
            <a:r>
              <a:rPr lang="ru-RU" sz="2400" b="1" spc="100" dirty="0">
                <a:effectLst>
                  <a:outerShdw blurRad="38100" dist="38100" dir="2700000" algn="tl">
                    <a:srgbClr val="000000">
                      <a:alpha val="43137"/>
                    </a:srgbClr>
                  </a:outerShdw>
                </a:effectLst>
              </a:rPr>
              <a:t>ПО РАЗЛИЧНЫМ ПРИЧИНАМ  ЕЖЕГОДНО ОТ</a:t>
            </a:r>
            <a:r>
              <a:rPr lang="ru-RU" sz="4400" b="1" spc="100" dirty="0">
                <a:effectLst>
                  <a:outerShdw blurRad="38100" dist="38100" dir="2700000" algn="tl">
                    <a:srgbClr val="000000">
                      <a:alpha val="43137"/>
                    </a:srgbClr>
                  </a:outerShdw>
                </a:effectLst>
              </a:rPr>
              <a:t> </a:t>
            </a:r>
            <a:r>
              <a:rPr lang="ru-RU" sz="4400" b="1" spc="100" dirty="0">
                <a:solidFill>
                  <a:srgbClr val="FF0000"/>
                </a:solidFill>
                <a:effectLst>
                  <a:outerShdw blurRad="38100" dist="38100" dir="2700000" algn="tl">
                    <a:srgbClr val="000000">
                      <a:alpha val="43137"/>
                    </a:srgbClr>
                  </a:outerShdw>
                </a:effectLst>
              </a:rPr>
              <a:t>АЛКОГОЛЯ</a:t>
            </a:r>
            <a:r>
              <a:rPr lang="ru-RU" sz="4400" b="1" spc="100" dirty="0">
                <a:effectLst>
                  <a:outerShdw blurRad="38100" dist="38100" dir="2700000" algn="tl">
                    <a:srgbClr val="000000">
                      <a:alpha val="43137"/>
                    </a:srgbClr>
                  </a:outerShdw>
                </a:effectLst>
              </a:rPr>
              <a:t> </a:t>
            </a:r>
            <a:r>
              <a:rPr lang="ru-RU" sz="2800" b="1" spc="100" dirty="0">
                <a:effectLst>
                  <a:outerShdw blurRad="38100" dist="38100" dir="2700000" algn="tl">
                    <a:srgbClr val="000000">
                      <a:alpha val="43137"/>
                    </a:srgbClr>
                  </a:outerShdw>
                </a:effectLst>
              </a:rPr>
              <a:t>В РОССИИ </a:t>
            </a:r>
            <a:r>
              <a:rPr lang="ru-RU" sz="4000" b="1" spc="100" dirty="0">
                <a:solidFill>
                  <a:srgbClr val="FF0000"/>
                </a:solidFill>
                <a:effectLst>
                  <a:outerShdw blurRad="38100" dist="38100" dir="2700000" algn="tl">
                    <a:srgbClr val="000000">
                      <a:alpha val="43137"/>
                    </a:srgbClr>
                  </a:outerShdw>
                </a:effectLst>
              </a:rPr>
              <a:t>УМИРАЕТ</a:t>
            </a:r>
            <a:r>
              <a:rPr lang="ru-RU" sz="2800" b="1" spc="100" dirty="0">
                <a:solidFill>
                  <a:srgbClr val="FF0000"/>
                </a:solidFill>
                <a:effectLst>
                  <a:outerShdw blurRad="38100" dist="38100" dir="2700000" algn="tl">
                    <a:srgbClr val="000000">
                      <a:alpha val="43137"/>
                    </a:srgbClr>
                  </a:outerShdw>
                </a:effectLst>
              </a:rPr>
              <a:t> </a:t>
            </a:r>
            <a:r>
              <a:rPr lang="ru-RU" sz="4000" b="1" spc="100" dirty="0">
                <a:solidFill>
                  <a:srgbClr val="FF0000"/>
                </a:solidFill>
                <a:effectLst>
                  <a:outerShdw blurRad="38100" dist="38100" dir="2700000" algn="tl">
                    <a:srgbClr val="000000">
                      <a:alpha val="43137"/>
                    </a:srgbClr>
                  </a:outerShdw>
                </a:effectLst>
              </a:rPr>
              <a:t>500-700 ТЫСЯЧ</a:t>
            </a:r>
            <a:r>
              <a:rPr lang="ru-RU" sz="4000" b="1" spc="100" dirty="0">
                <a:effectLst>
                  <a:outerShdw blurRad="38100" dist="38100" dir="2700000" algn="tl">
                    <a:srgbClr val="000000">
                      <a:alpha val="43137"/>
                    </a:srgbClr>
                  </a:outerShdw>
                </a:effectLst>
              </a:rPr>
              <a:t> </a:t>
            </a:r>
            <a:r>
              <a:rPr lang="ru-RU" sz="2800" b="1" spc="100" dirty="0">
                <a:effectLst>
                  <a:outerShdw blurRad="38100" dist="38100" dir="2700000" algn="tl">
                    <a:srgbClr val="000000">
                      <a:alpha val="43137"/>
                    </a:srgbClr>
                  </a:outerShdw>
                </a:effectLst>
              </a:rPr>
              <a:t>ЧЕЛОВЕК</a:t>
            </a:r>
            <a:r>
              <a:rPr lang="ru-RU" sz="6000" b="1" spc="100" dirty="0">
                <a:solidFill>
                  <a:srgbClr val="FF0000"/>
                </a:solidFill>
                <a:effectLst>
                  <a:outerShdw blurRad="38100" dist="38100" dir="2700000" algn="tl">
                    <a:srgbClr val="000000">
                      <a:alpha val="43137"/>
                    </a:srgbClr>
                  </a:outerShdw>
                </a:effectLst>
              </a:rPr>
              <a:t>!!!</a:t>
            </a:r>
            <a:endParaRPr lang="ru-RU" sz="6000" dirty="0">
              <a:solidFill>
                <a:srgbClr val="FF0000"/>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2250"/>
                                        <p:tgtEl>
                                          <p:spTgt spid="3"/>
                                        </p:tgtEl>
                                      </p:cBhvr>
                                    </p:animEffect>
                                  </p:childTnLst>
                                </p:cTn>
                              </p:par>
                            </p:childTnLst>
                          </p:cTn>
                        </p:par>
                        <p:par>
                          <p:cTn id="14" fill="hold" nodeType="afterGroup">
                            <p:stCondLst>
                              <p:cond delay="2750"/>
                            </p:stCondLst>
                            <p:childTnLst>
                              <p:par>
                                <p:cTn id="15" presetID="3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200" decel="100000"/>
                                        <p:tgtEl>
                                          <p:spTgt spid="5"/>
                                        </p:tgtEl>
                                      </p:cBhvr>
                                    </p:animEffect>
                                    <p:anim calcmode="lin" valueType="num">
                                      <p:cBhvr>
                                        <p:cTn id="18" dur="1200" decel="100000" fill="hold"/>
                                        <p:tgtEl>
                                          <p:spTgt spid="5"/>
                                        </p:tgtEl>
                                        <p:attrNameLst>
                                          <p:attrName>style.rotation</p:attrName>
                                        </p:attrNameLst>
                                      </p:cBhvr>
                                      <p:tavLst>
                                        <p:tav tm="0">
                                          <p:val>
                                            <p:fltVal val="-90"/>
                                          </p:val>
                                        </p:tav>
                                        <p:tav tm="100000">
                                          <p:val>
                                            <p:fltVal val="0"/>
                                          </p:val>
                                        </p:tav>
                                      </p:tavLst>
                                    </p:anim>
                                    <p:anim calcmode="lin" valueType="num">
                                      <p:cBhvr>
                                        <p:cTn id="19" dur="1200" decel="100000" fill="hold"/>
                                        <p:tgtEl>
                                          <p:spTgt spid="5"/>
                                        </p:tgtEl>
                                        <p:attrNameLst>
                                          <p:attrName>ppt_x</p:attrName>
                                        </p:attrNameLst>
                                      </p:cBhvr>
                                      <p:tavLst>
                                        <p:tav tm="0">
                                          <p:val>
                                            <p:strVal val="#ppt_x+0.4"/>
                                          </p:val>
                                        </p:tav>
                                        <p:tav tm="100000">
                                          <p:val>
                                            <p:strVal val="#ppt_x-0.05"/>
                                          </p:val>
                                        </p:tav>
                                      </p:tavLst>
                                    </p:anim>
                                    <p:anim calcmode="lin" valueType="num">
                                      <p:cBhvr>
                                        <p:cTn id="20" dur="1200" decel="100000" fill="hold"/>
                                        <p:tgtEl>
                                          <p:spTgt spid="5"/>
                                        </p:tgtEl>
                                        <p:attrNameLst>
                                          <p:attrName>ppt_y</p:attrName>
                                        </p:attrNameLst>
                                      </p:cBhvr>
                                      <p:tavLst>
                                        <p:tav tm="0">
                                          <p:val>
                                            <p:strVal val="#ppt_y-0.4"/>
                                          </p:val>
                                        </p:tav>
                                        <p:tav tm="100000">
                                          <p:val>
                                            <p:strVal val="#ppt_y+0.1"/>
                                          </p:val>
                                        </p:tav>
                                      </p:tavLst>
                                    </p:anim>
                                    <p:anim calcmode="lin" valueType="num">
                                      <p:cBhvr>
                                        <p:cTn id="21" dur="300" accel="100000" fill="hold">
                                          <p:stCondLst>
                                            <p:cond delay="1200"/>
                                          </p:stCondLst>
                                        </p:cTn>
                                        <p:tgtEl>
                                          <p:spTgt spid="5"/>
                                        </p:tgtEl>
                                        <p:attrNameLst>
                                          <p:attrName>ppt_x</p:attrName>
                                        </p:attrNameLst>
                                      </p:cBhvr>
                                      <p:tavLst>
                                        <p:tav tm="0">
                                          <p:val>
                                            <p:strVal val="#ppt_x-0.05"/>
                                          </p:val>
                                        </p:tav>
                                        <p:tav tm="100000">
                                          <p:val>
                                            <p:strVal val="#ppt_x"/>
                                          </p:val>
                                        </p:tav>
                                      </p:tavLst>
                                    </p:anim>
                                    <p:anim calcmode="lin" valueType="num">
                                      <p:cBhvr>
                                        <p:cTn id="22" dur="300" accel="100000" fill="hold">
                                          <p:stCondLst>
                                            <p:cond delay="1200"/>
                                          </p:stCondLst>
                                        </p:cTn>
                                        <p:tgtEl>
                                          <p:spTgt spid="5"/>
                                        </p:tgtEl>
                                        <p:attrNameLst>
                                          <p:attrName>ppt_y</p:attrName>
                                        </p:attrNameLst>
                                      </p:cBhvr>
                                      <p:tavLst>
                                        <p:tav tm="0">
                                          <p:val>
                                            <p:strVal val="#ppt_y+0.1"/>
                                          </p:val>
                                        </p:tav>
                                        <p:tav tm="100000">
                                          <p:val>
                                            <p:strVal val="#ppt_y"/>
                                          </p:val>
                                        </p:tav>
                                      </p:tavLst>
                                    </p:anim>
                                  </p:childTnLst>
                                </p:cTn>
                              </p:par>
                            </p:childTnLst>
                          </p:cTn>
                        </p:par>
                        <p:par>
                          <p:cTn id="23" fill="hold" nodeType="afterGroup">
                            <p:stCondLst>
                              <p:cond delay="4250"/>
                            </p:stCondLst>
                            <p:childTnLst>
                              <p:par>
                                <p:cTn id="24" presetID="3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200" decel="100000"/>
                                        <p:tgtEl>
                                          <p:spTgt spid="6"/>
                                        </p:tgtEl>
                                      </p:cBhvr>
                                    </p:animEffect>
                                    <p:anim calcmode="lin" valueType="num">
                                      <p:cBhvr>
                                        <p:cTn id="27" dur="1200" decel="100000" fill="hold"/>
                                        <p:tgtEl>
                                          <p:spTgt spid="6"/>
                                        </p:tgtEl>
                                        <p:attrNameLst>
                                          <p:attrName>style.rotation</p:attrName>
                                        </p:attrNameLst>
                                      </p:cBhvr>
                                      <p:tavLst>
                                        <p:tav tm="0">
                                          <p:val>
                                            <p:fltVal val="-90"/>
                                          </p:val>
                                        </p:tav>
                                        <p:tav tm="100000">
                                          <p:val>
                                            <p:fltVal val="0"/>
                                          </p:val>
                                        </p:tav>
                                      </p:tavLst>
                                    </p:anim>
                                    <p:anim calcmode="lin" valueType="num">
                                      <p:cBhvr>
                                        <p:cTn id="28" dur="1200" decel="100000" fill="hold"/>
                                        <p:tgtEl>
                                          <p:spTgt spid="6"/>
                                        </p:tgtEl>
                                        <p:attrNameLst>
                                          <p:attrName>ppt_x</p:attrName>
                                        </p:attrNameLst>
                                      </p:cBhvr>
                                      <p:tavLst>
                                        <p:tav tm="0">
                                          <p:val>
                                            <p:strVal val="#ppt_x+0.4"/>
                                          </p:val>
                                        </p:tav>
                                        <p:tav tm="100000">
                                          <p:val>
                                            <p:strVal val="#ppt_x-0.05"/>
                                          </p:val>
                                        </p:tav>
                                      </p:tavLst>
                                    </p:anim>
                                    <p:anim calcmode="lin" valueType="num">
                                      <p:cBhvr>
                                        <p:cTn id="29" dur="1200" decel="100000" fill="hold"/>
                                        <p:tgtEl>
                                          <p:spTgt spid="6"/>
                                        </p:tgtEl>
                                        <p:attrNameLst>
                                          <p:attrName>ppt_y</p:attrName>
                                        </p:attrNameLst>
                                      </p:cBhvr>
                                      <p:tavLst>
                                        <p:tav tm="0">
                                          <p:val>
                                            <p:strVal val="#ppt_y-0.4"/>
                                          </p:val>
                                        </p:tav>
                                        <p:tav tm="100000">
                                          <p:val>
                                            <p:strVal val="#ppt_y+0.1"/>
                                          </p:val>
                                        </p:tav>
                                      </p:tavLst>
                                    </p:anim>
                                    <p:anim calcmode="lin" valueType="num">
                                      <p:cBhvr>
                                        <p:cTn id="30" dur="300" accel="100000" fill="hold">
                                          <p:stCondLst>
                                            <p:cond delay="1200"/>
                                          </p:stCondLst>
                                        </p:cTn>
                                        <p:tgtEl>
                                          <p:spTgt spid="6"/>
                                        </p:tgtEl>
                                        <p:attrNameLst>
                                          <p:attrName>ppt_x</p:attrName>
                                        </p:attrNameLst>
                                      </p:cBhvr>
                                      <p:tavLst>
                                        <p:tav tm="0">
                                          <p:val>
                                            <p:strVal val="#ppt_x-0.05"/>
                                          </p:val>
                                        </p:tav>
                                        <p:tav tm="100000">
                                          <p:val>
                                            <p:strVal val="#ppt_x"/>
                                          </p:val>
                                        </p:tav>
                                      </p:tavLst>
                                    </p:anim>
                                    <p:anim calcmode="lin" valueType="num">
                                      <p:cBhvr>
                                        <p:cTn id="31" dur="300" accel="100000" fill="hold">
                                          <p:stCondLst>
                                            <p:cond delay="12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7859713" y="6145213"/>
            <a:ext cx="4114800" cy="365125"/>
          </a:xfrm>
        </p:spPr>
        <p:txBody>
          <a:bodyPr/>
          <a:lstStyle/>
          <a:p>
            <a:pPr>
              <a:defRPr/>
            </a:pPr>
            <a:r>
              <a:rPr lang="ru-RU" dirty="0"/>
              <a:t>Комиссия по делам несовершеннолетних и защите их прав при Губернаторе Тюменской области</a:t>
            </a:r>
          </a:p>
        </p:txBody>
      </p:sp>
      <p:sp>
        <p:nvSpPr>
          <p:cNvPr id="2" name="Прямоугольник 1"/>
          <p:cNvSpPr/>
          <p:nvPr/>
        </p:nvSpPr>
        <p:spPr>
          <a:xfrm>
            <a:off x="5868988" y="5203825"/>
            <a:ext cx="6003925" cy="831850"/>
          </a:xfrm>
          <a:prstGeom prst="rect">
            <a:avLst/>
          </a:prstGeom>
        </p:spPr>
        <p:txBody>
          <a:bodyPr wrap="none">
            <a:spAutoFit/>
          </a:bodyPr>
          <a:lstStyle/>
          <a:p>
            <a:pPr>
              <a:defRPr/>
            </a:pPr>
            <a:r>
              <a:rPr lang="ru-RU" sz="4800" b="1" spc="100" dirty="0">
                <a:solidFill>
                  <a:srgbClr val="FF0000"/>
                </a:solidFill>
                <a:effectLst>
                  <a:outerShdw blurRad="38100" dist="38100" dir="2700000" algn="tl">
                    <a:srgbClr val="000000">
                      <a:alpha val="43137"/>
                    </a:srgbClr>
                  </a:outerShdw>
                </a:effectLst>
              </a:rPr>
              <a:t>НЕ УБЕДИТЕЛЬНО???</a:t>
            </a:r>
            <a:endParaRPr lang="ru-RU" sz="4800" dirty="0"/>
          </a:p>
        </p:txBody>
      </p:sp>
      <p:sp>
        <p:nvSpPr>
          <p:cNvPr id="3" name="Прямоугольник 2"/>
          <p:cNvSpPr/>
          <p:nvPr/>
        </p:nvSpPr>
        <p:spPr>
          <a:xfrm>
            <a:off x="8720138" y="2425700"/>
            <a:ext cx="2320925" cy="461963"/>
          </a:xfrm>
          <a:prstGeom prst="rect">
            <a:avLst/>
          </a:prstGeom>
        </p:spPr>
        <p:txBody>
          <a:bodyPr>
            <a:spAutoFit/>
          </a:bodyPr>
          <a:lstStyle/>
          <a:p>
            <a:pPr>
              <a:defRPr/>
            </a:pPr>
            <a:r>
              <a:rPr lang="ru-RU" sz="2400" b="1" spc="100" dirty="0">
                <a:solidFill>
                  <a:srgbClr val="FF0000"/>
                </a:solidFill>
                <a:effectLst>
                  <a:outerShdw blurRad="38100" dist="38100" dir="2700000" algn="tl">
                    <a:srgbClr val="000000">
                      <a:alpha val="43137"/>
                    </a:srgbClr>
                  </a:outerShdw>
                </a:effectLst>
              </a:rPr>
              <a:t>ПСИХОПАТИЯ</a:t>
            </a:r>
          </a:p>
        </p:txBody>
      </p:sp>
      <p:sp>
        <p:nvSpPr>
          <p:cNvPr id="5" name="Прямоугольник 4"/>
          <p:cNvSpPr/>
          <p:nvPr/>
        </p:nvSpPr>
        <p:spPr>
          <a:xfrm>
            <a:off x="1438275" y="1563688"/>
            <a:ext cx="2133600" cy="1077912"/>
          </a:xfrm>
          <a:prstGeom prst="rect">
            <a:avLst/>
          </a:prstGeom>
        </p:spPr>
        <p:txBody>
          <a:bodyPr>
            <a:spAutoFit/>
          </a:bodyPr>
          <a:lstStyle/>
          <a:p>
            <a:pPr>
              <a:defRPr/>
            </a:pPr>
            <a:r>
              <a:rPr lang="ru-RU" sz="3200" b="1" spc="100" dirty="0">
                <a:solidFill>
                  <a:srgbClr val="FF0000"/>
                </a:solidFill>
                <a:effectLst>
                  <a:outerShdw blurRad="38100" dist="38100" dir="2700000" algn="tl">
                    <a:srgbClr val="000000">
                      <a:alpha val="43137"/>
                    </a:srgbClr>
                  </a:outerShdw>
                </a:effectLst>
              </a:rPr>
              <a:t>ЦИРРОЗ ПЕЧЕНИ</a:t>
            </a:r>
          </a:p>
        </p:txBody>
      </p:sp>
      <p:sp>
        <p:nvSpPr>
          <p:cNvPr id="7" name="Прямоугольник 6"/>
          <p:cNvSpPr/>
          <p:nvPr/>
        </p:nvSpPr>
        <p:spPr>
          <a:xfrm>
            <a:off x="1322388" y="3008313"/>
            <a:ext cx="3328987" cy="646112"/>
          </a:xfrm>
          <a:prstGeom prst="rect">
            <a:avLst/>
          </a:prstGeom>
        </p:spPr>
        <p:txBody>
          <a:bodyPr>
            <a:spAutoFit/>
          </a:bodyPr>
          <a:lstStyle/>
          <a:p>
            <a:pPr>
              <a:defRPr/>
            </a:pPr>
            <a:r>
              <a:rPr lang="ru-RU" b="1" spc="100" dirty="0">
                <a:solidFill>
                  <a:srgbClr val="FF0000"/>
                </a:solidFill>
                <a:effectLst>
                  <a:outerShdw blurRad="38100" dist="38100" dir="2700000" algn="tl">
                    <a:srgbClr val="000000">
                      <a:alpha val="43137"/>
                    </a:srgbClr>
                  </a:outerShdw>
                </a:effectLst>
              </a:rPr>
              <a:t>НАРУШЕНИЕ  ВРАБОТЕ ПОДЖЕЛУДОЧНОЙ ЖЕЛЕЗЫ</a:t>
            </a:r>
          </a:p>
        </p:txBody>
      </p:sp>
      <p:sp>
        <p:nvSpPr>
          <p:cNvPr id="8" name="Прямоугольник 7"/>
          <p:cNvSpPr/>
          <p:nvPr/>
        </p:nvSpPr>
        <p:spPr>
          <a:xfrm>
            <a:off x="4842428" y="2982421"/>
            <a:ext cx="4390300" cy="1077218"/>
          </a:xfrm>
          <a:prstGeom prst="rect">
            <a:avLst/>
          </a:prstGeom>
          <a:effectLst>
            <a:outerShdw blurRad="50800" dist="38100" algn="l" rotWithShape="0">
              <a:prstClr val="black">
                <a:alpha val="40000"/>
              </a:prstClr>
            </a:outerShdw>
            <a:softEdge rad="12700"/>
          </a:effectLst>
        </p:spPr>
        <p:txBody>
          <a:bodyPr>
            <a:spAutoFit/>
          </a:bodyPr>
          <a:lstStyle/>
          <a:p>
            <a:pPr>
              <a:defRPr/>
            </a:pPr>
            <a:r>
              <a:rPr lang="ru-RU" sz="3200" b="1" spc="100" dirty="0">
                <a:effectLst>
                  <a:outerShdw blurRad="38100" dist="38100" dir="2700000" algn="tl">
                    <a:srgbClr val="000000">
                      <a:alpha val="43137"/>
                    </a:srgbClr>
                  </a:outerShdw>
                </a:effectLst>
              </a:rPr>
              <a:t>ОНКОЛОГИЧЕСКИЕ</a:t>
            </a:r>
          </a:p>
          <a:p>
            <a:pPr>
              <a:defRPr/>
            </a:pPr>
            <a:r>
              <a:rPr lang="ru-RU" sz="3200" b="1" spc="100" dirty="0">
                <a:effectLst>
                  <a:outerShdw blurRad="38100" dist="38100" dir="2700000" algn="tl">
                    <a:srgbClr val="000000">
                      <a:alpha val="43137"/>
                    </a:srgbClr>
                  </a:outerShdw>
                </a:effectLst>
              </a:rPr>
              <a:t>ЗАБОЛЕВАНИЯ</a:t>
            </a:r>
          </a:p>
        </p:txBody>
      </p:sp>
      <p:sp>
        <p:nvSpPr>
          <p:cNvPr id="9" name="Прямоугольник 8"/>
          <p:cNvSpPr/>
          <p:nvPr/>
        </p:nvSpPr>
        <p:spPr>
          <a:xfrm>
            <a:off x="3063875" y="2146300"/>
            <a:ext cx="3556000" cy="831850"/>
          </a:xfrm>
          <a:prstGeom prst="rect">
            <a:avLst/>
          </a:prstGeom>
        </p:spPr>
        <p:txBody>
          <a:bodyPr>
            <a:spAutoFit/>
          </a:bodyPr>
          <a:lstStyle/>
          <a:p>
            <a:pPr>
              <a:defRPr/>
            </a:pPr>
            <a:r>
              <a:rPr lang="ru-RU" sz="2400" b="1" spc="100" dirty="0">
                <a:solidFill>
                  <a:srgbClr val="FF0000"/>
                </a:solidFill>
                <a:effectLst>
                  <a:outerShdw blurRad="38100" dist="38100" dir="2700000" algn="tl">
                    <a:srgbClr val="000000">
                      <a:alpha val="43137"/>
                    </a:srgbClr>
                  </a:outerShdw>
                </a:effectLst>
              </a:rPr>
              <a:t>ЗАДЕРЖКА РАЗВИТИЯ, МЫШЛЕНИЯ</a:t>
            </a:r>
          </a:p>
        </p:txBody>
      </p:sp>
      <p:sp>
        <p:nvSpPr>
          <p:cNvPr id="10" name="Прямоугольник 9"/>
          <p:cNvSpPr/>
          <p:nvPr/>
        </p:nvSpPr>
        <p:spPr>
          <a:xfrm>
            <a:off x="5186363" y="2582863"/>
            <a:ext cx="3505200" cy="400050"/>
          </a:xfrm>
          <a:prstGeom prst="rect">
            <a:avLst/>
          </a:prstGeom>
        </p:spPr>
        <p:txBody>
          <a:bodyPr>
            <a:spAutoFit/>
          </a:bodyPr>
          <a:lstStyle/>
          <a:p>
            <a:pPr>
              <a:defRPr/>
            </a:pPr>
            <a:r>
              <a:rPr lang="ru-RU" sz="2000" b="1" spc="100" dirty="0">
                <a:effectLst>
                  <a:outerShdw blurRad="38100" dist="38100" dir="2700000" algn="tl">
                    <a:srgbClr val="000000">
                      <a:alpha val="43137"/>
                    </a:srgbClr>
                  </a:outerShdw>
                </a:effectLst>
              </a:rPr>
              <a:t>ИМУННОЕ ИСТОЩЕНИЕ</a:t>
            </a:r>
          </a:p>
        </p:txBody>
      </p:sp>
      <p:sp>
        <p:nvSpPr>
          <p:cNvPr id="11" name="Прямоугольник 10"/>
          <p:cNvSpPr/>
          <p:nvPr/>
        </p:nvSpPr>
        <p:spPr>
          <a:xfrm>
            <a:off x="9066213" y="1824038"/>
            <a:ext cx="2806700" cy="646112"/>
          </a:xfrm>
          <a:prstGeom prst="rect">
            <a:avLst/>
          </a:prstGeom>
        </p:spPr>
        <p:txBody>
          <a:bodyPr>
            <a:spAutoFit/>
          </a:bodyPr>
          <a:lstStyle/>
          <a:p>
            <a:pPr>
              <a:defRPr/>
            </a:pPr>
            <a:r>
              <a:rPr lang="ru-RU" sz="3600" b="1" spc="100" dirty="0">
                <a:solidFill>
                  <a:srgbClr val="FF0000"/>
                </a:solidFill>
                <a:effectLst>
                  <a:outerShdw blurRad="38100" dist="38100" dir="2700000" algn="tl">
                    <a:srgbClr val="000000">
                      <a:alpha val="43137"/>
                    </a:srgbClr>
                  </a:outerShdw>
                </a:effectLst>
              </a:rPr>
              <a:t>СУИЦИДЫ</a:t>
            </a:r>
          </a:p>
        </p:txBody>
      </p:sp>
      <p:sp>
        <p:nvSpPr>
          <p:cNvPr id="12" name="Прямоугольник 11"/>
          <p:cNvSpPr/>
          <p:nvPr/>
        </p:nvSpPr>
        <p:spPr>
          <a:xfrm>
            <a:off x="1127125" y="2608263"/>
            <a:ext cx="2005013" cy="461962"/>
          </a:xfrm>
          <a:prstGeom prst="rect">
            <a:avLst/>
          </a:prstGeom>
        </p:spPr>
        <p:txBody>
          <a:bodyPr wrap="none">
            <a:spAutoFit/>
          </a:bodyPr>
          <a:lstStyle/>
          <a:p>
            <a:pPr>
              <a:defRPr/>
            </a:pPr>
            <a:r>
              <a:rPr lang="ru-RU" sz="2400" b="1" spc="100" dirty="0">
                <a:effectLst>
                  <a:outerShdw blurRad="38100" dist="38100" dir="2700000" algn="tl">
                    <a:srgbClr val="000000">
                      <a:alpha val="43137"/>
                    </a:srgbClr>
                  </a:outerShdw>
                </a:effectLst>
              </a:rPr>
              <a:t>СЛАБОУМИЕ</a:t>
            </a:r>
          </a:p>
        </p:txBody>
      </p:sp>
      <p:sp>
        <p:nvSpPr>
          <p:cNvPr id="13" name="Прямоугольник 12"/>
          <p:cNvSpPr/>
          <p:nvPr/>
        </p:nvSpPr>
        <p:spPr>
          <a:xfrm>
            <a:off x="6342063" y="2038350"/>
            <a:ext cx="2378075" cy="769938"/>
          </a:xfrm>
          <a:prstGeom prst="rect">
            <a:avLst/>
          </a:prstGeom>
        </p:spPr>
        <p:txBody>
          <a:bodyPr wrap="none">
            <a:spAutoFit/>
          </a:bodyPr>
          <a:lstStyle/>
          <a:p>
            <a:pPr>
              <a:defRPr/>
            </a:pPr>
            <a:r>
              <a:rPr lang="ru-RU" sz="4400" b="1" spc="100" dirty="0">
                <a:effectLst>
                  <a:outerShdw blurRad="38100" dist="38100" dir="2700000" algn="tl">
                    <a:srgbClr val="000000">
                      <a:alpha val="43137"/>
                    </a:srgbClr>
                  </a:outerShdw>
                </a:effectLst>
              </a:rPr>
              <a:t>ГЕПАТИТ</a:t>
            </a:r>
          </a:p>
        </p:txBody>
      </p:sp>
      <p:sp>
        <p:nvSpPr>
          <p:cNvPr id="14" name="Прямоугольник 13"/>
          <p:cNvSpPr/>
          <p:nvPr/>
        </p:nvSpPr>
        <p:spPr>
          <a:xfrm>
            <a:off x="3376613" y="1733550"/>
            <a:ext cx="5813425" cy="368300"/>
          </a:xfrm>
          <a:prstGeom prst="rect">
            <a:avLst/>
          </a:prstGeom>
        </p:spPr>
        <p:txBody>
          <a:bodyPr wrap="none">
            <a:spAutoFit/>
          </a:bodyPr>
          <a:lstStyle/>
          <a:p>
            <a:pPr>
              <a:defRPr/>
            </a:pPr>
            <a:r>
              <a:rPr lang="ru-RU" b="1" spc="100" dirty="0">
                <a:solidFill>
                  <a:srgbClr val="FF0000"/>
                </a:solidFill>
                <a:effectLst>
                  <a:outerShdw blurRad="38100" dist="38100" dir="2700000" algn="tl">
                    <a:srgbClr val="000000">
                      <a:alpha val="43137"/>
                    </a:srgbClr>
                  </a:outerShdw>
                </a:effectLst>
              </a:rPr>
              <a:t>ЗАБОЛЕВАНИЯ СЕРДЕЧНО-СОСУДИСТОЙ СИСТЕМЫ</a:t>
            </a:r>
          </a:p>
        </p:txBody>
      </p:sp>
      <p:sp>
        <p:nvSpPr>
          <p:cNvPr id="15" name="Прямоугольник 14"/>
          <p:cNvSpPr/>
          <p:nvPr/>
        </p:nvSpPr>
        <p:spPr>
          <a:xfrm>
            <a:off x="1355725" y="528638"/>
            <a:ext cx="9974263" cy="954087"/>
          </a:xfrm>
          <a:prstGeom prst="rect">
            <a:avLst/>
          </a:prstGeom>
        </p:spPr>
        <p:txBody>
          <a:bodyPr wrap="none">
            <a:spAutoFit/>
          </a:bodyPr>
          <a:lstStyle/>
          <a:p>
            <a:pPr>
              <a:defRPr/>
            </a:pPr>
            <a:r>
              <a:rPr lang="ru-RU" sz="2800" b="1" u="sng" spc="100" dirty="0">
                <a:effectLst>
                  <a:outerShdw blurRad="38100" dist="38100" dir="2700000" algn="tl">
                    <a:srgbClr val="000000">
                      <a:alpha val="43137"/>
                    </a:srgbClr>
                  </a:outerShdw>
                </a:effectLst>
              </a:rPr>
              <a:t>УПОТРЕБЛЕНИЕ АЛКОГОЛЯ ОТРИЦАТЕЛЬНО СКАЗЫВАЕТСЯ </a:t>
            </a:r>
          </a:p>
          <a:p>
            <a:pPr>
              <a:defRPr/>
            </a:pPr>
            <a:r>
              <a:rPr lang="ru-RU" sz="2800" b="1" u="sng" spc="100" dirty="0">
                <a:effectLst>
                  <a:outerShdw blurRad="38100" dist="38100" dir="2700000" algn="tl">
                    <a:srgbClr val="000000">
                      <a:alpha val="43137"/>
                    </a:srgbClr>
                  </a:outerShdw>
                </a:effectLst>
              </a:rPr>
              <a:t>НА РАБОТЕ ЖИЗЕННО ВАЖНЫХ ОРГАНОВ</a:t>
            </a:r>
          </a:p>
        </p:txBody>
      </p:sp>
      <p:sp>
        <p:nvSpPr>
          <p:cNvPr id="17" name="Скругленный прямоугольник 16"/>
          <p:cNvSpPr/>
          <p:nvPr/>
        </p:nvSpPr>
        <p:spPr>
          <a:xfrm>
            <a:off x="1126375" y="3803676"/>
            <a:ext cx="4546452" cy="2801603"/>
          </a:xfrm>
          <a:prstGeom prst="roundRect">
            <a:avLst/>
          </a:prstGeom>
          <a:solidFill>
            <a:schemeClr val="bg1">
              <a:alpha val="46000"/>
            </a:schemeClr>
          </a:solidFill>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000" b="1" i="1" spc="100" dirty="0">
                <a:solidFill>
                  <a:schemeClr val="tx1"/>
                </a:solidFill>
                <a:effectLst>
                  <a:outerShdw blurRad="38100" dist="38100" dir="2700000" algn="tl">
                    <a:srgbClr val="000000">
                      <a:alpha val="43137"/>
                    </a:srgbClr>
                  </a:outerShdw>
                </a:effectLst>
              </a:rPr>
              <a:t>Даже однократная небольшая доза спиртного нарушает химические механизмы мозга, ответственные за обучение!</a:t>
            </a:r>
            <a:endParaRPr lang="ru-RU" sz="2000" b="1" i="1" dirty="0">
              <a:solidFill>
                <a:schemeClr val="tx1"/>
              </a:solidFill>
            </a:endParaRPr>
          </a:p>
        </p:txBody>
      </p:sp>
      <p:sp>
        <p:nvSpPr>
          <p:cNvPr id="18" name="Прямоугольник 17"/>
          <p:cNvSpPr/>
          <p:nvPr/>
        </p:nvSpPr>
        <p:spPr>
          <a:xfrm>
            <a:off x="1322388" y="3981450"/>
            <a:ext cx="2997200" cy="369888"/>
          </a:xfrm>
          <a:prstGeom prst="rect">
            <a:avLst/>
          </a:prstGeom>
        </p:spPr>
        <p:txBody>
          <a:bodyPr wrap="none">
            <a:spAutoFit/>
          </a:bodyPr>
          <a:lstStyle/>
          <a:p>
            <a:pPr>
              <a:defRPr/>
            </a:pPr>
            <a:r>
              <a:rPr lang="ru-RU" b="1" u="sng" spc="100" dirty="0">
                <a:effectLst>
                  <a:outerShdw blurRad="38100" dist="38100" dir="2700000" algn="tl">
                    <a:srgbClr val="000000">
                      <a:alpha val="43137"/>
                    </a:srgbClr>
                  </a:outerShdw>
                </a:effectLst>
              </a:rPr>
              <a:t>Школьникам на заметку:</a:t>
            </a:r>
            <a:endParaRPr lang="ru-RU" u="sng" dirty="0"/>
          </a:p>
        </p:txBody>
      </p:sp>
      <p:sp>
        <p:nvSpPr>
          <p:cNvPr id="19" name="Прямоугольник 18"/>
          <p:cNvSpPr/>
          <p:nvPr/>
        </p:nvSpPr>
        <p:spPr>
          <a:xfrm>
            <a:off x="8423275" y="3157538"/>
            <a:ext cx="3241675" cy="1138237"/>
          </a:xfrm>
          <a:prstGeom prst="rect">
            <a:avLst/>
          </a:prstGeom>
        </p:spPr>
        <p:txBody>
          <a:bodyPr>
            <a:spAutoFit/>
          </a:bodyPr>
          <a:lstStyle/>
          <a:p>
            <a:pPr>
              <a:defRPr/>
            </a:pPr>
            <a:r>
              <a:rPr lang="ru-RU" b="1" spc="100" dirty="0">
                <a:effectLst>
                  <a:outerShdw blurRad="38100" dist="38100" dir="2700000" algn="tl">
                    <a:srgbClr val="000000">
                      <a:alpha val="43137"/>
                    </a:srgbClr>
                  </a:outerShdw>
                </a:effectLst>
              </a:rPr>
              <a:t>ПРОДОЛЖИТЕЛЬНОСТЬ ЖИЗНИ СОКРАЩАЕТСЯ НА </a:t>
            </a:r>
            <a:r>
              <a:rPr lang="ru-RU" sz="3200" b="1" spc="100" dirty="0">
                <a:solidFill>
                  <a:srgbClr val="FF0000"/>
                </a:solidFill>
                <a:effectLst>
                  <a:outerShdw blurRad="38100" dist="38100" dir="2700000" algn="tl">
                    <a:srgbClr val="000000">
                      <a:alpha val="43137"/>
                    </a:srgbClr>
                  </a:outerShdw>
                </a:effectLst>
              </a:rPr>
              <a:t>15-20 ЛЕТ</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childTnLst>
                          </p:cTn>
                        </p:par>
                        <p:par>
                          <p:cTn id="8" fill="hold" nodeType="afterGroup">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nodeType="afterGroup">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Effect transition="in" filter="fade">
                                      <p:cBhvr>
                                        <p:cTn id="19" dur="1000"/>
                                        <p:tgtEl>
                                          <p:spTgt spid="11"/>
                                        </p:tgtEl>
                                      </p:cBhvr>
                                    </p:animEffect>
                                  </p:childTnLst>
                                </p:cTn>
                              </p:par>
                            </p:childTnLst>
                          </p:cTn>
                        </p:par>
                        <p:par>
                          <p:cTn id="20" fill="hold" nodeType="afterGroup">
                            <p:stCondLst>
                              <p:cond delay="4000"/>
                            </p:stCondLst>
                            <p:childTnLst>
                              <p:par>
                                <p:cTn id="21" presetID="53"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Effect transition="in" filter="fade">
                                      <p:cBhvr>
                                        <p:cTn id="25" dur="2000"/>
                                        <p:tgtEl>
                                          <p:spTgt spid="19"/>
                                        </p:tgtEl>
                                      </p:cBhvr>
                                    </p:animEffect>
                                  </p:childTnLst>
                                </p:cTn>
                              </p:par>
                            </p:childTnLst>
                          </p:cTn>
                        </p:par>
                        <p:par>
                          <p:cTn id="26" fill="hold" nodeType="afterGroup">
                            <p:stCondLst>
                              <p:cond delay="6000"/>
                            </p:stCondLst>
                            <p:childTnLst>
                              <p:par>
                                <p:cTn id="27" presetID="53" presetClass="entr" presetSubtype="16"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Effect transition="in" filter="fade">
                                      <p:cBhvr>
                                        <p:cTn id="31" dur="1000"/>
                                        <p:tgtEl>
                                          <p:spTgt spid="8"/>
                                        </p:tgtEl>
                                      </p:cBhvr>
                                    </p:animEffect>
                                  </p:childTnLst>
                                </p:cTn>
                              </p:par>
                            </p:childTnLst>
                          </p:cTn>
                        </p:par>
                        <p:par>
                          <p:cTn id="32" fill="hold" nodeType="afterGroup">
                            <p:stCondLst>
                              <p:cond delay="7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Effect transition="in" filter="fade">
                                      <p:cBhvr>
                                        <p:cTn id="37" dur="1000"/>
                                        <p:tgtEl>
                                          <p:spTgt spid="7"/>
                                        </p:tgtEl>
                                      </p:cBhvr>
                                    </p:animEffect>
                                  </p:childTnLst>
                                </p:cTn>
                              </p:par>
                            </p:childTnLst>
                          </p:cTn>
                        </p:par>
                        <p:par>
                          <p:cTn id="38" fill="hold" nodeType="afterGroup">
                            <p:stCondLst>
                              <p:cond delay="8000"/>
                            </p:stCondLst>
                            <p:childTnLst>
                              <p:par>
                                <p:cTn id="39" presetID="53" presetClass="entr" presetSubtype="16"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fltVal val="0"/>
                                          </p:val>
                                        </p:tav>
                                        <p:tav tm="100000">
                                          <p:val>
                                            <p:strVal val="#ppt_w"/>
                                          </p:val>
                                        </p:tav>
                                      </p:tavLst>
                                    </p:anim>
                                    <p:anim calcmode="lin" valueType="num">
                                      <p:cBhvr>
                                        <p:cTn id="42" dur="1000" fill="hold"/>
                                        <p:tgtEl>
                                          <p:spTgt spid="9"/>
                                        </p:tgtEl>
                                        <p:attrNameLst>
                                          <p:attrName>ppt_h</p:attrName>
                                        </p:attrNameLst>
                                      </p:cBhvr>
                                      <p:tavLst>
                                        <p:tav tm="0">
                                          <p:val>
                                            <p:fltVal val="0"/>
                                          </p:val>
                                        </p:tav>
                                        <p:tav tm="100000">
                                          <p:val>
                                            <p:strVal val="#ppt_h"/>
                                          </p:val>
                                        </p:tav>
                                      </p:tavLst>
                                    </p:anim>
                                    <p:animEffect transition="in" filter="fade">
                                      <p:cBhvr>
                                        <p:cTn id="43" dur="1000"/>
                                        <p:tgtEl>
                                          <p:spTgt spid="9"/>
                                        </p:tgtEl>
                                      </p:cBhvr>
                                    </p:animEffect>
                                  </p:childTnLst>
                                </p:cTn>
                              </p:par>
                            </p:childTnLst>
                          </p:cTn>
                        </p:par>
                        <p:par>
                          <p:cTn id="44" fill="hold" nodeType="afterGroup">
                            <p:stCondLst>
                              <p:cond delay="9000"/>
                            </p:stCondLst>
                            <p:childTnLst>
                              <p:par>
                                <p:cTn id="45" presetID="53" presetClass="entr" presetSubtype="16"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Effect transition="in" filter="fade">
                                      <p:cBhvr>
                                        <p:cTn id="49" dur="1000"/>
                                        <p:tgtEl>
                                          <p:spTgt spid="14"/>
                                        </p:tgtEl>
                                      </p:cBhvr>
                                    </p:animEffect>
                                  </p:childTnLst>
                                </p:cTn>
                              </p:par>
                            </p:childTnLst>
                          </p:cTn>
                        </p:par>
                        <p:par>
                          <p:cTn id="50" fill="hold" nodeType="afterGroup">
                            <p:stCondLst>
                              <p:cond delay="10000"/>
                            </p:stCondLst>
                            <p:childTnLst>
                              <p:par>
                                <p:cTn id="51" presetID="53" presetClass="entr" presetSubtype="1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Effect transition="in" filter="fade">
                                      <p:cBhvr>
                                        <p:cTn id="55" dur="1000"/>
                                        <p:tgtEl>
                                          <p:spTgt spid="12"/>
                                        </p:tgtEl>
                                      </p:cBhvr>
                                    </p:animEffect>
                                  </p:childTnLst>
                                </p:cTn>
                              </p:par>
                            </p:childTnLst>
                          </p:cTn>
                        </p:par>
                        <p:par>
                          <p:cTn id="56" fill="hold" nodeType="afterGroup">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000" fill="hold"/>
                                        <p:tgtEl>
                                          <p:spTgt spid="10"/>
                                        </p:tgtEl>
                                        <p:attrNameLst>
                                          <p:attrName>ppt_w</p:attrName>
                                        </p:attrNameLst>
                                      </p:cBhvr>
                                      <p:tavLst>
                                        <p:tav tm="0">
                                          <p:val>
                                            <p:fltVal val="0"/>
                                          </p:val>
                                        </p:tav>
                                        <p:tav tm="100000">
                                          <p:val>
                                            <p:strVal val="#ppt_w"/>
                                          </p:val>
                                        </p:tav>
                                      </p:tavLst>
                                    </p:anim>
                                    <p:anim calcmode="lin" valueType="num">
                                      <p:cBhvr>
                                        <p:cTn id="60" dur="1000" fill="hold"/>
                                        <p:tgtEl>
                                          <p:spTgt spid="10"/>
                                        </p:tgtEl>
                                        <p:attrNameLst>
                                          <p:attrName>ppt_h</p:attrName>
                                        </p:attrNameLst>
                                      </p:cBhvr>
                                      <p:tavLst>
                                        <p:tav tm="0">
                                          <p:val>
                                            <p:fltVal val="0"/>
                                          </p:val>
                                        </p:tav>
                                        <p:tav tm="100000">
                                          <p:val>
                                            <p:strVal val="#ppt_h"/>
                                          </p:val>
                                        </p:tav>
                                      </p:tavLst>
                                    </p:anim>
                                    <p:animEffect transition="in" filter="fade">
                                      <p:cBhvr>
                                        <p:cTn id="61" dur="1000"/>
                                        <p:tgtEl>
                                          <p:spTgt spid="10"/>
                                        </p:tgtEl>
                                      </p:cBhvr>
                                    </p:animEffect>
                                  </p:childTnLst>
                                </p:cTn>
                              </p:par>
                            </p:childTnLst>
                          </p:cTn>
                        </p:par>
                        <p:par>
                          <p:cTn id="62" fill="hold" nodeType="afterGroup">
                            <p:stCondLst>
                              <p:cond delay="12000"/>
                            </p:stCondLst>
                            <p:childTnLst>
                              <p:par>
                                <p:cTn id="63" presetID="53" presetClass="entr" presetSubtype="16"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1000" fill="hold"/>
                                        <p:tgtEl>
                                          <p:spTgt spid="3"/>
                                        </p:tgtEl>
                                        <p:attrNameLst>
                                          <p:attrName>ppt_w</p:attrName>
                                        </p:attrNameLst>
                                      </p:cBhvr>
                                      <p:tavLst>
                                        <p:tav tm="0">
                                          <p:val>
                                            <p:fltVal val="0"/>
                                          </p:val>
                                        </p:tav>
                                        <p:tav tm="100000">
                                          <p:val>
                                            <p:strVal val="#ppt_w"/>
                                          </p:val>
                                        </p:tav>
                                      </p:tavLst>
                                    </p:anim>
                                    <p:anim calcmode="lin" valueType="num">
                                      <p:cBhvr>
                                        <p:cTn id="66" dur="1000" fill="hold"/>
                                        <p:tgtEl>
                                          <p:spTgt spid="3"/>
                                        </p:tgtEl>
                                        <p:attrNameLst>
                                          <p:attrName>ppt_h</p:attrName>
                                        </p:attrNameLst>
                                      </p:cBhvr>
                                      <p:tavLst>
                                        <p:tav tm="0">
                                          <p:val>
                                            <p:fltVal val="0"/>
                                          </p:val>
                                        </p:tav>
                                        <p:tav tm="100000">
                                          <p:val>
                                            <p:strVal val="#ppt_h"/>
                                          </p:val>
                                        </p:tav>
                                      </p:tavLst>
                                    </p:anim>
                                    <p:animEffect transition="in" filter="fade">
                                      <p:cBhvr>
                                        <p:cTn id="67" dur="1000"/>
                                        <p:tgtEl>
                                          <p:spTgt spid="3"/>
                                        </p:tgtEl>
                                      </p:cBhvr>
                                    </p:animEffect>
                                  </p:childTnLst>
                                </p:cTn>
                              </p:par>
                            </p:childTnLst>
                          </p:cTn>
                        </p:par>
                        <p:par>
                          <p:cTn id="68" fill="hold" nodeType="afterGroup">
                            <p:stCondLst>
                              <p:cond delay="13000"/>
                            </p:stCondLst>
                            <p:childTnLst>
                              <p:par>
                                <p:cTn id="69" presetID="53" presetClass="entr" presetSubtype="16" fill="hold" grpId="0"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1000" fill="hold"/>
                                        <p:tgtEl>
                                          <p:spTgt spid="5"/>
                                        </p:tgtEl>
                                        <p:attrNameLst>
                                          <p:attrName>ppt_w</p:attrName>
                                        </p:attrNameLst>
                                      </p:cBhvr>
                                      <p:tavLst>
                                        <p:tav tm="0">
                                          <p:val>
                                            <p:fltVal val="0"/>
                                          </p:val>
                                        </p:tav>
                                        <p:tav tm="100000">
                                          <p:val>
                                            <p:strVal val="#ppt_w"/>
                                          </p:val>
                                        </p:tav>
                                      </p:tavLst>
                                    </p:anim>
                                    <p:anim calcmode="lin" valueType="num">
                                      <p:cBhvr>
                                        <p:cTn id="72" dur="1000" fill="hold"/>
                                        <p:tgtEl>
                                          <p:spTgt spid="5"/>
                                        </p:tgtEl>
                                        <p:attrNameLst>
                                          <p:attrName>ppt_h</p:attrName>
                                        </p:attrNameLst>
                                      </p:cBhvr>
                                      <p:tavLst>
                                        <p:tav tm="0">
                                          <p:val>
                                            <p:fltVal val="0"/>
                                          </p:val>
                                        </p:tav>
                                        <p:tav tm="100000">
                                          <p:val>
                                            <p:strVal val="#ppt_h"/>
                                          </p:val>
                                        </p:tav>
                                      </p:tavLst>
                                    </p:anim>
                                    <p:animEffect transition="in" filter="fade">
                                      <p:cBhvr>
                                        <p:cTn id="73" dur="1000"/>
                                        <p:tgtEl>
                                          <p:spTgt spid="5"/>
                                        </p:tgtEl>
                                      </p:cBhvr>
                                    </p:animEffect>
                                  </p:childTnLst>
                                </p:cTn>
                              </p:par>
                            </p:childTnLst>
                          </p:cTn>
                        </p:par>
                        <p:par>
                          <p:cTn id="74" fill="hold" nodeType="afterGroup">
                            <p:stCondLst>
                              <p:cond delay="14000"/>
                            </p:stCondLst>
                            <p:childTnLst>
                              <p:par>
                                <p:cTn id="75" presetID="22" presetClass="entr" presetSubtype="8"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1500"/>
                                        <p:tgtEl>
                                          <p:spTgt spid="18"/>
                                        </p:tgtEl>
                                      </p:cBhvr>
                                    </p:animEffect>
                                  </p:childTnLst>
                                </p:cTn>
                              </p:par>
                            </p:childTnLst>
                          </p:cTn>
                        </p:par>
                        <p:par>
                          <p:cTn id="78" fill="hold" nodeType="afterGroup">
                            <p:stCondLst>
                              <p:cond delay="15500"/>
                            </p:stCondLst>
                            <p:childTnLst>
                              <p:par>
                                <p:cTn id="79" presetID="30" presetClass="entr" presetSubtype="0"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2000" decel="100000"/>
                                        <p:tgtEl>
                                          <p:spTgt spid="17"/>
                                        </p:tgtEl>
                                      </p:cBhvr>
                                    </p:animEffect>
                                    <p:anim calcmode="lin" valueType="num">
                                      <p:cBhvr>
                                        <p:cTn id="82" dur="2000" decel="100000" fill="hold"/>
                                        <p:tgtEl>
                                          <p:spTgt spid="17"/>
                                        </p:tgtEl>
                                        <p:attrNameLst>
                                          <p:attrName>style.rotation</p:attrName>
                                        </p:attrNameLst>
                                      </p:cBhvr>
                                      <p:tavLst>
                                        <p:tav tm="0">
                                          <p:val>
                                            <p:fltVal val="-90"/>
                                          </p:val>
                                        </p:tav>
                                        <p:tav tm="100000">
                                          <p:val>
                                            <p:fltVal val="0"/>
                                          </p:val>
                                        </p:tav>
                                      </p:tavLst>
                                    </p:anim>
                                    <p:anim calcmode="lin" valueType="num">
                                      <p:cBhvr>
                                        <p:cTn id="83" dur="2000" decel="100000" fill="hold"/>
                                        <p:tgtEl>
                                          <p:spTgt spid="17"/>
                                        </p:tgtEl>
                                        <p:attrNameLst>
                                          <p:attrName>ppt_x</p:attrName>
                                        </p:attrNameLst>
                                      </p:cBhvr>
                                      <p:tavLst>
                                        <p:tav tm="0">
                                          <p:val>
                                            <p:strVal val="#ppt_x+0.4"/>
                                          </p:val>
                                        </p:tav>
                                        <p:tav tm="100000">
                                          <p:val>
                                            <p:strVal val="#ppt_x-0.05"/>
                                          </p:val>
                                        </p:tav>
                                      </p:tavLst>
                                    </p:anim>
                                    <p:anim calcmode="lin" valueType="num">
                                      <p:cBhvr>
                                        <p:cTn id="84" dur="2000" decel="100000" fill="hold"/>
                                        <p:tgtEl>
                                          <p:spTgt spid="17"/>
                                        </p:tgtEl>
                                        <p:attrNameLst>
                                          <p:attrName>ppt_y</p:attrName>
                                        </p:attrNameLst>
                                      </p:cBhvr>
                                      <p:tavLst>
                                        <p:tav tm="0">
                                          <p:val>
                                            <p:strVal val="#ppt_y-0.4"/>
                                          </p:val>
                                        </p:tav>
                                        <p:tav tm="100000">
                                          <p:val>
                                            <p:strVal val="#ppt_y+0.1"/>
                                          </p:val>
                                        </p:tav>
                                      </p:tavLst>
                                    </p:anim>
                                    <p:anim calcmode="lin" valueType="num">
                                      <p:cBhvr>
                                        <p:cTn id="85" dur="500" accel="100000" fill="hold">
                                          <p:stCondLst>
                                            <p:cond delay="2000"/>
                                          </p:stCondLst>
                                        </p:cTn>
                                        <p:tgtEl>
                                          <p:spTgt spid="17"/>
                                        </p:tgtEl>
                                        <p:attrNameLst>
                                          <p:attrName>ppt_x</p:attrName>
                                        </p:attrNameLst>
                                      </p:cBhvr>
                                      <p:tavLst>
                                        <p:tav tm="0">
                                          <p:val>
                                            <p:strVal val="#ppt_x-0.05"/>
                                          </p:val>
                                        </p:tav>
                                        <p:tav tm="100000">
                                          <p:val>
                                            <p:strVal val="#ppt_x"/>
                                          </p:val>
                                        </p:tav>
                                      </p:tavLst>
                                    </p:anim>
                                    <p:anim calcmode="lin" valueType="num">
                                      <p:cBhvr>
                                        <p:cTn id="86" dur="500" accel="100000" fill="hold">
                                          <p:stCondLst>
                                            <p:cond delay="2000"/>
                                          </p:stCondLst>
                                        </p:cTn>
                                        <p:tgtEl>
                                          <p:spTgt spid="17"/>
                                        </p:tgtEl>
                                        <p:attrNameLst>
                                          <p:attrName>ppt_y</p:attrName>
                                        </p:attrNameLst>
                                      </p:cBhvr>
                                      <p:tavLst>
                                        <p:tav tm="0">
                                          <p:val>
                                            <p:strVal val="#ppt_y+0.1"/>
                                          </p:val>
                                        </p:tav>
                                        <p:tav tm="100000">
                                          <p:val>
                                            <p:strVal val="#ppt_y"/>
                                          </p:val>
                                        </p:tav>
                                      </p:tavLst>
                                    </p:anim>
                                  </p:childTnLst>
                                </p:cTn>
                              </p:par>
                            </p:childTnLst>
                          </p:cTn>
                        </p:par>
                        <p:par>
                          <p:cTn id="87" fill="hold" nodeType="afterGroup">
                            <p:stCondLst>
                              <p:cond delay="18000"/>
                            </p:stCondLst>
                            <p:childTnLst>
                              <p:par>
                                <p:cTn id="88" presetID="53" presetClass="entr" presetSubtype="16" fill="hold" grpId="0" nodeType="afterEffect">
                                  <p:stCondLst>
                                    <p:cond delay="0"/>
                                  </p:stCondLst>
                                  <p:childTnLst>
                                    <p:set>
                                      <p:cBhvr>
                                        <p:cTn id="89" dur="1" fill="hold">
                                          <p:stCondLst>
                                            <p:cond delay="0"/>
                                          </p:stCondLst>
                                        </p:cTn>
                                        <p:tgtEl>
                                          <p:spTgt spid="2"/>
                                        </p:tgtEl>
                                        <p:attrNameLst>
                                          <p:attrName>style.visibility</p:attrName>
                                        </p:attrNameLst>
                                      </p:cBhvr>
                                      <p:to>
                                        <p:strVal val="visible"/>
                                      </p:to>
                                    </p:set>
                                    <p:anim calcmode="lin" valueType="num">
                                      <p:cBhvr>
                                        <p:cTn id="90" dur="2000" fill="hold"/>
                                        <p:tgtEl>
                                          <p:spTgt spid="2"/>
                                        </p:tgtEl>
                                        <p:attrNameLst>
                                          <p:attrName>ppt_w</p:attrName>
                                        </p:attrNameLst>
                                      </p:cBhvr>
                                      <p:tavLst>
                                        <p:tav tm="0">
                                          <p:val>
                                            <p:fltVal val="0"/>
                                          </p:val>
                                        </p:tav>
                                        <p:tav tm="100000">
                                          <p:val>
                                            <p:strVal val="#ppt_w"/>
                                          </p:val>
                                        </p:tav>
                                      </p:tavLst>
                                    </p:anim>
                                    <p:anim calcmode="lin" valueType="num">
                                      <p:cBhvr>
                                        <p:cTn id="91" dur="2000" fill="hold"/>
                                        <p:tgtEl>
                                          <p:spTgt spid="2"/>
                                        </p:tgtEl>
                                        <p:attrNameLst>
                                          <p:attrName>ppt_h</p:attrName>
                                        </p:attrNameLst>
                                      </p:cBhvr>
                                      <p:tavLst>
                                        <p:tav tm="0">
                                          <p:val>
                                            <p:fltVal val="0"/>
                                          </p:val>
                                        </p:tav>
                                        <p:tav tm="100000">
                                          <p:val>
                                            <p:strVal val="#ppt_h"/>
                                          </p:val>
                                        </p:tav>
                                      </p:tavLst>
                                    </p:anim>
                                    <p:animEffect transition="in" filter="fade">
                                      <p:cBhvr>
                                        <p:cTn id="9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9" grpId="0"/>
      <p:bldP spid="10" grpId="0"/>
      <p:bldP spid="11" grpId="0"/>
      <p:bldP spid="12" grpId="0"/>
      <p:bldP spid="13" grpId="0"/>
      <p:bldP spid="14" grpId="0"/>
      <p:bldP spid="15"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7859713" y="6145213"/>
            <a:ext cx="4114800" cy="365125"/>
          </a:xfrm>
        </p:spPr>
        <p:txBody>
          <a:bodyPr/>
          <a:lstStyle/>
          <a:p>
            <a:pPr>
              <a:defRPr/>
            </a:pPr>
            <a:r>
              <a:rPr lang="ru-RU" dirty="0"/>
              <a:t>Комиссия по делам несовершеннолетних и защите их прав при Губернаторе Тюменской области</a:t>
            </a:r>
          </a:p>
        </p:txBody>
      </p:sp>
      <p:pic>
        <p:nvPicPr>
          <p:cNvPr id="8195" name="Picture 3" descr="C:\Users\PyzhovaMA\Desktop\PR201210201236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764" y="562841"/>
            <a:ext cx="4087092" cy="3105418"/>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12875" y="3724275"/>
            <a:ext cx="3935413" cy="2000250"/>
          </a:xfrm>
          <a:prstGeom prst="rect">
            <a:avLst/>
          </a:prstGeom>
        </p:spPr>
        <p:txBody>
          <a:bodyPr>
            <a:spAutoFit/>
          </a:bodyPr>
          <a:lstStyle/>
          <a:p>
            <a:pPr>
              <a:defRPr/>
            </a:pPr>
            <a:r>
              <a:rPr lang="ru-RU" sz="2000" b="1" spc="100" dirty="0">
                <a:effectLst>
                  <a:outerShdw blurRad="38100" dist="38100" dir="2700000" algn="tl">
                    <a:srgbClr val="000000">
                      <a:alpha val="43137"/>
                    </a:srgbClr>
                  </a:outerShdw>
                </a:effectLst>
              </a:rPr>
              <a:t>ЗА 2013 ГОД  В ТЮМЕНСКОЙ </a:t>
            </a:r>
          </a:p>
          <a:p>
            <a:pPr>
              <a:defRPr/>
            </a:pPr>
            <a:r>
              <a:rPr lang="ru-RU" sz="2000" b="1" spc="100" dirty="0">
                <a:effectLst>
                  <a:outerShdw blurRad="38100" dist="38100" dir="2700000" algn="tl">
                    <a:srgbClr val="000000">
                      <a:alpha val="43137"/>
                    </a:srgbClr>
                  </a:outerShdw>
                </a:effectLst>
              </a:rPr>
              <a:t>ОБЛАСТИ ПЬЯНЫЕ ВОДИТЕЛИ </a:t>
            </a:r>
          </a:p>
          <a:p>
            <a:pPr>
              <a:defRPr/>
            </a:pPr>
            <a:r>
              <a:rPr lang="ru-RU" sz="2000" b="1" spc="100" dirty="0">
                <a:effectLst>
                  <a:outerShdw blurRad="38100" dist="38100" dir="2700000" algn="tl">
                    <a:srgbClr val="000000">
                      <a:alpha val="43137"/>
                    </a:srgbClr>
                  </a:outerShdw>
                </a:effectLst>
              </a:rPr>
              <a:t>СОВЕРШИЛИ </a:t>
            </a:r>
            <a:r>
              <a:rPr lang="ru-RU" sz="2800" b="1" spc="100" dirty="0">
                <a:solidFill>
                  <a:srgbClr val="FF0000"/>
                </a:solidFill>
                <a:effectLst>
                  <a:outerShdw blurRad="38100" dist="38100" dir="2700000" algn="tl">
                    <a:srgbClr val="000000">
                      <a:alpha val="43137"/>
                    </a:srgbClr>
                  </a:outerShdw>
                </a:effectLst>
              </a:rPr>
              <a:t>238</a:t>
            </a:r>
            <a:r>
              <a:rPr lang="ru-RU" sz="2800" b="1" spc="100" dirty="0">
                <a:effectLst>
                  <a:outerShdw blurRad="38100" dist="38100" dir="2700000" algn="tl">
                    <a:srgbClr val="000000">
                      <a:alpha val="43137"/>
                    </a:srgbClr>
                  </a:outerShdw>
                </a:effectLst>
              </a:rPr>
              <a:t> </a:t>
            </a:r>
            <a:r>
              <a:rPr lang="ru-RU" sz="2000" b="1" spc="100" dirty="0">
                <a:effectLst>
                  <a:outerShdw blurRad="38100" dist="38100" dir="2700000" algn="tl">
                    <a:srgbClr val="000000">
                      <a:alpha val="43137"/>
                    </a:srgbClr>
                  </a:outerShdw>
                </a:effectLst>
              </a:rPr>
              <a:t>ДТП, </a:t>
            </a:r>
          </a:p>
          <a:p>
            <a:pPr>
              <a:defRPr/>
            </a:pPr>
            <a:r>
              <a:rPr lang="ru-RU" sz="2000" b="1" spc="100" dirty="0">
                <a:effectLst>
                  <a:outerShdw blurRad="38100" dist="38100" dir="2700000" algn="tl">
                    <a:srgbClr val="000000">
                      <a:alpha val="43137"/>
                    </a:srgbClr>
                  </a:outerShdw>
                </a:effectLst>
              </a:rPr>
              <a:t>В НИХ ПОГИБЛИ</a:t>
            </a:r>
            <a:r>
              <a:rPr lang="ru-RU" sz="2000" b="1" spc="100" dirty="0">
                <a:solidFill>
                  <a:srgbClr val="FF0000"/>
                </a:solidFill>
                <a:effectLst>
                  <a:outerShdw blurRad="38100" dist="38100" dir="2700000" algn="tl">
                    <a:srgbClr val="000000">
                      <a:alpha val="43137"/>
                    </a:srgbClr>
                  </a:outerShdw>
                </a:effectLst>
              </a:rPr>
              <a:t> </a:t>
            </a:r>
            <a:r>
              <a:rPr lang="ru-RU" sz="2800" b="1" spc="100" dirty="0">
                <a:solidFill>
                  <a:srgbClr val="FF0000"/>
                </a:solidFill>
                <a:effectLst>
                  <a:outerShdw blurRad="38100" dist="38100" dir="2700000" algn="tl">
                    <a:srgbClr val="000000">
                      <a:alpha val="43137"/>
                    </a:srgbClr>
                  </a:outerShdw>
                </a:effectLst>
              </a:rPr>
              <a:t>29</a:t>
            </a:r>
            <a:r>
              <a:rPr lang="ru-RU" sz="2000" b="1" spc="100" dirty="0">
                <a:solidFill>
                  <a:srgbClr val="FF0000"/>
                </a:solidFill>
                <a:effectLst>
                  <a:outerShdw blurRad="38100" dist="38100" dir="2700000" algn="tl">
                    <a:srgbClr val="000000">
                      <a:alpha val="43137"/>
                    </a:srgbClr>
                  </a:outerShdw>
                </a:effectLst>
              </a:rPr>
              <a:t> </a:t>
            </a:r>
            <a:r>
              <a:rPr lang="ru-RU" sz="2000" b="1" spc="100" dirty="0">
                <a:effectLst>
                  <a:outerShdw blurRad="38100" dist="38100" dir="2700000" algn="tl">
                    <a:srgbClr val="000000">
                      <a:alpha val="43137"/>
                    </a:srgbClr>
                  </a:outerShdw>
                </a:effectLst>
              </a:rPr>
              <a:t>ЧЕЛОВЕК, </a:t>
            </a:r>
          </a:p>
          <a:p>
            <a:pPr>
              <a:defRPr/>
            </a:pPr>
            <a:r>
              <a:rPr lang="ru-RU" sz="2800" b="1" spc="100" dirty="0">
                <a:solidFill>
                  <a:srgbClr val="FF0000"/>
                </a:solidFill>
                <a:effectLst>
                  <a:outerShdw blurRad="38100" dist="38100" dir="2700000" algn="tl">
                    <a:srgbClr val="000000">
                      <a:alpha val="43137"/>
                    </a:srgbClr>
                  </a:outerShdw>
                </a:effectLst>
              </a:rPr>
              <a:t>391</a:t>
            </a:r>
            <a:r>
              <a:rPr lang="ru-RU" sz="2000" b="1" spc="100" dirty="0">
                <a:effectLst>
                  <a:outerShdw blurRad="38100" dist="38100" dir="2700000" algn="tl">
                    <a:srgbClr val="000000">
                      <a:alpha val="43137"/>
                    </a:srgbClr>
                  </a:outerShdw>
                </a:effectLst>
              </a:rPr>
              <a:t> ТРАВМИРОВАНЫ.</a:t>
            </a:r>
          </a:p>
        </p:txBody>
      </p:sp>
      <p:sp>
        <p:nvSpPr>
          <p:cNvPr id="8" name="Прямоугольник 7"/>
          <p:cNvSpPr/>
          <p:nvPr/>
        </p:nvSpPr>
        <p:spPr>
          <a:xfrm>
            <a:off x="5348288" y="722313"/>
            <a:ext cx="6386512" cy="1385887"/>
          </a:xfrm>
          <a:prstGeom prst="rect">
            <a:avLst/>
          </a:prstGeom>
        </p:spPr>
        <p:txBody>
          <a:bodyPr>
            <a:spAutoFit/>
          </a:bodyPr>
          <a:lstStyle/>
          <a:p>
            <a:pPr>
              <a:defRPr/>
            </a:pPr>
            <a:r>
              <a:rPr lang="ru-RU" sz="2800" b="1" spc="100" dirty="0">
                <a:solidFill>
                  <a:srgbClr val="C00000"/>
                </a:solidFill>
                <a:effectLst>
                  <a:outerShdw blurRad="38100" dist="38100" dir="2700000" algn="tl">
                    <a:srgbClr val="000000">
                      <a:alpha val="43137"/>
                    </a:srgbClr>
                  </a:outerShdw>
                </a:effectLst>
              </a:rPr>
              <a:t>АЛКОГОЛЬ ОПАСЕН НЕ ТОЛЬКО ДЛЯ ТОГО КТО ЕГО ПЬЕТ, НО И ДЛЯ ОКРУЖАЮЩИХ!</a:t>
            </a:r>
            <a:endParaRPr lang="ru-RU" sz="2800" dirty="0">
              <a:solidFill>
                <a:srgbClr val="C00000"/>
              </a:solidFill>
            </a:endParaRPr>
          </a:p>
        </p:txBody>
      </p:sp>
      <p:sp>
        <p:nvSpPr>
          <p:cNvPr id="9" name="Прямоугольник 8"/>
          <p:cNvSpPr/>
          <p:nvPr/>
        </p:nvSpPr>
        <p:spPr>
          <a:xfrm>
            <a:off x="5348288" y="2289175"/>
            <a:ext cx="6096000" cy="3538538"/>
          </a:xfrm>
          <a:prstGeom prst="rect">
            <a:avLst/>
          </a:prstGeom>
        </p:spPr>
        <p:txBody>
          <a:bodyPr>
            <a:spAutoFit/>
          </a:bodyPr>
          <a:lstStyle/>
          <a:p>
            <a:pPr>
              <a:defRPr/>
            </a:pPr>
            <a:r>
              <a:rPr lang="ru-RU" sz="3200" b="1" spc="100" dirty="0">
                <a:solidFill>
                  <a:srgbClr val="C00000"/>
                </a:solidFill>
                <a:effectLst>
                  <a:outerShdw blurRad="38100" dist="38100" dir="2700000" algn="tl">
                    <a:srgbClr val="000000">
                      <a:alpha val="43137"/>
                    </a:srgbClr>
                  </a:outerShdw>
                </a:effectLst>
              </a:rPr>
              <a:t>По информации ГИБДД УМВД России по Тюменской области в 2013году  было выявлено</a:t>
            </a:r>
            <a:r>
              <a:rPr lang="ru-RU" sz="3200" b="1" u="sng" spc="100" dirty="0">
                <a:solidFill>
                  <a:srgbClr val="C00000"/>
                </a:solidFill>
                <a:effectLst>
                  <a:outerShdw blurRad="38100" dist="38100" dir="2700000" algn="tl">
                    <a:srgbClr val="000000">
                      <a:alpha val="43137"/>
                    </a:srgbClr>
                  </a:outerShdw>
                </a:effectLst>
              </a:rPr>
              <a:t> </a:t>
            </a:r>
            <a:r>
              <a:rPr lang="ru-RU" sz="3200" b="1" u="sng" spc="100" dirty="0">
                <a:effectLst>
                  <a:outerShdw blurRad="38100" dist="38100" dir="2700000" algn="tl">
                    <a:srgbClr val="000000">
                      <a:alpha val="43137"/>
                    </a:srgbClr>
                  </a:outerShdw>
                </a:effectLst>
              </a:rPr>
              <a:t>14 ТЫСЯЧ </a:t>
            </a:r>
            <a:r>
              <a:rPr lang="ru-RU" sz="3200" b="1" u="sng" spc="100" dirty="0">
                <a:solidFill>
                  <a:srgbClr val="C00000"/>
                </a:solidFill>
                <a:effectLst>
                  <a:outerShdw blurRad="38100" dist="38100" dir="2700000" algn="tl">
                    <a:srgbClr val="000000">
                      <a:alpha val="43137"/>
                    </a:srgbClr>
                  </a:outerShdw>
                </a:effectLst>
              </a:rPr>
              <a:t>ВОДИТЕЛЕЙ В СОСТОЯНИИ АЛКОГОЛЬНОГО И НАРКОТИЧЕСКОГО ОПЬЯНЕНИЯ.</a:t>
            </a:r>
            <a:endParaRPr lang="ru-RU" sz="3200" u="sng" dirty="0">
              <a:solidFill>
                <a:srgbClr val="C00000"/>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500" fill="hold"/>
                                        <p:tgtEl>
                                          <p:spTgt spid="8195"/>
                                        </p:tgtEl>
                                        <p:attrNameLst>
                                          <p:attrName>ppt_w</p:attrName>
                                        </p:attrNameLst>
                                      </p:cBhvr>
                                      <p:tavLst>
                                        <p:tav tm="0">
                                          <p:val>
                                            <p:fltVal val="0"/>
                                          </p:val>
                                        </p:tav>
                                        <p:tav tm="100000">
                                          <p:val>
                                            <p:strVal val="#ppt_w"/>
                                          </p:val>
                                        </p:tav>
                                      </p:tavLst>
                                    </p:anim>
                                    <p:anim calcmode="lin" valueType="num">
                                      <p:cBhvr>
                                        <p:cTn id="8" dur="500" fill="hold"/>
                                        <p:tgtEl>
                                          <p:spTgt spid="8195"/>
                                        </p:tgtEl>
                                        <p:attrNameLst>
                                          <p:attrName>ppt_h</p:attrName>
                                        </p:attrNameLst>
                                      </p:cBhvr>
                                      <p:tavLst>
                                        <p:tav tm="0">
                                          <p:val>
                                            <p:fltVal val="0"/>
                                          </p:val>
                                        </p:tav>
                                        <p:tav tm="100000">
                                          <p:val>
                                            <p:strVal val="#ppt_h"/>
                                          </p:val>
                                        </p:tav>
                                      </p:tavLst>
                                    </p:anim>
                                    <p:animEffect transition="in" filter="fade">
                                      <p:cBhvr>
                                        <p:cTn id="9" dur="500"/>
                                        <p:tgtEl>
                                          <p:spTgt spid="8195"/>
                                        </p:tgtEl>
                                      </p:cBhvr>
                                    </p:animEffect>
                                  </p:childTnLst>
                                </p:cTn>
                              </p:par>
                            </p:childTnLst>
                          </p:cTn>
                        </p:par>
                        <p:par>
                          <p:cTn id="10" fill="hold" nodeType="afterGroup">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2000" fill="hold"/>
                                        <p:tgtEl>
                                          <p:spTgt spid="8"/>
                                        </p:tgtEl>
                                        <p:attrNameLst>
                                          <p:attrName>ppt_w</p:attrName>
                                        </p:attrNameLst>
                                      </p:cBhvr>
                                      <p:tavLst>
                                        <p:tav tm="0">
                                          <p:val>
                                            <p:fltVal val="0"/>
                                          </p:val>
                                        </p:tav>
                                        <p:tav tm="100000">
                                          <p:val>
                                            <p:strVal val="#ppt_w"/>
                                          </p:val>
                                        </p:tav>
                                      </p:tavLst>
                                    </p:anim>
                                    <p:anim calcmode="lin" valueType="num">
                                      <p:cBhvr>
                                        <p:cTn id="14" dur="2000" fill="hold"/>
                                        <p:tgtEl>
                                          <p:spTgt spid="8"/>
                                        </p:tgtEl>
                                        <p:attrNameLst>
                                          <p:attrName>ppt_h</p:attrName>
                                        </p:attrNameLst>
                                      </p:cBhvr>
                                      <p:tavLst>
                                        <p:tav tm="0">
                                          <p:val>
                                            <p:fltVal val="0"/>
                                          </p:val>
                                        </p:tav>
                                        <p:tav tm="100000">
                                          <p:val>
                                            <p:strVal val="#ppt_h"/>
                                          </p:val>
                                        </p:tav>
                                      </p:tavLst>
                                    </p:anim>
                                    <p:anim calcmode="lin" valueType="num">
                                      <p:cBhvr>
                                        <p:cTn id="15" dur="2000" fill="hold"/>
                                        <p:tgtEl>
                                          <p:spTgt spid="8"/>
                                        </p:tgtEl>
                                        <p:attrNameLst>
                                          <p:attrName>style.rotation</p:attrName>
                                        </p:attrNameLst>
                                      </p:cBhvr>
                                      <p:tavLst>
                                        <p:tav tm="0">
                                          <p:val>
                                            <p:fltVal val="90"/>
                                          </p:val>
                                        </p:tav>
                                        <p:tav tm="100000">
                                          <p:val>
                                            <p:fltVal val="0"/>
                                          </p:val>
                                        </p:tav>
                                      </p:tavLst>
                                    </p:anim>
                                    <p:animEffect transition="in" filter="fade">
                                      <p:cBhvr>
                                        <p:cTn id="16" dur="2000"/>
                                        <p:tgtEl>
                                          <p:spTgt spid="8"/>
                                        </p:tgtEl>
                                      </p:cBhvr>
                                    </p:animEffect>
                                  </p:childTnLst>
                                </p:cTn>
                              </p:par>
                            </p:childTnLst>
                          </p:cTn>
                        </p:par>
                        <p:par>
                          <p:cTn id="17" fill="hold" nodeType="afterGroup">
                            <p:stCondLst>
                              <p:cond delay="2500"/>
                            </p:stCondLst>
                            <p:childTnLst>
                              <p:par>
                                <p:cTn id="18" presetID="53" presetClass="entr" presetSubtype="16" fill="hold" grpId="0" nodeType="afterEffect">
                                  <p:stCondLst>
                                    <p:cond delay="500"/>
                                  </p:stCondLst>
                                  <p:childTnLst>
                                    <p:set>
                                      <p:cBhvr>
                                        <p:cTn id="19" dur="1" fill="hold">
                                          <p:stCondLst>
                                            <p:cond delay="0"/>
                                          </p:stCondLst>
                                        </p:cTn>
                                        <p:tgtEl>
                                          <p:spTgt spid="9"/>
                                        </p:tgtEl>
                                        <p:attrNameLst>
                                          <p:attrName>style.visibility</p:attrName>
                                        </p:attrNameLst>
                                      </p:cBhvr>
                                      <p:to>
                                        <p:strVal val="visible"/>
                                      </p:to>
                                    </p:set>
                                    <p:anim calcmode="lin" valueType="num">
                                      <p:cBhvr>
                                        <p:cTn id="20" dur="2000" fill="hold"/>
                                        <p:tgtEl>
                                          <p:spTgt spid="9"/>
                                        </p:tgtEl>
                                        <p:attrNameLst>
                                          <p:attrName>ppt_w</p:attrName>
                                        </p:attrNameLst>
                                      </p:cBhvr>
                                      <p:tavLst>
                                        <p:tav tm="0">
                                          <p:val>
                                            <p:fltVal val="0"/>
                                          </p:val>
                                        </p:tav>
                                        <p:tav tm="100000">
                                          <p:val>
                                            <p:strVal val="#ppt_w"/>
                                          </p:val>
                                        </p:tav>
                                      </p:tavLst>
                                    </p:anim>
                                    <p:anim calcmode="lin" valueType="num">
                                      <p:cBhvr>
                                        <p:cTn id="21" dur="2000" fill="hold"/>
                                        <p:tgtEl>
                                          <p:spTgt spid="9"/>
                                        </p:tgtEl>
                                        <p:attrNameLst>
                                          <p:attrName>ppt_h</p:attrName>
                                        </p:attrNameLst>
                                      </p:cBhvr>
                                      <p:tavLst>
                                        <p:tav tm="0">
                                          <p:val>
                                            <p:fltVal val="0"/>
                                          </p:val>
                                        </p:tav>
                                        <p:tav tm="100000">
                                          <p:val>
                                            <p:strVal val="#ppt_h"/>
                                          </p:val>
                                        </p:tav>
                                      </p:tavLst>
                                    </p:anim>
                                    <p:animEffect transition="in" filter="fade">
                                      <p:cBhvr>
                                        <p:cTn id="22" dur="2000"/>
                                        <p:tgtEl>
                                          <p:spTgt spid="9"/>
                                        </p:tgtEl>
                                      </p:cBhvr>
                                    </p:animEffect>
                                  </p:childTnLst>
                                </p:cTn>
                              </p:par>
                            </p:childTnLst>
                          </p:cTn>
                        </p:par>
                        <p:par>
                          <p:cTn id="23" fill="hold" nodeType="afterGroup">
                            <p:stCondLst>
                              <p:cond delay="50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2000" fill="hold"/>
                                        <p:tgtEl>
                                          <p:spTgt spid="2"/>
                                        </p:tgtEl>
                                        <p:attrNameLst>
                                          <p:attrName>ppt_w</p:attrName>
                                        </p:attrNameLst>
                                      </p:cBhvr>
                                      <p:tavLst>
                                        <p:tav tm="0">
                                          <p:val>
                                            <p:fltVal val="0"/>
                                          </p:val>
                                        </p:tav>
                                        <p:tav tm="100000">
                                          <p:val>
                                            <p:strVal val="#ppt_w"/>
                                          </p:val>
                                        </p:tav>
                                      </p:tavLst>
                                    </p:anim>
                                    <p:anim calcmode="lin" valueType="num">
                                      <p:cBhvr>
                                        <p:cTn id="27" dur="2000" fill="hold"/>
                                        <p:tgtEl>
                                          <p:spTgt spid="2"/>
                                        </p:tgtEl>
                                        <p:attrNameLst>
                                          <p:attrName>ppt_h</p:attrName>
                                        </p:attrNameLst>
                                      </p:cBhvr>
                                      <p:tavLst>
                                        <p:tav tm="0">
                                          <p:val>
                                            <p:fltVal val="0"/>
                                          </p:val>
                                        </p:tav>
                                        <p:tav tm="100000">
                                          <p:val>
                                            <p:strVal val="#ppt_h"/>
                                          </p:val>
                                        </p:tav>
                                      </p:tavLst>
                                    </p:anim>
                                    <p:animEffect transition="in" filter="fade">
                                      <p:cBhvr>
                                        <p:cTn id="2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2771</TotalTime>
  <Words>4923</Words>
  <Application>Microsoft Office PowerPoint</Application>
  <PresentationFormat>Произвольный</PresentationFormat>
  <Paragraphs>347</Paragraphs>
  <Slides>18</Slides>
  <Notes>18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Arial</vt:lpstr>
      <vt:lpstr>Calibri</vt:lpstr>
      <vt:lpstr>Times New Roman</vt:lpstr>
      <vt:lpstr>Betina</vt:lpstr>
      <vt:lpstr>Wingdings</vt:lpstr>
      <vt:lpstr>Calibri Light</vt:lpstr>
      <vt:lpstr>Тема Office</vt:lpstr>
      <vt:lpstr>неЗАВИСИМОСТЬ</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konstantin</dc:creator>
  <cp:lastModifiedBy>User</cp:lastModifiedBy>
  <cp:revision>100</cp:revision>
  <dcterms:created xsi:type="dcterms:W3CDTF">2014-04-20T13:04:55Z</dcterms:created>
  <dcterms:modified xsi:type="dcterms:W3CDTF">2016-11-29T12:02:19Z</dcterms:modified>
</cp:coreProperties>
</file>