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7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99"/>
    <a:srgbClr val="CCCCFF"/>
    <a:srgbClr val="66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5" autoAdjust="0"/>
    <p:restoredTop sz="94709" autoAdjust="0"/>
  </p:normalViewPr>
  <p:slideViewPr>
    <p:cSldViewPr>
      <p:cViewPr varScale="1">
        <p:scale>
          <a:sx n="110" d="100"/>
          <a:sy n="110" d="100"/>
        </p:scale>
        <p:origin x="1614" y="1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02834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8125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39624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556001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810887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68819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10932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619166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67481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711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7446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44317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559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63198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99862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04686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875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5B106E36-FD25-4E2D-B0AA-010F637433A0}" type="datetimeFigureOut">
              <a:rPr lang="ru-RU" smtClean="0"/>
              <a:pPr/>
              <a:t>19.11.2015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0911089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72" r:id="rId1"/>
    <p:sldLayoutId id="2147483773" r:id="rId2"/>
    <p:sldLayoutId id="2147483774" r:id="rId3"/>
    <p:sldLayoutId id="2147483775" r:id="rId4"/>
    <p:sldLayoutId id="2147483776" r:id="rId5"/>
    <p:sldLayoutId id="2147483777" r:id="rId6"/>
    <p:sldLayoutId id="2147483778" r:id="rId7"/>
    <p:sldLayoutId id="2147483779" r:id="rId8"/>
    <p:sldLayoutId id="2147483780" r:id="rId9"/>
    <p:sldLayoutId id="2147483781" r:id="rId10"/>
    <p:sldLayoutId id="2147483782" r:id="rId11"/>
    <p:sldLayoutId id="2147483783" r:id="rId12"/>
    <p:sldLayoutId id="2147483784" r:id="rId13"/>
    <p:sldLayoutId id="2147483785" r:id="rId14"/>
    <p:sldLayoutId id="2147483786" r:id="rId15"/>
    <p:sldLayoutId id="2147483787" r:id="rId16"/>
    <p:sldLayoutId id="2147483788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4.xml"/><Relationship Id="rId18" Type="http://schemas.openxmlformats.org/officeDocument/2006/relationships/slide" Target="slide19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2.xml"/><Relationship Id="rId7" Type="http://schemas.openxmlformats.org/officeDocument/2006/relationships/slide" Target="slide8.xml"/><Relationship Id="rId12" Type="http://schemas.openxmlformats.org/officeDocument/2006/relationships/slide" Target="slide13.xml"/><Relationship Id="rId17" Type="http://schemas.openxmlformats.org/officeDocument/2006/relationships/slide" Target="slide18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7.xml"/><Relationship Id="rId20" Type="http://schemas.openxmlformats.org/officeDocument/2006/relationships/slide" Target="slide21.xml"/><Relationship Id="rId29" Type="http://schemas.openxmlformats.org/officeDocument/2006/relationships/slide" Target="slide30.xml"/><Relationship Id="rId1" Type="http://schemas.openxmlformats.org/officeDocument/2006/relationships/slideLayout" Target="../slideLayouts/slideLayout2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6.xml"/><Relationship Id="rId23" Type="http://schemas.openxmlformats.org/officeDocument/2006/relationships/slide" Target="slide24.xml"/><Relationship Id="rId28" Type="http://schemas.openxmlformats.org/officeDocument/2006/relationships/slide" Target="slide29.xml"/><Relationship Id="rId10" Type="http://schemas.openxmlformats.org/officeDocument/2006/relationships/slide" Target="slide11.xml"/><Relationship Id="rId19" Type="http://schemas.openxmlformats.org/officeDocument/2006/relationships/slide" Target="slide20.xml"/><Relationship Id="rId31" Type="http://schemas.openxmlformats.org/officeDocument/2006/relationships/slide" Target="slide32.xml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5.xml"/><Relationship Id="rId22" Type="http://schemas.openxmlformats.org/officeDocument/2006/relationships/slide" Target="slide23.xml"/><Relationship Id="rId27" Type="http://schemas.openxmlformats.org/officeDocument/2006/relationships/slide" Target="slide28.xml"/><Relationship Id="rId30" Type="http://schemas.openxmlformats.org/officeDocument/2006/relationships/slide" Target="slide3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" Target="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Прямоугольник 6"/>
          <p:cNvSpPr/>
          <p:nvPr/>
        </p:nvSpPr>
        <p:spPr>
          <a:xfrm>
            <a:off x="0" y="0"/>
            <a:ext cx="9144000" cy="592933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714612" y="642918"/>
            <a:ext cx="6143668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b="1" dirty="0" smtClean="0">
                <a:solidFill>
                  <a:srgbClr val="002060"/>
                </a:solidFill>
              </a:rPr>
              <a:t>интерактивная игра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64964"/>
            <a:ext cx="8072494" cy="220691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0099"/>
                </a:solidFill>
              </a:rPr>
              <a:t>В каком году состоялся </a:t>
            </a:r>
            <a:r>
              <a:rPr lang="ru-RU" b="1" dirty="0" err="1">
                <a:solidFill>
                  <a:srgbClr val="000099"/>
                </a:solidFill>
              </a:rPr>
              <a:t>Любечский</a:t>
            </a:r>
            <a:r>
              <a:rPr lang="ru-RU" b="1" dirty="0">
                <a:solidFill>
                  <a:srgbClr val="000099"/>
                </a:solidFill>
              </a:rPr>
              <a:t> съезд князей</a:t>
            </a:r>
            <a:r>
              <a:rPr lang="ru-RU" b="1" dirty="0" smtClean="0">
                <a:solidFill>
                  <a:srgbClr val="000099"/>
                </a:solidFill>
              </a:rPr>
              <a:t>?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1)1097г.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2)1113г.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3)1111г.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0099"/>
                </a:solidFill>
              </a:rPr>
              <a:t>4</a:t>
            </a:r>
            <a:r>
              <a:rPr lang="ru-RU" b="1" dirty="0" smtClean="0">
                <a:solidFill>
                  <a:srgbClr val="000099"/>
                </a:solidFill>
              </a:rPr>
              <a:t>)1093г.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</a:t>
            </a:r>
            <a:r>
              <a:rPr lang="ru-RU" sz="2800" b="1" i="1" dirty="0" smtClean="0">
                <a:solidFill>
                  <a:srgbClr val="FF0000"/>
                </a:solidFill>
              </a:rPr>
              <a:t>Владимир Мономах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buClr>
                <a:schemeClr val="accent2"/>
              </a:buClr>
              <a:buSzPct val="60000"/>
              <a:defRPr/>
            </a:pPr>
            <a:endParaRPr lang="ru-RU" sz="2100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1097г.</a:t>
            </a:r>
          </a:p>
          <a:p>
            <a:pPr lvl="0">
              <a:buClr>
                <a:schemeClr val="accent2"/>
              </a:buClr>
              <a:buSzPct val="60000"/>
              <a:defRPr/>
            </a:pPr>
            <a:endParaRPr lang="ru-RU" sz="3200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endParaRPr lang="ru-RU" sz="3200" b="1" dirty="0" smtClean="0">
              <a:solidFill>
                <a:srgbClr val="C0000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08" y="63748"/>
            <a:ext cx="914479" cy="115834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62641"/>
            <a:ext cx="8072494" cy="220923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0099"/>
                </a:solidFill>
              </a:rPr>
              <a:t>Кочевники, пришедшие в  XI веке из глубин Азии в </a:t>
            </a:r>
            <a:r>
              <a:rPr lang="ru-RU" b="1" dirty="0" smtClean="0">
                <a:solidFill>
                  <a:srgbClr val="000099"/>
                </a:solidFill>
              </a:rPr>
              <a:t>Причерноморье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1)Хазары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2) Печенеги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3) Половцы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4) Булгары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</a:t>
            </a:r>
            <a:r>
              <a:rPr lang="ru-RU" sz="2800" b="1" i="1" dirty="0" smtClean="0">
                <a:solidFill>
                  <a:srgbClr val="FF0000"/>
                </a:solidFill>
              </a:rPr>
              <a:t>Владимир Мономах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516943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marL="320040" lvl="0" indent="-32004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r>
              <a:rPr lang="ru-RU" sz="900" b="1" dirty="0" smtClean="0">
                <a:solidFill>
                  <a:srgbClr val="C00000"/>
                </a:solidFill>
              </a:rPr>
              <a:t>  </a:t>
            </a:r>
            <a:r>
              <a:rPr lang="ru-RU" sz="3200" b="1" dirty="0">
                <a:solidFill>
                  <a:srgbClr val="C00000"/>
                </a:solidFill>
              </a:rPr>
              <a:t>Половцы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36" y="61425"/>
            <a:ext cx="914479" cy="115834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64964"/>
            <a:ext cx="8072494" cy="220691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0099"/>
                </a:solidFill>
              </a:rPr>
              <a:t>Какое решение приняли  князья на </a:t>
            </a:r>
            <a:r>
              <a:rPr lang="ru-RU" b="1" dirty="0" err="1">
                <a:solidFill>
                  <a:srgbClr val="000099"/>
                </a:solidFill>
              </a:rPr>
              <a:t>Любечском</a:t>
            </a:r>
            <a:r>
              <a:rPr lang="ru-RU" b="1" dirty="0">
                <a:solidFill>
                  <a:srgbClr val="000099"/>
                </a:solidFill>
              </a:rPr>
              <a:t> съезде</a:t>
            </a:r>
            <a:r>
              <a:rPr lang="ru-RU" b="1" dirty="0" smtClean="0">
                <a:solidFill>
                  <a:srgbClr val="000099"/>
                </a:solidFill>
              </a:rPr>
              <a:t>?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1) Избрали Владимира Мономаха великим князем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0099"/>
                </a:solidFill>
              </a:rPr>
              <a:t>2) Каждый да правит отчиной </a:t>
            </a:r>
            <a:r>
              <a:rPr lang="ru-RU" b="1" dirty="0" smtClean="0">
                <a:solidFill>
                  <a:srgbClr val="000099"/>
                </a:solidFill>
              </a:rPr>
              <a:t>своей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3) Младшие князья подчиняются старшим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«Владимир Мономах»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327160" y="3963346"/>
            <a:ext cx="5959616" cy="1928826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indent="-320040" algn="ctr">
              <a:buClr>
                <a:schemeClr val="accent2"/>
              </a:buClr>
              <a:buSzPct val="60000"/>
              <a:defRPr/>
            </a:pPr>
            <a:r>
              <a:rPr lang="ru-RU" sz="3200" b="1" dirty="0">
                <a:solidFill>
                  <a:srgbClr val="C00000"/>
                </a:solidFill>
              </a:rPr>
              <a:t>«Каждый да правит отчиной своей»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08" y="63748"/>
            <a:ext cx="914479" cy="115834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2648" y="1928802"/>
            <a:ext cx="8031318" cy="1643074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buNone/>
              <a:tabLst>
                <a:tab pos="174625" algn="l"/>
              </a:tabLst>
            </a:pPr>
            <a:r>
              <a:rPr lang="ru-RU" b="1" dirty="0">
                <a:solidFill>
                  <a:srgbClr val="000099"/>
                </a:solidFill>
              </a:rPr>
              <a:t>Владимир Мономах был Великим князем </a:t>
            </a:r>
            <a:r>
              <a:rPr lang="ru-RU" b="1" dirty="0" smtClean="0">
                <a:solidFill>
                  <a:srgbClr val="000099"/>
                </a:solidFill>
              </a:rPr>
              <a:t>киевским:</a:t>
            </a:r>
          </a:p>
          <a:p>
            <a:pPr marL="0" indent="0" algn="ctr">
              <a:buNone/>
              <a:tabLst>
                <a:tab pos="174625" algn="l"/>
              </a:tabLst>
            </a:pPr>
            <a:r>
              <a:rPr lang="ru-RU" b="1" dirty="0" smtClean="0">
                <a:solidFill>
                  <a:srgbClr val="000099"/>
                </a:solidFill>
              </a:rPr>
              <a:t>1)1113-1125г.г.</a:t>
            </a:r>
          </a:p>
          <a:p>
            <a:pPr marL="0" indent="0" algn="ctr">
              <a:buNone/>
              <a:tabLst>
                <a:tab pos="174625" algn="l"/>
              </a:tabLst>
            </a:pPr>
            <a:r>
              <a:rPr lang="ru-RU" b="1" dirty="0" smtClean="0">
                <a:solidFill>
                  <a:srgbClr val="000099"/>
                </a:solidFill>
              </a:rPr>
              <a:t>2) 1105-1113г.г.</a:t>
            </a:r>
          </a:p>
          <a:p>
            <a:pPr marL="0" indent="0" algn="ctr">
              <a:buNone/>
              <a:tabLst>
                <a:tab pos="174625" algn="l"/>
              </a:tabLst>
            </a:pPr>
            <a:r>
              <a:rPr lang="ru-RU" b="1" dirty="0" smtClean="0">
                <a:solidFill>
                  <a:srgbClr val="000099"/>
                </a:solidFill>
              </a:rPr>
              <a:t>3) 1125-1136г.г.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«Владимир Мономах»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r>
              <a:rPr lang="ru-RU" sz="3200" b="1" dirty="0">
                <a:solidFill>
                  <a:srgbClr val="C00000"/>
                </a:solidFill>
              </a:rPr>
              <a:t>1113-1125г.г.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5408" y="63748"/>
            <a:ext cx="914479" cy="115834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64914"/>
            <a:ext cx="8072494" cy="220696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0099"/>
                </a:solidFill>
              </a:rPr>
              <a:t>Организованный Владимиром Мономахом крестовый поход против половцев состоялся в</a:t>
            </a:r>
            <a:r>
              <a:rPr lang="ru-RU" b="1" dirty="0" smtClean="0">
                <a:solidFill>
                  <a:srgbClr val="000099"/>
                </a:solidFill>
              </a:rPr>
              <a:t>: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1)1112г.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2)1121г.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3)1111г.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«Владимир Мономах»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1111г.</a:t>
            </a:r>
            <a:endParaRPr kumimoji="0" lang="ru-RU" sz="29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5448" y="63798"/>
            <a:ext cx="914400" cy="115824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441993"/>
            <a:ext cx="8176422" cy="2129883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В 1225 году князь Ярослав Всеволодович, отец юного князя Александра, «учинил сыновьям княжеский постриг». Что означал этот обряд</a:t>
            </a:r>
            <a:r>
              <a:rPr lang="ru-RU" b="1" dirty="0" smtClean="0">
                <a:solidFill>
                  <a:srgbClr val="000099"/>
                </a:solidFill>
              </a:rPr>
              <a:t>?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1)Возведение </a:t>
            </a:r>
            <a:r>
              <a:rPr lang="ru-RU" b="1" dirty="0">
                <a:solidFill>
                  <a:srgbClr val="000099"/>
                </a:solidFill>
              </a:rPr>
              <a:t>в княжеский титул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2)Пострижение </a:t>
            </a:r>
            <a:r>
              <a:rPr lang="ru-RU" b="1" dirty="0">
                <a:solidFill>
                  <a:srgbClr val="000099"/>
                </a:solidFill>
              </a:rPr>
              <a:t>в монахи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3) </a:t>
            </a:r>
            <a:r>
              <a:rPr lang="ru-RU" b="1" dirty="0">
                <a:solidFill>
                  <a:srgbClr val="000099"/>
                </a:solidFill>
              </a:rPr>
              <a:t>Посвящение в воины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4) </a:t>
            </a:r>
            <a:r>
              <a:rPr lang="ru-RU" b="1" dirty="0">
                <a:solidFill>
                  <a:srgbClr val="000099"/>
                </a:solidFill>
              </a:rPr>
              <a:t>Разделение княжества на уделы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«Александр Невский»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>
                <a:solidFill>
                  <a:srgbClr val="C00000"/>
                </a:solidFill>
              </a:rPr>
              <a:t>Посвящение в воины</a:t>
            </a:r>
            <a:endParaRPr kumimoji="0" lang="ru-RU" sz="32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05" y="44624"/>
            <a:ext cx="1322238" cy="118305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68760"/>
            <a:ext cx="8072494" cy="2303116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>
                <a:solidFill>
                  <a:srgbClr val="FF0000"/>
                </a:solidFill>
              </a:rPr>
              <a:t>Вопрос </a:t>
            </a:r>
            <a:endParaRPr lang="ru-RU" i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ru-RU" sz="2700" b="1" dirty="0">
                <a:solidFill>
                  <a:srgbClr val="000099"/>
                </a:solidFill>
              </a:rPr>
              <a:t>Назовите </a:t>
            </a:r>
            <a:r>
              <a:rPr lang="ru-RU" sz="2700" b="1" dirty="0" smtClean="0">
                <a:solidFill>
                  <a:srgbClr val="000099"/>
                </a:solidFill>
              </a:rPr>
              <a:t>дату сражения вошедшее в историю под названием «Ледовое побоище»</a:t>
            </a:r>
          </a:p>
          <a:p>
            <a:pPr marL="0" indent="0">
              <a:buNone/>
            </a:pPr>
            <a:r>
              <a:rPr lang="ru-RU" sz="2700" b="1" dirty="0" smtClean="0">
                <a:solidFill>
                  <a:srgbClr val="000099"/>
                </a:solidFill>
              </a:rPr>
              <a:t>1)5 апреля 1240г.</a:t>
            </a:r>
          </a:p>
          <a:p>
            <a:pPr marL="0" indent="0">
              <a:buNone/>
            </a:pPr>
            <a:r>
              <a:rPr lang="ru-RU" sz="2700" b="1" dirty="0" smtClean="0">
                <a:solidFill>
                  <a:srgbClr val="000099"/>
                </a:solidFill>
              </a:rPr>
              <a:t>2) 5 октября 1242г.</a:t>
            </a:r>
          </a:p>
          <a:p>
            <a:pPr marL="0" indent="0">
              <a:buNone/>
            </a:pPr>
            <a:r>
              <a:rPr lang="ru-RU" sz="2700" b="1" dirty="0">
                <a:solidFill>
                  <a:srgbClr val="000099"/>
                </a:solidFill>
              </a:rPr>
              <a:t>3) 5 апреля 1242г.</a:t>
            </a:r>
            <a:endParaRPr lang="ru-RU" sz="2700" b="1" dirty="0" smtClean="0">
              <a:solidFill>
                <a:srgbClr val="000099"/>
              </a:solidFill>
            </a:endParaRPr>
          </a:p>
          <a:p>
            <a:pPr marL="514350" indent="-514350">
              <a:buAutoNum type="arabicParenR"/>
            </a:pPr>
            <a:endParaRPr lang="ru-RU" sz="2700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«Александр Невский»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714612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3200" b="1" dirty="0" smtClean="0">
              <a:solidFill>
                <a:srgbClr val="C00000"/>
              </a:solidFill>
            </a:endParaRP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  5 апреля 1242г.</a:t>
            </a:r>
            <a:endParaRPr lang="ru-RU" sz="3200" dirty="0"/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05" y="44624"/>
            <a:ext cx="1322238" cy="118305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70555"/>
            <a:ext cx="8072494" cy="2201321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Перед каким сражением князь Александр сказал ставшие легендарными слова «Не в силах Бог, а в правде</a:t>
            </a:r>
            <a:r>
              <a:rPr lang="ru-RU" b="1" dirty="0" smtClean="0">
                <a:solidFill>
                  <a:srgbClr val="000099"/>
                </a:solidFill>
              </a:rPr>
              <a:t>!»? Назовите дату сражения.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1)Невская </a:t>
            </a:r>
            <a:r>
              <a:rPr lang="ru-RU" b="1" dirty="0">
                <a:solidFill>
                  <a:srgbClr val="000099"/>
                </a:solidFill>
              </a:rPr>
              <a:t>битва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2) </a:t>
            </a:r>
            <a:r>
              <a:rPr lang="ru-RU" b="1" dirty="0">
                <a:solidFill>
                  <a:srgbClr val="000099"/>
                </a:solidFill>
              </a:rPr>
              <a:t>Ледовое побоище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 </a:t>
            </a:r>
            <a:r>
              <a:rPr lang="ru-RU" b="1" dirty="0" smtClean="0">
                <a:solidFill>
                  <a:srgbClr val="000099"/>
                </a:solidFill>
              </a:rPr>
              <a:t>3)Освобождение </a:t>
            </a:r>
            <a:r>
              <a:rPr lang="ru-RU" b="1" dirty="0">
                <a:solidFill>
                  <a:srgbClr val="000099"/>
                </a:solidFill>
              </a:rPr>
              <a:t>Пскова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4) </a:t>
            </a:r>
            <a:r>
              <a:rPr lang="ru-RU" b="1" dirty="0">
                <a:solidFill>
                  <a:srgbClr val="000099"/>
                </a:solidFill>
              </a:rPr>
              <a:t>Оборона Новгорода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«Александр Невский»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  </a:t>
            </a: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kumimoji="0" lang="ru-RU" sz="3200" b="1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 </a:t>
            </a:r>
            <a:r>
              <a:rPr lang="ru-RU" sz="3200" b="1" dirty="0" smtClean="0">
                <a:solidFill>
                  <a:srgbClr val="C00000"/>
                </a:solidFill>
              </a:rPr>
              <a:t>Невская битва 1240г.</a:t>
            </a:r>
            <a:endParaRPr kumimoji="0" lang="ru-RU" sz="32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05" y="44624"/>
            <a:ext cx="1322238" cy="118305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441993"/>
            <a:ext cx="8072494" cy="2129883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Немецкие рыцари </a:t>
            </a:r>
            <a:r>
              <a:rPr lang="ru-RU" b="1" dirty="0" smtClean="0">
                <a:solidFill>
                  <a:srgbClr val="000099"/>
                </a:solidFill>
              </a:rPr>
              <a:t>на Чудском озере имели </a:t>
            </a:r>
            <a:r>
              <a:rPr lang="ru-RU" b="1" dirty="0">
                <a:solidFill>
                  <a:srgbClr val="000099"/>
                </a:solidFill>
              </a:rPr>
              <a:t>особое построение. Как оно называлось</a:t>
            </a:r>
            <a:r>
              <a:rPr lang="ru-RU" b="1" dirty="0" smtClean="0">
                <a:solidFill>
                  <a:srgbClr val="000099"/>
                </a:solidFill>
              </a:rPr>
              <a:t>.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1)	«Клин», «свинья».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2)	«Каре».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3)	«Ромб».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4)	«Полукруг». 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«Александр Невский»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lang="ru-RU" sz="3200" b="1" dirty="0" smtClean="0">
              <a:solidFill>
                <a:srgbClr val="C00000"/>
              </a:solidFill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  Клин, свинья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05" y="44624"/>
            <a:ext cx="1322238" cy="118305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27679"/>
            <a:ext cx="8072494" cy="2487073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Последствием  разгрома немецких рыцарей на Чудском озере стало</a:t>
            </a:r>
            <a:r>
              <a:rPr lang="ru-RU" b="1" dirty="0" smtClean="0">
                <a:solidFill>
                  <a:srgbClr val="000099"/>
                </a:solidFill>
              </a:rPr>
              <a:t>: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1)	Александр составляет Псковскую судную грамоту и  заключает мир с немецким Орденом и его союзниками. 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2)	Александр захватывает большую часть немецких земель.</a:t>
            </a:r>
          </a:p>
          <a:p>
            <a:pPr algn="ctr">
              <a:buNone/>
            </a:pPr>
            <a:r>
              <a:rPr lang="ru-RU" b="1" dirty="0">
                <a:solidFill>
                  <a:srgbClr val="000099"/>
                </a:solidFill>
              </a:rPr>
              <a:t>3)	Александр налаживает торговые отношения с побежденными рыцарями.</a:t>
            </a:r>
          </a:p>
          <a:p>
            <a:pPr algn="ctr">
              <a:buNone/>
            </a:pP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«Александр Невский»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 fontScale="85000" lnSpcReduction="20000"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3200" b="1" dirty="0" smtClean="0">
              <a:solidFill>
                <a:srgbClr val="C00000"/>
              </a:solidFill>
            </a:endParaRP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   Александр </a:t>
            </a:r>
            <a:r>
              <a:rPr lang="ru-RU" sz="3200" b="1" dirty="0">
                <a:solidFill>
                  <a:srgbClr val="C00000"/>
                </a:solidFill>
              </a:rPr>
              <a:t>составляет </a:t>
            </a:r>
            <a:r>
              <a:rPr lang="ru-RU" sz="3200" b="1" dirty="0" smtClean="0">
                <a:solidFill>
                  <a:srgbClr val="C00000"/>
                </a:solidFill>
              </a:rPr>
              <a:t>Псковскую судную </a:t>
            </a:r>
            <a:r>
              <a:rPr lang="ru-RU" sz="3200" b="1" dirty="0">
                <a:solidFill>
                  <a:srgbClr val="C00000"/>
                </a:solidFill>
              </a:rPr>
              <a:t>грамоту и  заключает мир с немецким Орденом и его союзниками. 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05" y="44624"/>
            <a:ext cx="1322238" cy="118305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28860" y="214290"/>
            <a:ext cx="5857916" cy="85725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800" dirty="0" smtClean="0">
                <a:solidFill>
                  <a:srgbClr val="002060"/>
                </a:solidFill>
              </a:rPr>
              <a:t>Интерактивная игра </a:t>
            </a:r>
            <a:r>
              <a:rPr lang="ru-RU" sz="2800" dirty="0" smtClean="0"/>
              <a:t/>
            </a:r>
            <a:br>
              <a:rPr lang="ru-RU" sz="2800" dirty="0" smtClean="0"/>
            </a:br>
            <a:endParaRPr lang="ru-RU" sz="2800" b="1" i="1" dirty="0">
              <a:solidFill>
                <a:srgbClr val="FF000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28596" y="1928802"/>
            <a:ext cx="2000264" cy="571504"/>
          </a:xfrm>
          <a:prstGeom prst="rect">
            <a:avLst/>
          </a:prstGeom>
          <a:solidFill>
            <a:srgbClr val="6633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/>
              <a:t>Владимир Красное солнышко</a:t>
            </a:r>
            <a:endParaRPr lang="ru-RU" sz="1600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09613" y="2643182"/>
            <a:ext cx="2000264" cy="571504"/>
          </a:xfrm>
          <a:prstGeom prst="rect">
            <a:avLst/>
          </a:prstGeom>
          <a:solidFill>
            <a:srgbClr val="6633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Владимир Мономах</a:t>
            </a:r>
            <a:endParaRPr lang="ru-RU" b="1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28596" y="3357562"/>
            <a:ext cx="2000264" cy="571504"/>
          </a:xfrm>
          <a:prstGeom prst="rect">
            <a:avLst/>
          </a:prstGeom>
          <a:solidFill>
            <a:srgbClr val="6633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/>
              <a:t>Александр Невский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4071942"/>
            <a:ext cx="2000264" cy="571504"/>
          </a:xfrm>
          <a:prstGeom prst="rect">
            <a:avLst/>
          </a:prstGeom>
          <a:solidFill>
            <a:srgbClr val="6633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Дмитрий Донской</a:t>
            </a:r>
            <a:endParaRPr lang="ru-RU" b="1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428596" y="4786322"/>
            <a:ext cx="2000264" cy="571504"/>
          </a:xfrm>
          <a:prstGeom prst="rect">
            <a:avLst/>
          </a:prstGeom>
          <a:solidFill>
            <a:srgbClr val="663300"/>
          </a:solidFill>
          <a:ln/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Иван </a:t>
            </a:r>
            <a:r>
              <a:rPr lang="en-US" b="1" dirty="0" smtClean="0"/>
              <a:t>III</a:t>
            </a:r>
            <a:endParaRPr lang="ru-RU" b="1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5929330"/>
            <a:ext cx="571472" cy="285752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5929330"/>
            <a:ext cx="8572528" cy="285752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7" name="Прямоугольник с двумя скругленными противолежащими углами 16"/>
          <p:cNvSpPr/>
          <p:nvPr/>
        </p:nvSpPr>
        <p:spPr>
          <a:xfrm>
            <a:off x="2714612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 </a:t>
            </a:r>
            <a:endParaRPr lang="ru-RU" sz="2400" b="1" dirty="0"/>
          </a:p>
        </p:txBody>
      </p:sp>
      <p:cxnSp>
        <p:nvCxnSpPr>
          <p:cNvPr id="19" name="Прямая соединительная линия 18"/>
          <p:cNvCxnSpPr/>
          <p:nvPr/>
        </p:nvCxnSpPr>
        <p:spPr>
          <a:xfrm>
            <a:off x="428596" y="2571744"/>
            <a:ext cx="8001056" cy="1588"/>
          </a:xfrm>
          <a:prstGeom prst="line">
            <a:avLst/>
          </a:prstGeom>
          <a:ln w="44450" cmpd="tri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единительная линия 19"/>
          <p:cNvCxnSpPr/>
          <p:nvPr/>
        </p:nvCxnSpPr>
        <p:spPr>
          <a:xfrm>
            <a:off x="428596" y="1785926"/>
            <a:ext cx="8001056" cy="1588"/>
          </a:xfrm>
          <a:prstGeom prst="line">
            <a:avLst/>
          </a:prstGeom>
          <a:ln w="44450" cmpd="tri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>
            <a:off x="428596" y="3286124"/>
            <a:ext cx="8001056" cy="1588"/>
          </a:xfrm>
          <a:prstGeom prst="line">
            <a:avLst/>
          </a:prstGeom>
          <a:ln w="44450" cmpd="tri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>
            <a:off x="428596" y="4000504"/>
            <a:ext cx="8001056" cy="1588"/>
          </a:xfrm>
          <a:prstGeom prst="line">
            <a:avLst/>
          </a:prstGeom>
          <a:ln w="44450" cmpd="tri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428596" y="4714884"/>
            <a:ext cx="8001056" cy="1588"/>
          </a:xfrm>
          <a:prstGeom prst="line">
            <a:avLst/>
          </a:prstGeom>
          <a:ln w="44450" cmpd="tri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>
            <a:off x="428596" y="5429264"/>
            <a:ext cx="8001056" cy="1588"/>
          </a:xfrm>
          <a:prstGeom prst="line">
            <a:avLst/>
          </a:prstGeom>
          <a:ln w="44450" cmpd="tri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рямоугольник с двумя скругленными противолежащими углами 24"/>
          <p:cNvSpPr/>
          <p:nvPr/>
        </p:nvSpPr>
        <p:spPr>
          <a:xfrm>
            <a:off x="3714744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26" name="Прямоугольник с двумя скругленными противолежащими углами 25"/>
          <p:cNvSpPr/>
          <p:nvPr/>
        </p:nvSpPr>
        <p:spPr>
          <a:xfrm>
            <a:off x="4714876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27" name="Прямоугольник с двумя скругленными противолежащими углами 26"/>
          <p:cNvSpPr/>
          <p:nvPr/>
        </p:nvSpPr>
        <p:spPr>
          <a:xfrm>
            <a:off x="5715008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28" name="Прямоугольник с двумя скругленными противолежащими углами 27"/>
          <p:cNvSpPr/>
          <p:nvPr/>
        </p:nvSpPr>
        <p:spPr>
          <a:xfrm>
            <a:off x="6715140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29" name="Прямоугольник с двумя скругленными противолежащими углами 28"/>
          <p:cNvSpPr/>
          <p:nvPr/>
        </p:nvSpPr>
        <p:spPr>
          <a:xfrm>
            <a:off x="7715272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 </a:t>
            </a:r>
            <a:endParaRPr lang="ru-RU" sz="2400" b="1" dirty="0"/>
          </a:p>
        </p:txBody>
      </p:sp>
      <p:sp>
        <p:nvSpPr>
          <p:cNvPr id="72" name="Прямоугольник с двумя скругленными противолежащими углами 71"/>
          <p:cNvSpPr/>
          <p:nvPr/>
        </p:nvSpPr>
        <p:spPr>
          <a:xfrm>
            <a:off x="2714612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73" name="Прямоугольник с двумя скругленными противолежащими углами 72"/>
          <p:cNvSpPr/>
          <p:nvPr/>
        </p:nvSpPr>
        <p:spPr>
          <a:xfrm>
            <a:off x="3714744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74" name="Прямоугольник с двумя скругленными противолежащими углами 73"/>
          <p:cNvSpPr/>
          <p:nvPr/>
        </p:nvSpPr>
        <p:spPr>
          <a:xfrm>
            <a:off x="4714876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75" name="Прямоугольник с двумя скругленными противолежащими углами 74"/>
          <p:cNvSpPr/>
          <p:nvPr/>
        </p:nvSpPr>
        <p:spPr>
          <a:xfrm>
            <a:off x="5715008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76" name="Прямоугольник с двумя скругленными противолежащими углами 75"/>
          <p:cNvSpPr/>
          <p:nvPr/>
        </p:nvSpPr>
        <p:spPr>
          <a:xfrm>
            <a:off x="6715140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77" name="Прямоугольник с двумя скругленными противолежащими углами 76"/>
          <p:cNvSpPr/>
          <p:nvPr/>
        </p:nvSpPr>
        <p:spPr>
          <a:xfrm>
            <a:off x="7715272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78" name="Прямоугольник с двумя скругленными противолежащими углами 77"/>
          <p:cNvSpPr/>
          <p:nvPr/>
        </p:nvSpPr>
        <p:spPr>
          <a:xfrm>
            <a:off x="2714612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79" name="Прямоугольник с двумя скругленными противолежащими углами 78"/>
          <p:cNvSpPr/>
          <p:nvPr/>
        </p:nvSpPr>
        <p:spPr>
          <a:xfrm>
            <a:off x="3714744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0" name="Прямоугольник с двумя скругленными противолежащими углами 79"/>
          <p:cNvSpPr/>
          <p:nvPr/>
        </p:nvSpPr>
        <p:spPr>
          <a:xfrm>
            <a:off x="4714876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1" name="Прямоугольник с двумя скругленными противолежащими углами 80"/>
          <p:cNvSpPr/>
          <p:nvPr/>
        </p:nvSpPr>
        <p:spPr>
          <a:xfrm>
            <a:off x="5715008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2" name="Прямоугольник с двумя скругленными противолежащими углами 81"/>
          <p:cNvSpPr/>
          <p:nvPr/>
        </p:nvSpPr>
        <p:spPr>
          <a:xfrm>
            <a:off x="6715140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3" name="Прямоугольник с двумя скругленными противолежащими углами 82"/>
          <p:cNvSpPr/>
          <p:nvPr/>
        </p:nvSpPr>
        <p:spPr>
          <a:xfrm>
            <a:off x="7715272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4" name="Прямоугольник с двумя скругленными противолежащими углами 83"/>
          <p:cNvSpPr/>
          <p:nvPr/>
        </p:nvSpPr>
        <p:spPr>
          <a:xfrm>
            <a:off x="2714612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5" name="Прямоугольник с двумя скругленными противолежащими углами 84"/>
          <p:cNvSpPr/>
          <p:nvPr/>
        </p:nvSpPr>
        <p:spPr>
          <a:xfrm>
            <a:off x="3714744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6" name="Прямоугольник с двумя скругленными противолежащими углами 85"/>
          <p:cNvSpPr/>
          <p:nvPr/>
        </p:nvSpPr>
        <p:spPr>
          <a:xfrm>
            <a:off x="4714876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7" name="Прямоугольник с двумя скругленными противолежащими углами 86"/>
          <p:cNvSpPr/>
          <p:nvPr/>
        </p:nvSpPr>
        <p:spPr>
          <a:xfrm>
            <a:off x="5715008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8" name="Прямоугольник с двумя скругленными противолежащими углами 87"/>
          <p:cNvSpPr/>
          <p:nvPr/>
        </p:nvSpPr>
        <p:spPr>
          <a:xfrm>
            <a:off x="6715140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89" name="Прямоугольник с двумя скругленными противолежащими углами 88"/>
          <p:cNvSpPr/>
          <p:nvPr/>
        </p:nvSpPr>
        <p:spPr>
          <a:xfrm>
            <a:off x="7715272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90" name="Прямоугольник с двумя скругленными противолежащими углами 89"/>
          <p:cNvSpPr/>
          <p:nvPr/>
        </p:nvSpPr>
        <p:spPr>
          <a:xfrm>
            <a:off x="2714612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91" name="Прямоугольник с двумя скругленными противолежащими углами 90"/>
          <p:cNvSpPr/>
          <p:nvPr/>
        </p:nvSpPr>
        <p:spPr>
          <a:xfrm>
            <a:off x="3714744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92" name="Прямоугольник с двумя скругленными противолежащими углами 91"/>
          <p:cNvSpPr/>
          <p:nvPr/>
        </p:nvSpPr>
        <p:spPr>
          <a:xfrm>
            <a:off x="4714876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93" name="Прямоугольник с двумя скругленными противолежащими углами 92"/>
          <p:cNvSpPr/>
          <p:nvPr/>
        </p:nvSpPr>
        <p:spPr>
          <a:xfrm>
            <a:off x="5715008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94" name="Прямоугольник с двумя скругленными противолежащими углами 93"/>
          <p:cNvSpPr/>
          <p:nvPr/>
        </p:nvSpPr>
        <p:spPr>
          <a:xfrm>
            <a:off x="6715140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95" name="Прямоугольник с двумя скругленными противолежащими углами 94"/>
          <p:cNvSpPr/>
          <p:nvPr/>
        </p:nvSpPr>
        <p:spPr>
          <a:xfrm>
            <a:off x="7715272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97" name="Прямоугольник с двумя скругленными противолежащими углами 96">
            <a:hlinkClick r:id="rId2" action="ppaction://hlinksldjump"/>
          </p:cNvPr>
          <p:cNvSpPr/>
          <p:nvPr/>
        </p:nvSpPr>
        <p:spPr>
          <a:xfrm>
            <a:off x="2714612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98" name="Прямоугольник с двумя скругленными противолежащими углами 97">
            <a:hlinkClick r:id="rId3" action="ppaction://hlinksldjump"/>
          </p:cNvPr>
          <p:cNvSpPr/>
          <p:nvPr/>
        </p:nvSpPr>
        <p:spPr>
          <a:xfrm>
            <a:off x="3714744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99" name="Прямоугольник с двумя скругленными противолежащими углами 98">
            <a:hlinkClick r:id="rId4" action="ppaction://hlinksldjump"/>
          </p:cNvPr>
          <p:cNvSpPr/>
          <p:nvPr/>
        </p:nvSpPr>
        <p:spPr>
          <a:xfrm>
            <a:off x="4714876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00" name="Прямоугольник с двумя скругленными противолежащими углами 99">
            <a:hlinkClick r:id="rId5" action="ppaction://hlinksldjump"/>
          </p:cNvPr>
          <p:cNvSpPr/>
          <p:nvPr/>
        </p:nvSpPr>
        <p:spPr>
          <a:xfrm>
            <a:off x="5715008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01" name="Прямоугольник с двумя скругленными противолежащими углами 100">
            <a:hlinkClick r:id="rId6" action="ppaction://hlinksldjump"/>
          </p:cNvPr>
          <p:cNvSpPr/>
          <p:nvPr/>
        </p:nvSpPr>
        <p:spPr>
          <a:xfrm>
            <a:off x="6715140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02" name="Прямоугольник с двумя скругленными противолежащими углами 101">
            <a:hlinkClick r:id="rId7" action="ppaction://hlinksldjump"/>
          </p:cNvPr>
          <p:cNvSpPr/>
          <p:nvPr/>
        </p:nvSpPr>
        <p:spPr>
          <a:xfrm>
            <a:off x="7715272" y="192880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03" name="Прямоугольник с двумя скругленными противолежащими углами 102">
            <a:hlinkClick r:id="rId8" action="ppaction://hlinksldjump"/>
          </p:cNvPr>
          <p:cNvSpPr/>
          <p:nvPr/>
        </p:nvSpPr>
        <p:spPr>
          <a:xfrm>
            <a:off x="2714612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04" name="Прямоугольник с двумя скругленными противолежащими углами 103">
            <a:hlinkClick r:id="rId9" action="ppaction://hlinksldjump"/>
          </p:cNvPr>
          <p:cNvSpPr/>
          <p:nvPr/>
        </p:nvSpPr>
        <p:spPr>
          <a:xfrm>
            <a:off x="3714744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05" name="Прямоугольник с двумя скругленными противолежащими углами 104">
            <a:hlinkClick r:id="rId10" action="ppaction://hlinksldjump"/>
          </p:cNvPr>
          <p:cNvSpPr/>
          <p:nvPr/>
        </p:nvSpPr>
        <p:spPr>
          <a:xfrm>
            <a:off x="4714876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06" name="Прямоугольник с двумя скругленными противолежащими углами 105">
            <a:hlinkClick r:id="rId11" action="ppaction://hlinksldjump"/>
          </p:cNvPr>
          <p:cNvSpPr/>
          <p:nvPr/>
        </p:nvSpPr>
        <p:spPr>
          <a:xfrm>
            <a:off x="5715008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07" name="Прямоугольник с двумя скругленными противолежащими углами 106">
            <a:hlinkClick r:id="rId12" action="ppaction://hlinksldjump"/>
          </p:cNvPr>
          <p:cNvSpPr/>
          <p:nvPr/>
        </p:nvSpPr>
        <p:spPr>
          <a:xfrm>
            <a:off x="6715140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08" name="Прямоугольник с двумя скругленными противолежащими углами 107">
            <a:hlinkClick r:id="rId13" action="ppaction://hlinksldjump"/>
          </p:cNvPr>
          <p:cNvSpPr/>
          <p:nvPr/>
        </p:nvSpPr>
        <p:spPr>
          <a:xfrm>
            <a:off x="7715272" y="264318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09" name="Прямоугольник с двумя скругленными противолежащими углами 108">
            <a:hlinkClick r:id="rId14" action="ppaction://hlinksldjump"/>
          </p:cNvPr>
          <p:cNvSpPr/>
          <p:nvPr/>
        </p:nvSpPr>
        <p:spPr>
          <a:xfrm>
            <a:off x="2714612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10" name="Прямоугольник с двумя скругленными противолежащими углами 109">
            <a:hlinkClick r:id="rId15" action="ppaction://hlinksldjump"/>
          </p:cNvPr>
          <p:cNvSpPr/>
          <p:nvPr/>
        </p:nvSpPr>
        <p:spPr>
          <a:xfrm>
            <a:off x="3714744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11" name="Прямоугольник с двумя скругленными противолежащими углами 110">
            <a:hlinkClick r:id="rId16" action="ppaction://hlinksldjump"/>
          </p:cNvPr>
          <p:cNvSpPr/>
          <p:nvPr/>
        </p:nvSpPr>
        <p:spPr>
          <a:xfrm>
            <a:off x="4714876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12" name="Прямоугольник с двумя скругленными противолежащими углами 111">
            <a:hlinkClick r:id="rId17" action="ppaction://hlinksldjump"/>
          </p:cNvPr>
          <p:cNvSpPr/>
          <p:nvPr/>
        </p:nvSpPr>
        <p:spPr>
          <a:xfrm>
            <a:off x="5715008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13" name="Прямоугольник с двумя скругленными противолежащими углами 112">
            <a:hlinkClick r:id="rId18" action="ppaction://hlinksldjump"/>
          </p:cNvPr>
          <p:cNvSpPr/>
          <p:nvPr/>
        </p:nvSpPr>
        <p:spPr>
          <a:xfrm>
            <a:off x="6715140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14" name="Прямоугольник с двумя скругленными противолежащими углами 113">
            <a:hlinkClick r:id="rId19" action="ppaction://hlinksldjump"/>
          </p:cNvPr>
          <p:cNvSpPr/>
          <p:nvPr/>
        </p:nvSpPr>
        <p:spPr>
          <a:xfrm>
            <a:off x="7715272" y="335756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15" name="Прямоугольник с двумя скругленными противолежащими углами 114">
            <a:hlinkClick r:id="rId20" action="ppaction://hlinksldjump"/>
          </p:cNvPr>
          <p:cNvSpPr/>
          <p:nvPr/>
        </p:nvSpPr>
        <p:spPr>
          <a:xfrm>
            <a:off x="2714612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16" name="Прямоугольник с двумя скругленными противолежащими углами 115">
            <a:hlinkClick r:id="rId21" action="ppaction://hlinksldjump"/>
          </p:cNvPr>
          <p:cNvSpPr/>
          <p:nvPr/>
        </p:nvSpPr>
        <p:spPr>
          <a:xfrm>
            <a:off x="3714744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17" name="Прямоугольник с двумя скругленными противолежащими углами 116">
            <a:hlinkClick r:id="rId22" action="ppaction://hlinksldjump"/>
          </p:cNvPr>
          <p:cNvSpPr/>
          <p:nvPr/>
        </p:nvSpPr>
        <p:spPr>
          <a:xfrm>
            <a:off x="4714876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18" name="Прямоугольник с двумя скругленными противолежащими углами 117">
            <a:hlinkClick r:id="rId23" action="ppaction://hlinksldjump"/>
          </p:cNvPr>
          <p:cNvSpPr/>
          <p:nvPr/>
        </p:nvSpPr>
        <p:spPr>
          <a:xfrm>
            <a:off x="5715008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19" name="Прямоугольник с двумя скругленными противолежащими углами 118">
            <a:hlinkClick r:id="rId24" action="ppaction://hlinksldjump"/>
          </p:cNvPr>
          <p:cNvSpPr/>
          <p:nvPr/>
        </p:nvSpPr>
        <p:spPr>
          <a:xfrm>
            <a:off x="6715140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20" name="Прямоугольник с двумя скругленными противолежащими углами 119">
            <a:hlinkClick r:id="rId25" action="ppaction://hlinksldjump"/>
          </p:cNvPr>
          <p:cNvSpPr/>
          <p:nvPr/>
        </p:nvSpPr>
        <p:spPr>
          <a:xfrm>
            <a:off x="7715272" y="407194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21" name="Прямоугольник с двумя скругленными противолежащими углами 120">
            <a:hlinkClick r:id="rId26" action="ppaction://hlinksldjump"/>
          </p:cNvPr>
          <p:cNvSpPr/>
          <p:nvPr/>
        </p:nvSpPr>
        <p:spPr>
          <a:xfrm>
            <a:off x="2714612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22" name="Прямоугольник с двумя скругленными противолежащими углами 121">
            <a:hlinkClick r:id="rId27" action="ppaction://hlinksldjump"/>
          </p:cNvPr>
          <p:cNvSpPr/>
          <p:nvPr/>
        </p:nvSpPr>
        <p:spPr>
          <a:xfrm>
            <a:off x="3714744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23" name="Прямоугольник с двумя скругленными противолежащими углами 122">
            <a:hlinkClick r:id="rId28" action="ppaction://hlinksldjump"/>
          </p:cNvPr>
          <p:cNvSpPr/>
          <p:nvPr/>
        </p:nvSpPr>
        <p:spPr>
          <a:xfrm>
            <a:off x="4714876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24" name="Прямоугольник с двумя скругленными противолежащими углами 123">
            <a:hlinkClick r:id="rId29" action="ppaction://hlinksldjump"/>
          </p:cNvPr>
          <p:cNvSpPr/>
          <p:nvPr/>
        </p:nvSpPr>
        <p:spPr>
          <a:xfrm>
            <a:off x="5715008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25" name="Прямоугольник с двумя скругленными противолежащими углами 124">
            <a:hlinkClick r:id="rId30" action="ppaction://hlinksldjump"/>
          </p:cNvPr>
          <p:cNvSpPr/>
          <p:nvPr/>
        </p:nvSpPr>
        <p:spPr>
          <a:xfrm>
            <a:off x="6715140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26" name="Прямоугольник с двумя скругленными противолежащими углами 125">
            <a:hlinkClick r:id="rId31" action="ppaction://hlinksldjump"/>
          </p:cNvPr>
          <p:cNvSpPr/>
          <p:nvPr/>
        </p:nvSpPr>
        <p:spPr>
          <a:xfrm>
            <a:off x="7715272" y="4786322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27" name="Прямоугольник с двумя скругленными противолежащими углами 126">
            <a:hlinkClick r:id="" action="ppaction://hlinkshowjump?jump=lastslide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Выход</a:t>
            </a:r>
            <a:endParaRPr lang="ru-RU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7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" fill="hold">
                      <p:stCondLst>
                        <p:cond delay="0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12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" fill="hold">
                      <p:stCondLst>
                        <p:cond delay="0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17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" fill="hold">
                      <p:stCondLst>
                        <p:cond delay="0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22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" fill="hold">
                      <p:stCondLst>
                        <p:cond delay="0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27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" fill="hold">
                      <p:stCondLst>
                        <p:cond delay="0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42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" fill="hold">
                      <p:stCondLst>
                        <p:cond delay="0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52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" fill="hold">
                      <p:stCondLst>
                        <p:cond delay="0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57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" fill="hold">
                      <p:stCondLst>
                        <p:cond delay="0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6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" fill="hold">
                      <p:stCondLst>
                        <p:cond delay="0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67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" fill="hold">
                      <p:stCondLst>
                        <p:cond delay="0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77" restart="whenNotActive" fill="hold" evtFilter="cancelBubble" nodeType="interactiveSeq">
                <p:stCondLst>
                  <p:cond evt="onClick" delay="0">
                    <p:tgtEl>
                      <p:spTgt spid="11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8" fill="hold">
                      <p:stCondLst>
                        <p:cond delay="0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2"/>
                  </p:tgtEl>
                </p:cond>
              </p:nextCondLst>
            </p:seq>
            <p:seq concurrent="1" nextAc="seek">
              <p:cTn id="82" restart="whenNotActive" fill="hold" evtFilter="cancelBubble" nodeType="interactiveSeq">
                <p:stCondLst>
                  <p:cond evt="onClick" delay="0">
                    <p:tgtEl>
                      <p:spTgt spid="1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3" fill="hold">
                      <p:stCondLst>
                        <p:cond delay="0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3"/>
                  </p:tgtEl>
                </p:cond>
              </p:nextCondLst>
            </p:seq>
            <p:seq concurrent="1" nextAc="seek">
              <p:cTn id="87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8" fill="hold">
                      <p:stCondLst>
                        <p:cond delay="0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9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3" fill="hold">
                      <p:stCondLst>
                        <p:cond delay="0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97" restart="whenNotActive" fill="hold" evtFilter="cancelBubble" nodeType="interactiveSeq">
                <p:stCondLst>
                  <p:cond evt="onClick" delay="0">
                    <p:tgtEl>
                      <p:spTgt spid="11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8" fill="hold">
                      <p:stCondLst>
                        <p:cond delay="0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6"/>
                  </p:tgtEl>
                </p:cond>
              </p:nextCondLst>
            </p:seq>
            <p:seq concurrent="1" nextAc="seek">
              <p:cTn id="102" restart="whenNotActive" fill="hold" evtFilter="cancelBubble" nodeType="interactiveSeq">
                <p:stCondLst>
                  <p:cond evt="onClick" delay="0">
                    <p:tgtEl>
                      <p:spTgt spid="11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3" fill="hold">
                      <p:stCondLst>
                        <p:cond delay="0"/>
                      </p:stCondLst>
                      <p:childTnLst>
                        <p:par>
                          <p:cTn id="104" fill="hold">
                            <p:stCondLst>
                              <p:cond delay="0"/>
                            </p:stCondLst>
                            <p:childTnLst>
                              <p:par>
                                <p:cTn id="10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7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112" restart="whenNotActive" fill="hold" evtFilter="cancelBubble" nodeType="interactiveSeq">
                <p:stCondLst>
                  <p:cond evt="onClick" delay="0">
                    <p:tgtEl>
                      <p:spTgt spid="11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3" fill="hold">
                      <p:stCondLst>
                        <p:cond delay="0"/>
                      </p:stCondLst>
                      <p:childTnLst>
                        <p:par>
                          <p:cTn id="114" fill="hold">
                            <p:stCondLst>
                              <p:cond delay="0"/>
                            </p:stCondLst>
                            <p:childTnLst>
                              <p:par>
                                <p:cTn id="11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9"/>
                  </p:tgtEl>
                </p:cond>
              </p:nextCondLst>
            </p:seq>
            <p:seq concurrent="1" nextAc="seek">
              <p:cTn id="117" restart="whenNotActive" fill="hold" evtFilter="cancelBubble" nodeType="interactiveSeq">
                <p:stCondLst>
                  <p:cond evt="onClick" delay="0">
                    <p:tgtEl>
                      <p:spTgt spid="12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8" fill="hold">
                      <p:stCondLst>
                        <p:cond delay="0"/>
                      </p:stCondLst>
                      <p:childTnLst>
                        <p:par>
                          <p:cTn id="119" fill="hold">
                            <p:stCondLst>
                              <p:cond delay="0"/>
                            </p:stCondLst>
                            <p:childTnLst>
                              <p:par>
                                <p:cTn id="12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0"/>
                  </p:tgtEl>
                </p:cond>
              </p:nextCondLst>
            </p:seq>
            <p:seq concurrent="1" nextAc="seek">
              <p:cTn id="122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3" fill="hold">
                      <p:stCondLst>
                        <p:cond delay="0"/>
                      </p:stCondLst>
                      <p:childTnLst>
                        <p:par>
                          <p:cTn id="124" fill="hold">
                            <p:stCondLst>
                              <p:cond delay="0"/>
                            </p:stCondLst>
                            <p:childTnLst>
                              <p:par>
                                <p:cTn id="12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127" restart="whenNotActive" fill="hold" evtFilter="cancelBubble" nodeType="interactiveSeq">
                <p:stCondLst>
                  <p:cond evt="onClick" delay="0">
                    <p:tgtEl>
                      <p:spTgt spid="12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8" fill="hold">
                      <p:stCondLst>
                        <p:cond delay="0"/>
                      </p:stCondLst>
                      <p:childTnLst>
                        <p:par>
                          <p:cTn id="129" fill="hold">
                            <p:stCondLst>
                              <p:cond delay="0"/>
                            </p:stCondLst>
                            <p:childTnLst>
                              <p:par>
                                <p:cTn id="1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2"/>
                  </p:tgtEl>
                </p:cond>
              </p:nextCondLst>
            </p:seq>
            <p:seq concurrent="1" nextAc="seek">
              <p:cTn id="132" restart="whenNotActive" fill="hold" evtFilter="cancelBubble" nodeType="interactiveSeq">
                <p:stCondLst>
                  <p:cond evt="onClick" delay="0">
                    <p:tgtEl>
                      <p:spTgt spid="12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3" fill="hold">
                      <p:stCondLst>
                        <p:cond delay="0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3"/>
                  </p:tgtEl>
                </p:cond>
              </p:nextCondLst>
            </p:seq>
            <p:seq concurrent="1" nextAc="seek">
              <p:cTn id="137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8" fill="hold">
                      <p:stCondLst>
                        <p:cond delay="0"/>
                      </p:stCondLst>
                      <p:childTnLst>
                        <p:par>
                          <p:cTn id="139" fill="hold">
                            <p:stCondLst>
                              <p:cond delay="0"/>
                            </p:stCondLst>
                            <p:childTnLst>
                              <p:par>
                                <p:cTn id="14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12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5"/>
                  </p:tgtEl>
                </p:cond>
              </p:nextCondLst>
            </p:seq>
            <p:seq concurrent="1" nextAc="seek">
              <p:cTn id="147" restart="whenNotActive" fill="hold" evtFilter="cancelBubble" nodeType="interactiveSeq">
                <p:stCondLst>
                  <p:cond evt="onClick" delay="0">
                    <p:tgtEl>
                      <p:spTgt spid="12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8" fill="hold">
                      <p:stCondLst>
                        <p:cond delay="0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6"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00" grpId="0" animBg="1"/>
      <p:bldP spid="101" grpId="0" animBg="1"/>
      <p:bldP spid="102" grpId="0" animBg="1"/>
      <p:bldP spid="103" grpId="0" animBg="1"/>
      <p:bldP spid="104" grpId="0" animBg="1"/>
      <p:bldP spid="105" grpId="0" animBg="1"/>
      <p:bldP spid="106" grpId="0" animBg="1"/>
      <p:bldP spid="107" grpId="0" animBg="1"/>
      <p:bldP spid="108" grpId="0" animBg="1"/>
      <p:bldP spid="109" grpId="0" animBg="1"/>
      <p:bldP spid="110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  <p:bldP spid="117" grpId="0" animBg="1"/>
      <p:bldP spid="118" grpId="0" animBg="1"/>
      <p:bldP spid="119" grpId="0" animBg="1"/>
      <p:bldP spid="120" grpId="0" animBg="1"/>
      <p:bldP spid="121" grpId="0" animBg="1"/>
      <p:bldP spid="122" grpId="0" animBg="1"/>
      <p:bldP spid="123" grpId="0" animBg="1"/>
      <p:bldP spid="124" grpId="0" animBg="1"/>
      <p:bldP spid="125" grpId="0" animBg="1"/>
      <p:bldP spid="126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1227679"/>
            <a:ext cx="8248430" cy="2344197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>
              <a:buNone/>
            </a:pPr>
            <a:r>
              <a:rPr lang="ru-RU" b="1" dirty="0">
                <a:solidFill>
                  <a:srgbClr val="000099"/>
                </a:solidFill>
              </a:rPr>
              <a:t>Расположите в хронологическом порядке следующие события из жизни Александра Невского.</a:t>
            </a:r>
          </a:p>
          <a:p>
            <a:pPr>
              <a:buNone/>
            </a:pPr>
            <a:r>
              <a:rPr lang="ru-RU" b="1" dirty="0">
                <a:solidFill>
                  <a:srgbClr val="000099"/>
                </a:solidFill>
              </a:rPr>
              <a:t>1)	Александр - князь-наместник в Новгороде.</a:t>
            </a:r>
          </a:p>
          <a:p>
            <a:pPr>
              <a:buNone/>
            </a:pPr>
            <a:r>
              <a:rPr lang="ru-RU" b="1" dirty="0" smtClean="0">
                <a:solidFill>
                  <a:srgbClr val="000099"/>
                </a:solidFill>
              </a:rPr>
              <a:t>3</a:t>
            </a:r>
            <a:r>
              <a:rPr lang="ru-RU" b="1" dirty="0">
                <a:solidFill>
                  <a:srgbClr val="000099"/>
                </a:solidFill>
              </a:rPr>
              <a:t>)	Разгром дружиной  Александра шведских войск на Неве.</a:t>
            </a:r>
          </a:p>
          <a:p>
            <a:pPr>
              <a:buNone/>
            </a:pPr>
            <a:r>
              <a:rPr lang="ru-RU" b="1" dirty="0">
                <a:solidFill>
                  <a:srgbClr val="000099"/>
                </a:solidFill>
              </a:rPr>
              <a:t>4)	Разгром немецких рыцарей на Чудском озере.</a:t>
            </a:r>
          </a:p>
          <a:p>
            <a:pPr>
              <a:buNone/>
            </a:pP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«Александр Невский»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3200" b="1" dirty="0" smtClean="0">
              <a:solidFill>
                <a:srgbClr val="C00000"/>
              </a:solidFill>
            </a:endParaRP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  1,2,3</a:t>
            </a:r>
            <a:endParaRPr lang="ru-RU" sz="32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96105" y="44624"/>
            <a:ext cx="1322238" cy="118305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268760"/>
            <a:ext cx="8072494" cy="2303116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Где впервые встретились войска Дмитрия Донского и Мамая</a:t>
            </a:r>
            <a:r>
              <a:rPr lang="ru-RU" sz="2800" b="1" dirty="0" smtClean="0">
                <a:solidFill>
                  <a:srgbClr val="000099"/>
                </a:solidFill>
              </a:rPr>
              <a:t>?</a:t>
            </a: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1)На реке </a:t>
            </a:r>
            <a:r>
              <a:rPr lang="ru-RU" sz="2800" b="1" dirty="0" err="1" smtClean="0">
                <a:solidFill>
                  <a:srgbClr val="000099"/>
                </a:solidFill>
              </a:rPr>
              <a:t>Воже</a:t>
            </a:r>
            <a:endParaRPr lang="ru-RU" sz="2800" b="1" dirty="0" smtClean="0">
              <a:solidFill>
                <a:srgbClr val="000099"/>
              </a:solidFill>
            </a:endParaRP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2) На реке Калке</a:t>
            </a: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3) На реке Угре</a:t>
            </a: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4) На реке Дон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«Дмитрий Донской»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spcBef>
                <a:spcPts val="700"/>
              </a:spcBef>
              <a:buClr>
                <a:srgbClr val="000099"/>
              </a:buClr>
              <a:buSzPct val="60000"/>
              <a:defRPr/>
            </a:pPr>
            <a:r>
              <a:rPr lang="ru-RU" sz="2900" dirty="0" smtClean="0">
                <a:solidFill>
                  <a:srgbClr val="FF0000"/>
                </a:solidFill>
              </a:rPr>
              <a:t>На </a:t>
            </a:r>
            <a:r>
              <a:rPr lang="ru-RU" sz="2900" dirty="0">
                <a:solidFill>
                  <a:srgbClr val="FF0000"/>
                </a:solidFill>
              </a:rPr>
              <a:t>реке </a:t>
            </a:r>
            <a:r>
              <a:rPr lang="ru-RU" sz="2900" dirty="0" err="1">
                <a:solidFill>
                  <a:srgbClr val="FF0000"/>
                </a:solidFill>
              </a:rPr>
              <a:t>Воже</a:t>
            </a:r>
            <a:endParaRPr lang="ru-RU" sz="29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1" y="16210"/>
            <a:ext cx="1507225" cy="1216546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75632"/>
            <a:ext cx="8176422" cy="2196244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Битва на Куликовом поле произошла в</a:t>
            </a:r>
            <a:r>
              <a:rPr lang="ru-RU" sz="3200" b="1" dirty="0" smtClean="0">
                <a:solidFill>
                  <a:srgbClr val="000099"/>
                </a:solidFill>
              </a:rPr>
              <a:t>: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1)1280г.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2)1308г.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3)1380г.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4)1360г.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«Дмитрий Донской»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928826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spcBef>
                <a:spcPts val="700"/>
              </a:spcBef>
              <a:buClr>
                <a:srgbClr val="000099"/>
              </a:buClr>
              <a:buSzPct val="60000"/>
              <a:defRPr/>
            </a:pPr>
            <a:r>
              <a:rPr lang="ru-RU" sz="2900" dirty="0" smtClean="0">
                <a:solidFill>
                  <a:srgbClr val="FF0000"/>
                </a:solidFill>
              </a:rPr>
              <a:t>1380г.</a:t>
            </a:r>
            <a:endParaRPr lang="ru-RU" sz="29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1" y="16210"/>
            <a:ext cx="1507225" cy="1216546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75632"/>
            <a:ext cx="8072494" cy="2196244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7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С каким княжеством был заключен мир в годы правления Дмитрия Донского</a:t>
            </a:r>
            <a:r>
              <a:rPr lang="ru-RU" sz="2800" b="1" dirty="0" smtClean="0">
                <a:solidFill>
                  <a:srgbClr val="000099"/>
                </a:solidFill>
              </a:rPr>
              <a:t>?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1)Ростовское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2)Тверское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3) Рязанское</a:t>
            </a:r>
            <a:endParaRPr lang="ru-RU" sz="2800" b="1" dirty="0" smtClean="0">
              <a:solidFill>
                <a:srgbClr val="000099"/>
              </a:solidFill>
            </a:endParaRPr>
          </a:p>
          <a:p>
            <a:pPr marL="457200" indent="-457200" algn="ctr">
              <a:spcBef>
                <a:spcPts val="0"/>
              </a:spcBef>
              <a:buAutoNum type="arabicParenR"/>
            </a:pP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«Дмитрий Донской»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928826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spcBef>
                <a:spcPts val="700"/>
              </a:spcBef>
              <a:buClr>
                <a:srgbClr val="000099"/>
              </a:buClr>
              <a:buSzPct val="60000"/>
              <a:defRPr/>
            </a:pPr>
            <a:r>
              <a:rPr lang="ru-RU" sz="2900" dirty="0">
                <a:solidFill>
                  <a:srgbClr val="FF0000"/>
                </a:solidFill>
              </a:rPr>
              <a:t>Рязанское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1" y="16210"/>
            <a:ext cx="1507225" cy="1216546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75632"/>
            <a:ext cx="8072494" cy="2196244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Значение Куликовской </a:t>
            </a:r>
            <a:r>
              <a:rPr lang="ru-RU" sz="3200" b="1" dirty="0" smtClean="0">
                <a:solidFill>
                  <a:srgbClr val="000099"/>
                </a:solidFill>
              </a:rPr>
              <a:t>битвы: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1)Завершилась феодальная раздробленность Руси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2) Прекратились набеги на Русь</a:t>
            </a:r>
          </a:p>
          <a:p>
            <a:pPr marL="0" indent="0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3</a:t>
            </a:r>
            <a:r>
              <a:rPr lang="ru-RU" sz="3200" b="1" dirty="0">
                <a:solidFill>
                  <a:srgbClr val="000099"/>
                </a:solidFill>
              </a:rPr>
              <a:t>) Ордынцы впервые потерпели сокрушительное поражение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«Дмитрий Донской»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928826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spcBef>
                <a:spcPts val="700"/>
              </a:spcBef>
              <a:buClr>
                <a:srgbClr val="000099"/>
              </a:buClr>
              <a:buSzPct val="60000"/>
              <a:defRPr/>
            </a:pPr>
            <a:r>
              <a:rPr lang="ru-RU" sz="2900" dirty="0" smtClean="0">
                <a:solidFill>
                  <a:srgbClr val="FF0000"/>
                </a:solidFill>
              </a:rPr>
              <a:t>Ордынцы </a:t>
            </a:r>
            <a:r>
              <a:rPr lang="ru-RU" sz="2900" dirty="0">
                <a:solidFill>
                  <a:srgbClr val="FF0000"/>
                </a:solidFill>
              </a:rPr>
              <a:t>впервые потерпели сокрушительное поражение</a:t>
            </a:r>
            <a:endParaRPr kumimoji="0" lang="ru-RU" sz="29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1" y="16210"/>
            <a:ext cx="1507225" cy="1216546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75632"/>
            <a:ext cx="8072494" cy="2196244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Начало правления Дмитрия </a:t>
            </a:r>
            <a:r>
              <a:rPr lang="ru-RU" sz="2800" b="1" dirty="0" smtClean="0">
                <a:solidFill>
                  <a:srgbClr val="000099"/>
                </a:solidFill>
              </a:rPr>
              <a:t>Ивановича: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1)1375г.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2)1359г.</a:t>
            </a:r>
          </a:p>
          <a:p>
            <a:pPr marL="0" indent="623888">
              <a:spcBef>
                <a:spcPts val="0"/>
              </a:spcBef>
              <a:buNone/>
            </a:pPr>
            <a:r>
              <a:rPr lang="ru-RU" sz="2800" b="1" dirty="0" smtClean="0">
                <a:solidFill>
                  <a:srgbClr val="000099"/>
                </a:solidFill>
              </a:rPr>
              <a:t>3)1358г.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«Дмитрий Донской»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786190"/>
            <a:ext cx="5959616" cy="207170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buClr>
                <a:srgbClr val="000099"/>
              </a:buClr>
              <a:buSzPct val="60000"/>
              <a:defRPr/>
            </a:pPr>
            <a:r>
              <a:rPr lang="ru-RU" sz="2900" dirty="0">
                <a:solidFill>
                  <a:srgbClr val="FF0000"/>
                </a:solidFill>
              </a:rPr>
              <a:t>1359 г.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1" y="16210"/>
            <a:ext cx="1507225" cy="1216546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375632"/>
            <a:ext cx="7960398" cy="2196244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Назовите дату осады г. Москвы войсками хана </a:t>
            </a:r>
            <a:r>
              <a:rPr lang="ru-RU" sz="3200" b="1" dirty="0" err="1" smtClean="0">
                <a:solidFill>
                  <a:srgbClr val="000099"/>
                </a:solidFill>
              </a:rPr>
              <a:t>Тохтамыша</a:t>
            </a:r>
            <a:r>
              <a:rPr lang="ru-RU" sz="3200" b="1" dirty="0" smtClean="0">
                <a:solidFill>
                  <a:srgbClr val="000099"/>
                </a:solidFill>
              </a:rPr>
              <a:t>:</a:t>
            </a: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1)24-26 августа 1328г.</a:t>
            </a: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2)15-26 августа 1380г.</a:t>
            </a:r>
          </a:p>
          <a:p>
            <a:pPr marL="0" indent="623888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3) 24-26 августа 1382г.</a:t>
            </a:r>
            <a:endParaRPr lang="ru-RU" sz="3200" b="1" dirty="0" smtClean="0">
              <a:solidFill>
                <a:srgbClr val="000099"/>
              </a:solidFill>
            </a:endParaRPr>
          </a:p>
          <a:p>
            <a:pPr marL="0" indent="623888" algn="ctr">
              <a:spcBef>
                <a:spcPts val="0"/>
              </a:spcBef>
              <a:buNone/>
            </a:pPr>
            <a:endParaRPr lang="ru-RU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«Дмитрий Донской»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spcBef>
                <a:spcPts val="700"/>
              </a:spcBef>
              <a:buClr>
                <a:srgbClr val="000099"/>
              </a:buClr>
              <a:buSzPct val="60000"/>
              <a:defRPr/>
            </a:pPr>
            <a:r>
              <a:rPr lang="ru-RU" sz="2900" dirty="0" smtClean="0">
                <a:solidFill>
                  <a:srgbClr val="FF0000"/>
                </a:solidFill>
              </a:rPr>
              <a:t>24-26 августа 1382г.</a:t>
            </a:r>
            <a:endParaRPr lang="ru-RU" sz="2900" dirty="0">
              <a:solidFill>
                <a:srgbClr val="FF000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5" name="Рисунок 1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1" y="16210"/>
            <a:ext cx="1507225" cy="1216546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1560" y="1142984"/>
            <a:ext cx="8032406" cy="242889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9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2600" i="1" dirty="0" smtClean="0">
                <a:solidFill>
                  <a:srgbClr val="FF0000"/>
                </a:solidFill>
              </a:rPr>
              <a:t>Вопрос</a:t>
            </a:r>
            <a:endParaRPr lang="ru-RU" sz="2600" b="1" i="1" dirty="0" smtClean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Начало правления Ивана 3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1. 1440 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2. 1462 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3. 1505 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4. 1550 г.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«Иван </a:t>
            </a:r>
            <a:r>
              <a:rPr kumimoji="0" lang="en-US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III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2900" b="0" u="none" strike="noStrike" kern="1200" cap="none" spc="0" normalizeH="0" baseline="0" noProof="0" dirty="0" smtClean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4000" b="1" dirty="0">
                <a:solidFill>
                  <a:srgbClr val="C00000"/>
                </a:solidFill>
              </a:rPr>
              <a:t>1462 г.</a:t>
            </a:r>
            <a:endParaRPr kumimoji="0" lang="ru-RU" sz="29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40768"/>
            <a:ext cx="8072494" cy="223110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Вопрос</a:t>
            </a:r>
            <a:endParaRPr lang="ru-RU" sz="3200" b="1" i="1" dirty="0" smtClean="0">
              <a:solidFill>
                <a:srgbClr val="FF0000"/>
              </a:solidFill>
            </a:endParaRP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Когда произошла русско-литовская война при Иване 3: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1. 1401-1427гг.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2. 1437-1456гг.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3. 1477-1480гг.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4. 1487–1494гг.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«Иван 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III»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3200" b="1" dirty="0" smtClean="0">
              <a:solidFill>
                <a:srgbClr val="C00000"/>
              </a:solidFill>
            </a:endParaRPr>
          </a:p>
          <a:p>
            <a:pPr marL="32004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40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 smtClean="0">
                <a:solidFill>
                  <a:srgbClr val="C00000"/>
                </a:solidFill>
              </a:rPr>
              <a:t> </a:t>
            </a:r>
            <a:r>
              <a:rPr lang="ru-RU" sz="3200" b="1" dirty="0">
                <a:solidFill>
                  <a:srgbClr val="C00000"/>
                </a:solidFill>
              </a:rPr>
              <a:t>1487–1494гг. </a:t>
            </a:r>
            <a:endParaRPr lang="ru-RU" sz="3200" b="1" dirty="0" smtClean="0">
              <a:solidFill>
                <a:srgbClr val="C00000"/>
              </a:solidFill>
            </a:endParaRPr>
          </a:p>
          <a:p>
            <a:pPr marL="320040" marR="0" lvl="0" indent="-320040" algn="l" defTabSz="914400" rtl="0" eaLnBrk="1" fontAlgn="auto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chemeClr val="accent2"/>
              </a:buClr>
              <a:buSzPct val="60000"/>
              <a:buFont typeface="Wingdings"/>
              <a:buNone/>
              <a:tabLst/>
              <a:defRPr/>
            </a:pPr>
            <a:endParaRPr kumimoji="0" lang="ru-RU" sz="29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1071546"/>
            <a:ext cx="7960398" cy="2500330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000" b="1" dirty="0">
                <a:solidFill>
                  <a:srgbClr val="000099"/>
                </a:solidFill>
              </a:rPr>
              <a:t>В 1474 году между ханом </a:t>
            </a:r>
            <a:r>
              <a:rPr lang="ru-RU" sz="3000" b="1" dirty="0" err="1">
                <a:solidFill>
                  <a:srgbClr val="000099"/>
                </a:solidFill>
              </a:rPr>
              <a:t>Менгли-Гиреем</a:t>
            </a:r>
            <a:r>
              <a:rPr lang="ru-RU" sz="3000" b="1" dirty="0">
                <a:solidFill>
                  <a:srgbClr val="000099"/>
                </a:solidFill>
              </a:rPr>
              <a:t> и Иваном III был заключён союзный договор, который был правителем: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000" b="1" dirty="0">
                <a:solidFill>
                  <a:srgbClr val="000099"/>
                </a:solidFill>
              </a:rPr>
              <a:t>1. Казанского ханства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000" b="1" dirty="0">
                <a:solidFill>
                  <a:srgbClr val="000099"/>
                </a:solidFill>
              </a:rPr>
              <a:t>2.Астраханского ханства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000" b="1" dirty="0">
                <a:solidFill>
                  <a:srgbClr val="000099"/>
                </a:solidFill>
              </a:rPr>
              <a:t>3.Крымского ханства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000" b="1" dirty="0">
                <a:solidFill>
                  <a:srgbClr val="000099"/>
                </a:solidFill>
              </a:rPr>
              <a:t>4.Литовского княжества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«Иван 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III»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3200" b="1" dirty="0" smtClean="0">
              <a:solidFill>
                <a:srgbClr val="C00000"/>
              </a:solidFill>
            </a:endParaRP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Крымского ханства</a:t>
            </a:r>
            <a:r>
              <a:rPr lang="ru-RU" sz="4000" b="1" dirty="0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9337"/>
            <a:ext cx="8031318" cy="2272093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0099"/>
                </a:solidFill>
              </a:rPr>
              <a:t>в каком году началась </a:t>
            </a:r>
            <a:r>
              <a:rPr lang="ru-RU" b="1" dirty="0" err="1">
                <a:solidFill>
                  <a:srgbClr val="000099"/>
                </a:solidFill>
              </a:rPr>
              <a:t>междуособная</a:t>
            </a:r>
            <a:r>
              <a:rPr lang="ru-RU" b="1" dirty="0">
                <a:solidFill>
                  <a:srgbClr val="000099"/>
                </a:solidFill>
              </a:rPr>
              <a:t> война между Владимиром и его братом </a:t>
            </a:r>
            <a:r>
              <a:rPr lang="ru-RU" b="1" dirty="0" smtClean="0">
                <a:solidFill>
                  <a:srgbClr val="000099"/>
                </a:solidFill>
              </a:rPr>
              <a:t>Ярополком: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1)988г.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2)980г.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 smtClean="0">
                <a:solidFill>
                  <a:srgbClr val="000099"/>
                </a:solidFill>
              </a:rPr>
              <a:t>3)983г.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«Владимир </a:t>
            </a:r>
            <a:r>
              <a:rPr lang="ru-RU" sz="28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Красное солнышко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endParaRPr lang="ru-RU" sz="3200" b="1" dirty="0" smtClean="0">
              <a:solidFill>
                <a:srgbClr val="C00000"/>
              </a:solidFill>
            </a:endParaRP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  980</a:t>
            </a:r>
            <a:endParaRPr lang="ru-RU" sz="2800" dirty="0"/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"/>
            <a:ext cx="936104" cy="121646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071546"/>
            <a:ext cx="8072494" cy="2500330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85000" lnSpcReduction="1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В 1497г. был принят: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1. Русская Правда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2.Судебник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3. Уставные грамоты (Двинская и Белозерская)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2800" b="1" dirty="0">
                <a:solidFill>
                  <a:srgbClr val="000099"/>
                </a:solidFill>
              </a:rPr>
              <a:t>4. Псковская судная грамота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«Иван 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III»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buClr>
                <a:schemeClr val="accent2"/>
              </a:buClr>
              <a:buSzPct val="60000"/>
              <a:defRPr/>
            </a:pPr>
            <a:endParaRPr lang="ru-RU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Судебник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142984"/>
            <a:ext cx="8176422" cy="242889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625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 smtClean="0">
                <a:solidFill>
                  <a:srgbClr val="000099"/>
                </a:solidFill>
              </a:rPr>
              <a:t>Принимает </a:t>
            </a:r>
            <a:r>
              <a:rPr lang="ru-RU" sz="3200" b="1" dirty="0">
                <a:solidFill>
                  <a:srgbClr val="000099"/>
                </a:solidFill>
              </a:rPr>
              <a:t>герб …. – двуглавого орла, и сливает его с московским – Георгием Победоносцем, поместив последнего в центре нового герба.   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1.германский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2.византийский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3.константинопольский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4.литовский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«Иван 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III»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lvl="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lvl="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marL="261938" lvl="0">
              <a:buClr>
                <a:schemeClr val="accent2"/>
              </a:buClr>
              <a:buSzPct val="60000"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Византийский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071546"/>
            <a:ext cx="8176422" cy="2500330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 fontScale="70000" lnSpcReduction="20000"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В 1492 году Иван III принял решение Новый год исчислять не с 1 марта, а с: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1. 1 января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2. 1 октября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3. 1 декабря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sz="3200" b="1" dirty="0">
                <a:solidFill>
                  <a:srgbClr val="000099"/>
                </a:solidFill>
              </a:rPr>
              <a:t>4. 1 сентября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975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«Иван </a:t>
            </a:r>
            <a:r>
              <a:rPr lang="en-US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III»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261938" lvl="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marL="261938" lvl="0">
              <a:buClr>
                <a:schemeClr val="accent2"/>
              </a:buClr>
              <a:buSzPct val="60000"/>
              <a:defRPr/>
            </a:pPr>
            <a:endParaRPr lang="ru-RU" sz="800" b="1" dirty="0" smtClean="0">
              <a:solidFill>
                <a:srgbClr val="C00000"/>
              </a:solidFill>
            </a:endParaRPr>
          </a:p>
          <a:p>
            <a:pPr marL="261938" lvl="0">
              <a:buClr>
                <a:schemeClr val="accent2"/>
              </a:buClr>
              <a:buSzPct val="60000"/>
              <a:defRPr/>
            </a:pPr>
            <a:r>
              <a:rPr lang="ru-RU" sz="2400" b="1" dirty="0" smtClean="0">
                <a:solidFill>
                  <a:srgbClr val="C00000"/>
                </a:solidFill>
              </a:rPr>
              <a:t>С 1 сентября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12648" y="1928802"/>
            <a:ext cx="8031318" cy="1785950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3200" b="1" i="1" dirty="0">
                <a:solidFill>
                  <a:srgbClr val="FF0000"/>
                </a:solidFill>
              </a:rPr>
              <a:t>	</a:t>
            </a:r>
            <a:r>
              <a:rPr lang="ru-RU" b="1" dirty="0">
                <a:solidFill>
                  <a:srgbClr val="000099"/>
                </a:solidFill>
              </a:rPr>
              <a:t>В каком </a:t>
            </a:r>
            <a:r>
              <a:rPr lang="ru-RU" b="1" dirty="0" smtClean="0">
                <a:solidFill>
                  <a:srgbClr val="000099"/>
                </a:solidFill>
              </a:rPr>
              <a:t>городе правил Владимир </a:t>
            </a:r>
            <a:r>
              <a:rPr lang="ru-RU" b="1" dirty="0">
                <a:solidFill>
                  <a:srgbClr val="000099"/>
                </a:solidFill>
              </a:rPr>
              <a:t>по назначению своего отца Святослава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«Владимир </a:t>
            </a:r>
            <a:r>
              <a:rPr lang="ru-RU" sz="28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Красное солнышко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2800" b="1" dirty="0" smtClean="0">
                <a:solidFill>
                  <a:srgbClr val="C00000"/>
                </a:solidFill>
              </a:rPr>
              <a:t> </a:t>
            </a:r>
          </a:p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   Новгород</a:t>
            </a:r>
            <a:endParaRPr kumimoji="0" lang="ru-RU" sz="2900" b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2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215" y="33265"/>
            <a:ext cx="938865" cy="1219306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9337"/>
            <a:ext cx="8072494" cy="2212539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	</a:t>
            </a:r>
            <a:r>
              <a:rPr lang="ru-RU" b="1" dirty="0">
                <a:solidFill>
                  <a:srgbClr val="000099"/>
                </a:solidFill>
              </a:rPr>
              <a:t>В каком году Князь Владимир пошёл походом на вятичей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Владимир Красное солнышко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982г.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3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"/>
            <a:ext cx="936104" cy="121646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9337"/>
            <a:ext cx="8072494" cy="2355415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3200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0099"/>
                </a:solidFill>
              </a:rPr>
              <a:t>Какое знаменательное событие произошло </a:t>
            </a:r>
            <a:r>
              <a:rPr lang="ru-RU" b="1" dirty="0" smtClean="0">
                <a:solidFill>
                  <a:srgbClr val="000099"/>
                </a:solidFill>
              </a:rPr>
              <a:t>при правлении Владимира (значимое для всего народа) и в коком году.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«Владимир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Красное </a:t>
            </a:r>
            <a:r>
              <a:rPr lang="ru-RU" sz="2800" b="1" i="1" dirty="0" smtClean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солнышко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spcBef>
                <a:spcPts val="700"/>
              </a:spcBef>
              <a:buClr>
                <a:schemeClr val="accent2"/>
              </a:buClr>
              <a:buSzPct val="60000"/>
              <a:defRPr/>
            </a:pPr>
            <a:r>
              <a:rPr lang="ru-RU" sz="3200" b="1" dirty="0" smtClean="0">
                <a:solidFill>
                  <a:srgbClr val="C00000"/>
                </a:solidFill>
              </a:rPr>
              <a:t>Крещение Руси (Православие) 988г.</a:t>
            </a: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4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"/>
            <a:ext cx="936104" cy="121646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59337"/>
            <a:ext cx="8031318" cy="210538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0099"/>
                </a:solidFill>
              </a:rPr>
              <a:t>Поводом для взятия </a:t>
            </a:r>
            <a:r>
              <a:rPr lang="ru-RU" b="1" dirty="0" err="1">
                <a:solidFill>
                  <a:srgbClr val="000099"/>
                </a:solidFill>
              </a:rPr>
              <a:t>Корсуни</a:t>
            </a:r>
            <a:r>
              <a:rPr lang="ru-RU" b="1" dirty="0">
                <a:solidFill>
                  <a:srgbClr val="000099"/>
                </a:solidFill>
              </a:rPr>
              <a:t> служил: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«Владимир Красное солнышко»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643174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 algn="ctr">
              <a:buClr>
                <a:schemeClr val="accent2"/>
              </a:buClr>
              <a:buSzPct val="60000"/>
              <a:defRPr/>
            </a:pPr>
            <a:r>
              <a:rPr lang="ru-RU" sz="2800" b="1" dirty="0" smtClean="0">
                <a:solidFill>
                  <a:srgbClr val="C00000"/>
                </a:solidFill>
              </a:rPr>
              <a:t>Византийцы </a:t>
            </a:r>
            <a:r>
              <a:rPr lang="ru-RU" sz="2800" b="1" dirty="0">
                <a:solidFill>
                  <a:srgbClr val="C00000"/>
                </a:solidFill>
              </a:rPr>
              <a:t>отказались выдать за Владимира Анну </a:t>
            </a:r>
            <a:endParaRPr lang="ru-RU" sz="2800" b="1" dirty="0" smtClean="0">
              <a:solidFill>
                <a:srgbClr val="C0000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5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"/>
            <a:ext cx="936104" cy="121646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1359337"/>
            <a:ext cx="8176422" cy="2212539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spcBef>
                <a:spcPts val="0"/>
              </a:spcBef>
              <a:buNone/>
            </a:pPr>
            <a:r>
              <a:rPr lang="ru-RU" sz="2800" i="1" dirty="0" smtClean="0">
                <a:solidFill>
                  <a:srgbClr val="FF0000"/>
                </a:solidFill>
              </a:rPr>
              <a:t>Вопрос</a:t>
            </a:r>
          </a:p>
          <a:p>
            <a:pPr marL="0" indent="0" algn="ctr">
              <a:spcBef>
                <a:spcPts val="0"/>
              </a:spcBef>
              <a:buNone/>
            </a:pPr>
            <a:r>
              <a:rPr lang="ru-RU" b="1" dirty="0">
                <a:solidFill>
                  <a:srgbClr val="000099"/>
                </a:solidFill>
              </a:rPr>
              <a:t>Как вы считаете, что </a:t>
            </a:r>
            <a:r>
              <a:rPr lang="ru-RU" b="1" dirty="0" smtClean="0">
                <a:solidFill>
                  <a:srgbClr val="000099"/>
                </a:solidFill>
              </a:rPr>
              <a:t>с подвигло </a:t>
            </a:r>
            <a:r>
              <a:rPr lang="ru-RU" b="1" dirty="0">
                <a:solidFill>
                  <a:srgbClr val="000099"/>
                </a:solidFill>
              </a:rPr>
              <a:t>Владимира выбрать христианскую Веру (несколько ответов)</a:t>
            </a: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lvl="0" algn="ctr">
              <a:spcBef>
                <a:spcPct val="0"/>
              </a:spcBef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lang="ru-RU" sz="2800" b="1" i="1" dirty="0">
                <a:solidFill>
                  <a:srgbClr val="FF0000"/>
                </a:solidFill>
                <a:latin typeface="+mj-lt"/>
                <a:ea typeface="+mj-ea"/>
                <a:cs typeface="+mj-cs"/>
              </a:rPr>
              <a:t>«Владимир Красное солнышко»</a:t>
            </a: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505771" y="3857628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 fontScale="92500" lnSpcReduction="20000"/>
          </a:bodyPr>
          <a:lstStyle/>
          <a:p>
            <a:pPr marL="320040" lvl="0" indent="-320040">
              <a:buClr>
                <a:schemeClr val="accent2"/>
              </a:buClr>
              <a:buSzPct val="60000"/>
              <a:defRPr/>
            </a:pPr>
            <a:endParaRPr lang="ru-RU" sz="500" b="1" dirty="0">
              <a:solidFill>
                <a:srgbClr val="C00000"/>
              </a:solidFill>
            </a:endParaRPr>
          </a:p>
          <a:p>
            <a:pPr marL="320040" lvl="0" indent="-320040">
              <a:buClr>
                <a:schemeClr val="accent2"/>
              </a:buClr>
              <a:buSzPct val="60000"/>
              <a:defRPr/>
            </a:pPr>
            <a:r>
              <a:rPr lang="ru-RU" sz="1900" b="1" dirty="0" smtClean="0">
                <a:solidFill>
                  <a:srgbClr val="C00000"/>
                </a:solidFill>
              </a:rPr>
              <a:t>Установление </a:t>
            </a:r>
            <a:r>
              <a:rPr lang="ru-RU" sz="1900" b="1" dirty="0">
                <a:solidFill>
                  <a:srgbClr val="C00000"/>
                </a:solidFill>
              </a:rPr>
              <a:t>более тесных политических связей с соседями </a:t>
            </a:r>
          </a:p>
          <a:p>
            <a:pPr marL="320040" lvl="0" indent="-320040">
              <a:buClr>
                <a:schemeClr val="accent2"/>
              </a:buClr>
              <a:buSzPct val="60000"/>
              <a:defRPr/>
            </a:pPr>
            <a:endParaRPr lang="ru-RU" sz="1900" b="1" dirty="0">
              <a:solidFill>
                <a:srgbClr val="C00000"/>
              </a:solidFill>
            </a:endParaRPr>
          </a:p>
          <a:p>
            <a:pPr marL="320040" lvl="0" indent="-320040">
              <a:buClr>
                <a:schemeClr val="accent2"/>
              </a:buClr>
              <a:buSzPct val="60000"/>
              <a:defRPr/>
            </a:pPr>
            <a:r>
              <a:rPr lang="ru-RU" sz="1900" b="1" dirty="0">
                <a:solidFill>
                  <a:srgbClr val="C00000"/>
                </a:solidFill>
              </a:rPr>
              <a:t>Объедение народов Руси под одной единственной религией </a:t>
            </a:r>
          </a:p>
          <a:p>
            <a:pPr marL="320040" lvl="0" indent="-320040">
              <a:buClr>
                <a:schemeClr val="accent2"/>
              </a:buClr>
              <a:buSzPct val="60000"/>
              <a:defRPr/>
            </a:pPr>
            <a:endParaRPr lang="ru-RU" sz="1900" b="1" dirty="0">
              <a:solidFill>
                <a:srgbClr val="C00000"/>
              </a:solidFill>
            </a:endParaRPr>
          </a:p>
          <a:p>
            <a:pPr marL="320040" lvl="0" indent="-320040">
              <a:buClr>
                <a:schemeClr val="accent2"/>
              </a:buClr>
              <a:buSzPct val="60000"/>
              <a:defRPr/>
            </a:pPr>
            <a:r>
              <a:rPr lang="ru-RU" sz="1900" b="1" dirty="0">
                <a:solidFill>
                  <a:srgbClr val="C00000"/>
                </a:solidFill>
              </a:rPr>
              <a:t>Потому что его бабушка была </a:t>
            </a:r>
            <a:r>
              <a:rPr lang="ru-RU" sz="1900" b="1" dirty="0" smtClean="0">
                <a:solidFill>
                  <a:srgbClr val="C00000"/>
                </a:solidFill>
              </a:rPr>
              <a:t>христианкой </a:t>
            </a:r>
            <a:endParaRPr lang="ru-RU" sz="1900" b="1" dirty="0">
              <a:solidFill>
                <a:srgbClr val="C0000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6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14" name="Рисунок 1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520" y="1"/>
            <a:ext cx="936104" cy="121646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71472" y="1375044"/>
            <a:ext cx="8072494" cy="2196832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>
            <a:normAutofit/>
          </a:bodyPr>
          <a:lstStyle/>
          <a:p>
            <a:pPr>
              <a:buNone/>
            </a:pPr>
            <a:r>
              <a:rPr lang="ru-RU" i="1" dirty="0" smtClean="0">
                <a:solidFill>
                  <a:srgbClr val="FF0000"/>
                </a:solidFill>
              </a:rPr>
              <a:t>Вопрос</a:t>
            </a:r>
          </a:p>
          <a:p>
            <a:pPr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Законодательный </a:t>
            </a:r>
            <a:r>
              <a:rPr lang="ru-RU" b="1" dirty="0">
                <a:solidFill>
                  <a:srgbClr val="000099"/>
                </a:solidFill>
              </a:rPr>
              <a:t>свод Владимира </a:t>
            </a:r>
            <a:r>
              <a:rPr lang="ru-RU" b="1" dirty="0" smtClean="0">
                <a:solidFill>
                  <a:srgbClr val="000099"/>
                </a:solidFill>
              </a:rPr>
              <a:t>Мономаха: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1)Русская правда</a:t>
            </a:r>
          </a:p>
          <a:p>
            <a:pPr marL="0" indent="0" algn="ctr">
              <a:buNone/>
            </a:pPr>
            <a:r>
              <a:rPr lang="ru-RU" b="1" dirty="0">
                <a:solidFill>
                  <a:srgbClr val="000099"/>
                </a:solidFill>
              </a:rPr>
              <a:t>2) Устав Владимира </a:t>
            </a:r>
            <a:r>
              <a:rPr lang="ru-RU" b="1" dirty="0" smtClean="0">
                <a:solidFill>
                  <a:srgbClr val="000099"/>
                </a:solidFill>
              </a:rPr>
              <a:t>Всеволодовича</a:t>
            </a:r>
          </a:p>
          <a:p>
            <a:pPr marL="0" indent="0" algn="ctr">
              <a:buNone/>
            </a:pPr>
            <a:r>
              <a:rPr lang="ru-RU" b="1" dirty="0" smtClean="0">
                <a:solidFill>
                  <a:srgbClr val="000099"/>
                </a:solidFill>
              </a:rPr>
              <a:t>3) Поучение Владимира Мономаха</a:t>
            </a:r>
            <a:endParaRPr lang="ru-RU" b="1" dirty="0">
              <a:solidFill>
                <a:srgbClr val="000099"/>
              </a:solidFill>
            </a:endParaRPr>
          </a:p>
        </p:txBody>
      </p:sp>
      <p:sp>
        <p:nvSpPr>
          <p:cNvPr id="4" name="Прямоугольник с двумя скругленными противолежащими углами 3"/>
          <p:cNvSpPr/>
          <p:nvPr/>
        </p:nvSpPr>
        <p:spPr>
          <a:xfrm>
            <a:off x="857224" y="4572008"/>
            <a:ext cx="1357322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Ответ</a:t>
            </a:r>
            <a:endParaRPr lang="ru-RU" sz="2400" b="1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3857620" y="285728"/>
            <a:ext cx="3857652" cy="642942"/>
          </a:xfrm>
          <a:prstGeom prst="rect">
            <a:avLst/>
          </a:prstGeom>
        </p:spPr>
        <p:txBody>
          <a:bodyPr vert="horz" anchor="ctr">
            <a:normAutofit fontScale="75000" lnSpcReduction="2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800" b="0" i="0" u="none" strike="noStrike" kern="1200" cap="none" spc="0" normalizeH="0" baseline="0" noProof="0" dirty="0" smtClean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Раздел</a:t>
            </a:r>
            <a:r>
              <a:rPr lang="ru-RU" sz="28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 </a:t>
            </a:r>
            <a:r>
              <a:rPr kumimoji="0" lang="ru-RU" sz="2800" b="1" i="1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«Владимир Мономах»</a:t>
            </a:r>
            <a:endParaRPr kumimoji="0" lang="ru-RU" sz="2800" b="1" i="1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Содержимое 2"/>
          <p:cNvSpPr txBox="1">
            <a:spLocks/>
          </p:cNvSpPr>
          <p:nvPr/>
        </p:nvSpPr>
        <p:spPr>
          <a:xfrm>
            <a:off x="2411760" y="3929066"/>
            <a:ext cx="5959616" cy="1857388"/>
          </a:xfrm>
          <a:prstGeom prst="rect">
            <a:avLst/>
          </a:prstGeom>
          <a:solidFill>
            <a:srgbClr val="CCCCFF"/>
          </a:solidFill>
          <a:ln>
            <a:noFill/>
          </a:ln>
          <a:effectLst>
            <a:glow rad="101600">
              <a:schemeClr val="accent5">
                <a:satMod val="175000"/>
                <a:alpha val="40000"/>
              </a:schemeClr>
            </a:glow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txBody>
          <a:bodyPr vert="horz">
            <a:normAutofit/>
          </a:bodyPr>
          <a:lstStyle/>
          <a:p>
            <a:pPr marL="320040" lvl="0" indent="-320040">
              <a:buClr>
                <a:schemeClr val="accent2"/>
              </a:buClr>
              <a:buSzPct val="60000"/>
              <a:defRPr/>
            </a:pPr>
            <a:r>
              <a:rPr lang="ru-RU" sz="2800" b="1" dirty="0">
                <a:solidFill>
                  <a:srgbClr val="C00000"/>
                </a:solidFill>
              </a:rPr>
              <a:t>Устав Владимира Всеволодовича</a:t>
            </a:r>
            <a:endParaRPr lang="ru-RU" sz="3200" b="1" dirty="0" smtClean="0">
              <a:solidFill>
                <a:srgbClr val="C00000"/>
              </a:solidFill>
            </a:endParaRPr>
          </a:p>
        </p:txBody>
      </p:sp>
      <p:sp>
        <p:nvSpPr>
          <p:cNvPr id="10" name="Прямоугольник с двумя скругленными противолежащими углами 9">
            <a:hlinkClick r:id="rId2" action="ppaction://hlinksldjump"/>
          </p:cNvPr>
          <p:cNvSpPr/>
          <p:nvPr/>
        </p:nvSpPr>
        <p:spPr>
          <a:xfrm>
            <a:off x="7858180" y="6357958"/>
            <a:ext cx="1214414" cy="428628"/>
          </a:xfrm>
          <a:prstGeom prst="round2DiagRect">
            <a:avLst>
              <a:gd name="adj1" fmla="val 413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Назад</a:t>
            </a:r>
            <a:endParaRPr lang="ru-RU" b="1" dirty="0"/>
          </a:p>
        </p:txBody>
      </p:sp>
      <p:sp>
        <p:nvSpPr>
          <p:cNvPr id="11" name="Прямоугольник с двумя скругленными противолежащими углами 10"/>
          <p:cNvSpPr/>
          <p:nvPr/>
        </p:nvSpPr>
        <p:spPr>
          <a:xfrm>
            <a:off x="7929586" y="357166"/>
            <a:ext cx="714380" cy="571504"/>
          </a:xfrm>
          <a:prstGeom prst="round2DiagRect">
            <a:avLst>
              <a:gd name="adj1" fmla="val 16667"/>
              <a:gd name="adj2" fmla="val 37302"/>
            </a:avLst>
          </a:prstGeom>
          <a:solidFill>
            <a:srgbClr val="000099"/>
          </a:solidFill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/>
              <a:t>1</a:t>
            </a:r>
            <a:endParaRPr lang="ru-RU" sz="2400" b="1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0" y="6000768"/>
            <a:ext cx="571472" cy="214314"/>
          </a:xfrm>
          <a:prstGeom prst="rect">
            <a:avLst/>
          </a:prstGeom>
          <a:solidFill>
            <a:srgbClr val="CC6600">
              <a:alpha val="87000"/>
            </a:srgb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571472" y="6000768"/>
            <a:ext cx="8572528" cy="214314"/>
          </a:xfrm>
          <a:prstGeom prst="rect">
            <a:avLst/>
          </a:prstGeom>
          <a:solidFill>
            <a:schemeClr val="accent1">
              <a:lumMod val="75000"/>
              <a:alpha val="78000"/>
            </a:schemeClr>
          </a:solidFill>
          <a:ln w="38100" cmpd="sng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2400" b="1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5736" y="73828"/>
            <a:ext cx="914479" cy="115834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theme/theme1.xml><?xml version="1.0" encoding="utf-8"?>
<a:theme xmlns:a="http://schemas.openxmlformats.org/drawingml/2006/main" name="Сектор">
  <a:themeElements>
    <a:clrScheme name="Сектор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Сектор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Сектор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942</TotalTime>
  <Words>1048</Words>
  <Application>Microsoft Office PowerPoint</Application>
  <PresentationFormat>Экран (4:3)</PresentationFormat>
  <Paragraphs>370</Paragraphs>
  <Slides>33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33</vt:i4>
      </vt:variant>
    </vt:vector>
  </HeadingPairs>
  <TitlesOfParts>
    <vt:vector size="37" baseType="lpstr">
      <vt:lpstr>Century Gothic</vt:lpstr>
      <vt:lpstr>Wingdings</vt:lpstr>
      <vt:lpstr>Wingdings 3</vt:lpstr>
      <vt:lpstr>Сектор</vt:lpstr>
      <vt:lpstr>   интерактивная игра </vt:lpstr>
      <vt:lpstr>Интерактивная игра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интерактивная игра «Знатоки дорожного движения»</dc:title>
  <dc:creator>User</dc:creator>
  <cp:lastModifiedBy>User</cp:lastModifiedBy>
  <cp:revision>123</cp:revision>
  <dcterms:modified xsi:type="dcterms:W3CDTF">2015-11-19T06:46:23Z</dcterms:modified>
</cp:coreProperties>
</file>