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F4B8-480B-494E-B300-0E427FFC0EC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CBBB-429E-40FC-9FDC-39B388A9C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0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Приветствие участников.</a:t>
            </a:r>
          </a:p>
          <a:p>
            <a:pPr marL="228600" indent="-228600">
              <a:buAutoNum type="arabicPeriod"/>
            </a:pPr>
            <a:r>
              <a:rPr lang="ru-RU" dirty="0" smtClean="0"/>
              <a:t>Знакомство с группой.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78AF-0B24-4846-BDA8-6F98DCDE26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Спросить у обучающихся, для чего нужен йод нашему организму.</a:t>
            </a:r>
          </a:p>
          <a:p>
            <a:pPr marL="228600" indent="-228600">
              <a:buAutoNum type="arabicPeriod"/>
            </a:pPr>
            <a:r>
              <a:rPr lang="ru-RU" dirty="0" smtClean="0"/>
              <a:t>Рассказать, как щитовидная железа использует йод.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78AF-0B24-4846-BDA8-6F98DCDE26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4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Спросить обучаемых, что они знают о щитовидной железе (что это за орган, где она располагается).</a:t>
            </a:r>
          </a:p>
          <a:p>
            <a:pPr marL="228600" indent="-228600">
              <a:buAutoNum type="arabicPeriod"/>
            </a:pPr>
            <a:r>
              <a:rPr lang="ru-RU" dirty="0" smtClean="0"/>
              <a:t>Рассказать о щитовидной железе.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78AF-0B24-4846-BDA8-6F98DCDE26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2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78AF-0B24-4846-BDA8-6F98DCDE26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1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Спросить у обучаемых,</a:t>
            </a:r>
            <a:r>
              <a:rPr lang="ru-RU" baseline="0" dirty="0" smtClean="0"/>
              <a:t> что</a:t>
            </a:r>
            <a:r>
              <a:rPr lang="ru-RU" dirty="0" smtClean="0"/>
              <a:t>, по их мнению, является причиной широкого распространения </a:t>
            </a:r>
            <a:r>
              <a:rPr lang="ru-RU" dirty="0" err="1" smtClean="0"/>
              <a:t>йододефицитных</a:t>
            </a:r>
            <a:r>
              <a:rPr lang="ru-RU" dirty="0" smtClean="0"/>
              <a:t> заболеваний.</a:t>
            </a:r>
          </a:p>
          <a:p>
            <a:pPr marL="228600" indent="-228600">
              <a:buAutoNum type="arabicPeriod"/>
            </a:pPr>
            <a:r>
              <a:rPr lang="ru-RU" dirty="0" smtClean="0"/>
              <a:t>Рассказать о неравномерном распределении йода в окружающей среде.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78AF-0B24-4846-BDA8-6F98DCDE26B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6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Место </a:t>
            </a:r>
            <a:r>
              <a:rPr lang="ru-RU" dirty="0" err="1" smtClean="0"/>
              <a:t>йододефицитных</a:t>
            </a:r>
            <a:r>
              <a:rPr lang="ru-RU" dirty="0" smtClean="0"/>
              <a:t> заболеваний в Российской Федерации.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78AF-0B24-4846-BDA8-6F98DCDE26B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1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78AF-0B24-4846-BDA8-6F98DCDE26B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8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F1634-D2EF-4BB1-8933-945C5E436B8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2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2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6AF6-CA11-4786-A267-FEC86E0A4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9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F4E033F-012E-4A9D-86AC-4DC8F95D673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9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4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1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1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8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5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4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3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F02F-E9DE-4C7E-8FE8-FBFC580ED59F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CE2E-3486-4380-91DB-A062AFE4B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8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4078" y="2599154"/>
            <a:ext cx="9612573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«Профилактика йодного дефицита»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Картинки по запросу тироксин и трийодтирон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6" y="829928"/>
            <a:ext cx="33147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2820" y="506762"/>
            <a:ext cx="7443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Урок здоровья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родителей школьников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87161"/>
            <a:ext cx="10515600" cy="10198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К чему приводит недостаток йода в организме у женщин?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79953"/>
            <a:ext cx="11160125" cy="4533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Бесплодие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Гибель плода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Ранние роды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Врожденные хронические заболевания у ребенка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Пороки развития у ребенка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17" y="3822441"/>
            <a:ext cx="3785358" cy="2839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8" y="4079206"/>
            <a:ext cx="4325938" cy="25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58611"/>
            <a:ext cx="11255829" cy="10198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Может ли наш организм вырабатывать йод?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55845"/>
            <a:ext cx="10515600" cy="453380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Йод не вырабатывается в организме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и должен поступать с продуктами питания и водой</a:t>
            </a:r>
          </a:p>
        </p:txBody>
      </p:sp>
      <p:pic>
        <p:nvPicPr>
          <p:cNvPr id="1026" name="Picture 2" descr="Картинки по запросу море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90" y="3762473"/>
            <a:ext cx="5164138" cy="24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фото воды в приро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6" y="3762471"/>
            <a:ext cx="3906257" cy="24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2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r>
              <a:rPr lang="ru-RU" dirty="0" smtClean="0"/>
              <a:t>Источники йода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6538"/>
            <a:ext cx="10515600" cy="4880425"/>
          </a:xfrm>
        </p:spPr>
        <p:txBody>
          <a:bodyPr/>
          <a:lstStyle/>
          <a:p>
            <a:r>
              <a:rPr lang="ru-RU" dirty="0" smtClean="0"/>
              <a:t>Морская капуста 300 мкг</a:t>
            </a:r>
          </a:p>
          <a:p>
            <a:r>
              <a:rPr lang="ru-RU" dirty="0" smtClean="0"/>
              <a:t>Кальмары 300 мкг</a:t>
            </a:r>
          </a:p>
          <a:p>
            <a:r>
              <a:rPr lang="ru-RU" dirty="0" smtClean="0"/>
              <a:t>Сушеные </a:t>
            </a:r>
            <a:r>
              <a:rPr lang="ru-RU" dirty="0" err="1" smtClean="0"/>
              <a:t>булые</a:t>
            </a:r>
            <a:r>
              <a:rPr lang="ru-RU" dirty="0" smtClean="0"/>
              <a:t> грибы 350 мкг</a:t>
            </a:r>
          </a:p>
          <a:p>
            <a:r>
              <a:rPr lang="ru-RU" dirty="0" smtClean="0"/>
              <a:t>Хек 160 мкг</a:t>
            </a:r>
          </a:p>
          <a:p>
            <a:r>
              <a:rPr lang="ru-RU" dirty="0" smtClean="0"/>
              <a:t>Минтай 150 мкг</a:t>
            </a:r>
          </a:p>
          <a:p>
            <a:r>
              <a:rPr lang="ru-RU" dirty="0" smtClean="0"/>
              <a:t>Какао 117 мкг</a:t>
            </a:r>
          </a:p>
          <a:p>
            <a:r>
              <a:rPr lang="ru-RU" dirty="0" smtClean="0"/>
              <a:t>Креветки 88 мкг</a:t>
            </a:r>
          </a:p>
          <a:p>
            <a:r>
              <a:rPr lang="ru-RU" dirty="0" smtClean="0"/>
              <a:t>Черника 70 мкг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69" y="176805"/>
            <a:ext cx="2571126" cy="1706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04" y="1484859"/>
            <a:ext cx="1887405" cy="1826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43" y="2409505"/>
            <a:ext cx="2654490" cy="2654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16" y="3499244"/>
            <a:ext cx="2515587" cy="1714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0" y="4423890"/>
            <a:ext cx="2434110" cy="2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228647"/>
            <a:ext cx="10515600" cy="10269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Сколько нужно йода в день?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15142" y="1132765"/>
          <a:ext cx="10725010" cy="5355691"/>
        </p:xfrm>
        <a:graphic>
          <a:graphicData uri="http://schemas.openxmlformats.org/drawingml/2006/table">
            <a:tbl>
              <a:tblPr/>
              <a:tblGrid>
                <a:gridCol w="6833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1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5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Группа населения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Норма потребления йода, мкг/</a:t>
                      </a:r>
                      <a:r>
                        <a:rPr lang="ru-RU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Дети в возрасте до </a:t>
                      </a:r>
                      <a:r>
                        <a:rPr lang="ru-RU" sz="28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8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лет</a:t>
                      </a:r>
                      <a:endParaRPr lang="ru-RU" sz="2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</a:t>
                      </a:r>
                      <a:endParaRPr lang="ru-RU" sz="3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Дети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 5 до 12 лет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Дети старше 12 лет и взрослые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Беременные и кормящие грудью женщины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11816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ВОЗ, 2014</a:t>
            </a:r>
          </a:p>
        </p:txBody>
      </p:sp>
    </p:spTree>
    <p:extLst>
      <p:ext uri="{BB962C8B-B14F-4D97-AF65-F5344CB8AC3E}">
        <p14:creationId xmlns:p14="http://schemas.microsoft.com/office/powerpoint/2010/main" val="20514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9891" y="2694674"/>
            <a:ext cx="7324437" cy="178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5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Человек должен получать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йод</a:t>
            </a:r>
            <a:r>
              <a:rPr lang="ru-RU" sz="5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в нужной дозировке</a:t>
            </a:r>
            <a:br>
              <a:rPr lang="ru-RU" sz="53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ru-RU" sz="53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73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ЕЖЕДНЕВНО!!!</a:t>
            </a:r>
            <a:endParaRPr lang="ru-RU" sz="73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izkis.ru/images/articles/io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5000" r="4509" b="8890"/>
          <a:stretch/>
        </p:blipFill>
        <p:spPr bwMode="auto">
          <a:xfrm>
            <a:off x="8515926" y="4483706"/>
            <a:ext cx="2189019" cy="20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duscan.net/help/images/eduscan-calendar2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" b="14146"/>
          <a:stretch/>
        </p:blipFill>
        <p:spPr bwMode="auto">
          <a:xfrm>
            <a:off x="0" y="-120832"/>
            <a:ext cx="3168073" cy="43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duscan.net/help/images/eduscan-calendar2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7256" r="-292" b="41546"/>
          <a:stretch/>
        </p:blipFill>
        <p:spPr bwMode="auto">
          <a:xfrm>
            <a:off x="0" y="4171917"/>
            <a:ext cx="3168073" cy="28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744087" y="648586"/>
            <a:ext cx="10972800" cy="191751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4000" dirty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Знаете ли вы сколько потребляют йода в день жители России?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9400" y="2850960"/>
            <a:ext cx="10222174" cy="28838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endParaRPr lang="ru-RU" sz="4000" dirty="0" smtClean="0">
              <a:solidFill>
                <a:srgbClr val="FF0000"/>
              </a:solidFill>
            </a:endParaRPr>
          </a:p>
          <a:p>
            <a:pPr marL="0" indent="0" algn="ctr"/>
            <a:r>
              <a:rPr lang="ru-RU" sz="4000" b="1" dirty="0" smtClean="0">
                <a:solidFill>
                  <a:srgbClr val="C00000"/>
                </a:solidFill>
              </a:rPr>
              <a:t>Жители </a:t>
            </a:r>
            <a:r>
              <a:rPr lang="ru-RU" sz="4000" b="1" dirty="0">
                <a:solidFill>
                  <a:srgbClr val="C00000"/>
                </a:solidFill>
              </a:rPr>
              <a:t>России потребляют </a:t>
            </a:r>
            <a:r>
              <a:rPr lang="ru-RU" sz="4000" b="1" dirty="0" smtClean="0">
                <a:solidFill>
                  <a:srgbClr val="C00000"/>
                </a:solidFill>
              </a:rPr>
              <a:t>йода </a:t>
            </a:r>
          </a:p>
          <a:p>
            <a:pPr marL="0" indent="0" algn="ctr"/>
            <a:r>
              <a:rPr lang="ru-RU" sz="4000" b="1" dirty="0" smtClean="0">
                <a:solidFill>
                  <a:srgbClr val="C00000"/>
                </a:solidFill>
              </a:rPr>
              <a:t>в 3 раза меньше нормы!!!!</a:t>
            </a:r>
          </a:p>
          <a:p>
            <a:pPr marL="0" indent="0"/>
            <a:endParaRPr lang="ru-RU" sz="40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83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Йод неравномерно представлен в окружающей среде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47625">
            <a:noFill/>
          </a:ln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большинстве регионов мира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снижено содержание йода.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 растительного и животного происхождения, произведенные на этих территориях, обеднены йодом, а употребляющие их люди страдают от йододефицита.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нашей страны в результате климато-географических особенностей употребляет мало продуктов морского происхождения, особенно богатых йодом.</a:t>
            </a:r>
          </a:p>
          <a:p>
            <a:pPr marL="446088" indent="-446088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3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763" y="1840762"/>
            <a:ext cx="9022212" cy="4351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3812" t="36707" r="68846" b="22435"/>
          <a:stretch/>
        </p:blipFill>
        <p:spPr>
          <a:xfrm>
            <a:off x="9255977" y="1401621"/>
            <a:ext cx="658707" cy="24606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99094" y="1431108"/>
            <a:ext cx="2279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</a:t>
            </a:r>
            <a:r>
              <a:rPr lang="ru-RU" sz="1200" dirty="0"/>
              <a:t>Недостаточное потребление йода </a:t>
            </a:r>
          </a:p>
          <a:p>
            <a:endParaRPr lang="ru-RU" sz="1200" dirty="0" smtClean="0"/>
          </a:p>
          <a:p>
            <a:r>
              <a:rPr lang="ru-RU" sz="1200" dirty="0" smtClean="0"/>
              <a:t>-</a:t>
            </a:r>
            <a:r>
              <a:rPr lang="ru-RU" sz="1200" dirty="0"/>
              <a:t>Адекватное потребление йода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-</a:t>
            </a:r>
            <a:r>
              <a:rPr lang="ru-RU" sz="1200" dirty="0"/>
              <a:t>Вышеуказанные требования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-</a:t>
            </a:r>
            <a:r>
              <a:rPr lang="ru-RU" sz="1200" dirty="0"/>
              <a:t>Избыточное потребление йода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-</a:t>
            </a:r>
            <a:r>
              <a:rPr lang="ru-RU" sz="1200" dirty="0"/>
              <a:t>Субнациональные </a:t>
            </a:r>
            <a:r>
              <a:rPr lang="ru-RU" sz="1200" dirty="0" smtClean="0"/>
              <a:t>данные</a:t>
            </a:r>
          </a:p>
          <a:p>
            <a:endParaRPr lang="ru-RU" sz="1200" dirty="0" smtClean="0"/>
          </a:p>
          <a:p>
            <a:r>
              <a:rPr lang="ru-RU" sz="1200" dirty="0" smtClean="0"/>
              <a:t>-</a:t>
            </a:r>
            <a:r>
              <a:rPr lang="ru-RU" sz="1200" dirty="0"/>
              <a:t>Нет данных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938682" y="6318913"/>
            <a:ext cx="1351129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7533" y="1237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Дефицит йода – это глобальная проблема во всем мире!</a:t>
            </a:r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карта россии ве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37" y="1326120"/>
            <a:ext cx="9500136" cy="5108875"/>
          </a:xfrm>
          <a:prstGeom prst="rect">
            <a:avLst/>
          </a:prstGeom>
          <a:noFill/>
          <a:ln w="444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8989" y="372013"/>
            <a:ext cx="1029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Все жители Российской Федерации проживают в условиях йодного дефицита !!!!</a:t>
            </a:r>
          </a:p>
        </p:txBody>
      </p:sp>
    </p:spTree>
    <p:extLst>
      <p:ext uri="{BB962C8B-B14F-4D97-AF65-F5344CB8AC3E}">
        <p14:creationId xmlns:p14="http://schemas.microsoft.com/office/powerpoint/2010/main" val="10912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01174" y="-18840"/>
            <a:ext cx="11181347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Тюменская область  - является территорией с </a:t>
            </a:r>
            <a:r>
              <a:rPr lang="ru-RU" altLang="ru-RU" sz="30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природно</a:t>
            </a:r>
            <a:r>
              <a:rPr lang="ru-RU" altLang="ru-RU" sz="3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обусловленным йодным дефицитом</a:t>
            </a:r>
            <a:endParaRPr lang="ru-RU" altLang="ru-RU" sz="3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3" descr="1DO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1725" y="2760663"/>
            <a:ext cx="712788" cy="315912"/>
          </a:xfrm>
        </p:spPr>
      </p:pic>
      <p:pic>
        <p:nvPicPr>
          <p:cNvPr id="1029" name="Picture 4" descr="1DO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1725" y="4770438"/>
            <a:ext cx="712788" cy="315912"/>
          </a:xfrm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416177" y="1161256"/>
          <a:ext cx="30749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4" imgW="3076507" imgH="4533742" progId="MSGraph.Chart.8">
                  <p:embed followColorScheme="full"/>
                </p:oleObj>
              </mc:Choice>
              <mc:Fallback>
                <p:oleObj name="Диаграмма" r:id="rId4" imgW="3076507" imgH="4533742" progId="MSGraph.Chart.8">
                  <p:embed followColorScheme="full"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7" y="1161256"/>
                        <a:ext cx="3074987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95335" y="4084639"/>
            <a:ext cx="2736850" cy="504825"/>
          </a:xfrm>
          <a:prstGeom prst="flowChartAlternateProcess">
            <a:avLst/>
          </a:prstGeom>
          <a:solidFill>
            <a:srgbClr val="FFD3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panose="020F0502020204030204" pitchFamily="34" charset="0"/>
              </a:rPr>
              <a:t>По критерию йодурии</a:t>
            </a: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499" y="1312071"/>
            <a:ext cx="3295650" cy="4176712"/>
          </a:xfrm>
        </p:spPr>
      </p:pic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847851" y="1700214"/>
            <a:ext cx="1439863" cy="865187"/>
          </a:xfrm>
          <a:prstGeom prst="flowChartAlternateProcess">
            <a:avLst/>
          </a:prstGeom>
          <a:solidFill>
            <a:srgbClr val="FFFF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b="1" dirty="0">
                <a:latin typeface="Calibri" panose="020F0502020204030204" pitchFamily="34" charset="0"/>
              </a:rPr>
              <a:t>Умеренный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 йодный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 дефицит</a:t>
            </a:r>
          </a:p>
          <a:p>
            <a:pPr algn="ctr" eaLnBrk="1" hangingPunct="1"/>
            <a:endParaRPr lang="ru-RU" altLang="ru-RU" b="1" dirty="0">
              <a:latin typeface="Calibri" panose="020F0502020204030204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4583113" y="5013325"/>
            <a:ext cx="1225550" cy="863600"/>
          </a:xfrm>
          <a:prstGeom prst="flowChartAlternateProcess">
            <a:avLst/>
          </a:prstGeom>
          <a:solidFill>
            <a:srgbClr val="FFFF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sz="1600" b="1" dirty="0">
                <a:latin typeface="Calibri" panose="020F0502020204030204" pitchFamily="34" charset="0"/>
              </a:rPr>
              <a:t>Легкий </a:t>
            </a:r>
          </a:p>
          <a:p>
            <a:pPr algn="ctr" eaLnBrk="1" hangingPunct="1"/>
            <a:r>
              <a:rPr lang="ru-RU" altLang="ru-RU" sz="1600" b="1" dirty="0">
                <a:latin typeface="Calibri" panose="020F0502020204030204" pitchFamily="34" charset="0"/>
              </a:rPr>
              <a:t>йодный</a:t>
            </a:r>
          </a:p>
          <a:p>
            <a:pPr algn="ctr" eaLnBrk="1" hangingPunct="1"/>
            <a:r>
              <a:rPr lang="ru-RU" altLang="ru-RU" sz="1600" b="1" dirty="0">
                <a:latin typeface="Calibri" panose="020F0502020204030204" pitchFamily="34" charset="0"/>
              </a:rPr>
              <a:t> дефицит</a:t>
            </a:r>
          </a:p>
          <a:p>
            <a:pPr algn="ctr"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9048750" y="5084764"/>
            <a:ext cx="1295400" cy="720725"/>
          </a:xfrm>
          <a:prstGeom prst="flowChartAlternateProcess">
            <a:avLst/>
          </a:prstGeom>
          <a:solidFill>
            <a:srgbClr val="FFFF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1600" b="1">
                <a:latin typeface="Calibri" panose="020F0502020204030204" pitchFamily="34" charset="0"/>
              </a:rPr>
              <a:t>Умеренная </a:t>
            </a:r>
          </a:p>
          <a:p>
            <a:pPr algn="ctr" eaLnBrk="1" hangingPunct="1"/>
            <a:r>
              <a:rPr lang="ru-RU" altLang="ru-RU" sz="1600" b="1">
                <a:latin typeface="Calibri" panose="020F0502020204030204" pitchFamily="34" charset="0"/>
              </a:rPr>
              <a:t>зобная</a:t>
            </a:r>
          </a:p>
          <a:p>
            <a:pPr algn="ctr" eaLnBrk="1" hangingPunct="1"/>
            <a:r>
              <a:rPr lang="ru-RU" altLang="ru-RU" sz="1600" b="1">
                <a:latin typeface="Calibri" panose="020F0502020204030204" pitchFamily="34" charset="0"/>
              </a:rPr>
              <a:t> эндемия</a:t>
            </a:r>
          </a:p>
          <a:p>
            <a:pPr algn="ctr" eaLnBrk="1" hangingPunct="1"/>
            <a:endParaRPr lang="ru-RU" altLang="ru-RU" b="1">
              <a:latin typeface="Calibri" panose="020F0502020204030204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644147" y="1344383"/>
            <a:ext cx="1295400" cy="865187"/>
          </a:xfrm>
          <a:prstGeom prst="flowChartAlternateProcess">
            <a:avLst/>
          </a:prstGeom>
          <a:solidFill>
            <a:srgbClr val="FFFF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b="1" dirty="0">
                <a:latin typeface="Calibri" panose="020F0502020204030204" pitchFamily="34" charset="0"/>
              </a:rPr>
              <a:t>Тяжелая 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зобная </a:t>
            </a: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</a:rPr>
              <a:t>эндемия</a:t>
            </a:r>
          </a:p>
          <a:p>
            <a:pPr algn="ctr"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2640015" y="2565401"/>
            <a:ext cx="360362" cy="869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3000376" y="2565400"/>
            <a:ext cx="14398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6756400" y="2209571"/>
            <a:ext cx="787983" cy="582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6609347" y="1892865"/>
            <a:ext cx="2294941" cy="7439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 flipV="1">
            <a:off x="3792539" y="5013325"/>
            <a:ext cx="7905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 flipV="1">
            <a:off x="7776122" y="4435475"/>
            <a:ext cx="127104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99900" y="6388101"/>
            <a:ext cx="105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>
                <a:solidFill>
                  <a:srgbClr val="0000A8"/>
                </a:solidFill>
              </a:rPr>
              <a:t>Йододефицитные</a:t>
            </a:r>
            <a:r>
              <a:rPr lang="ru-RU" altLang="ru-RU" dirty="0">
                <a:solidFill>
                  <a:srgbClr val="0000A8"/>
                </a:solidFill>
              </a:rPr>
              <a:t> состояния в Западно-Сибирском регионе, </a:t>
            </a:r>
            <a:r>
              <a:rPr lang="en-US" altLang="ru-RU" dirty="0">
                <a:solidFill>
                  <a:srgbClr val="0000A8"/>
                </a:solidFill>
              </a:rPr>
              <a:t>1</a:t>
            </a:r>
            <a:r>
              <a:rPr lang="ru-RU" altLang="ru-RU" dirty="0">
                <a:solidFill>
                  <a:srgbClr val="0000A8"/>
                </a:solidFill>
              </a:rPr>
              <a:t>994 -1996 гг</a:t>
            </a:r>
            <a:r>
              <a:rPr lang="ru-RU" altLang="ru-RU" dirty="0" smtClean="0">
                <a:solidFill>
                  <a:srgbClr val="0000A8"/>
                </a:solidFill>
              </a:rPr>
              <a:t>., Л.А. </a:t>
            </a:r>
            <a:r>
              <a:rPr lang="ru-RU" altLang="ru-RU" dirty="0" err="1" smtClean="0">
                <a:solidFill>
                  <a:srgbClr val="0000A8"/>
                </a:solidFill>
              </a:rPr>
              <a:t>Суплотова</a:t>
            </a:r>
            <a:endParaRPr lang="ru-RU" dirty="0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8698457" y="4223910"/>
            <a:ext cx="3384550" cy="504825"/>
          </a:xfrm>
          <a:prstGeom prst="flowChartAlternateProcess">
            <a:avLst/>
          </a:prstGeom>
          <a:solidFill>
            <a:srgbClr val="FFD3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b="1" dirty="0">
                <a:latin typeface="Calibri" panose="020F0502020204030204" pitchFamily="34" charset="0"/>
              </a:rPr>
              <a:t>По критерию частоты зоба</a:t>
            </a:r>
          </a:p>
          <a:p>
            <a:pPr algn="ctr" eaLnBrk="1" hangingPunct="1"/>
            <a:endParaRPr lang="ru-RU" alt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66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435" y="234596"/>
            <a:ext cx="932064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Зачем нужен йод? 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435" y="1377596"/>
            <a:ext cx="11079708" cy="50116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/>
              <a:t> 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Йод – основной компонент для синтеза гормонов щитовидной железы</a:t>
            </a:r>
            <a:r>
              <a:rPr lang="ru-RU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67" y="3218688"/>
            <a:ext cx="4852416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086" y="1988840"/>
            <a:ext cx="5040560" cy="1143000"/>
          </a:xfrm>
        </p:spPr>
        <p:txBody>
          <a:bodyPr>
            <a:noAutofit/>
          </a:bodyPr>
          <a:lstStyle/>
          <a:p>
            <a:pPr algn="l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28" y="1340769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742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45805" y="22337"/>
            <a:ext cx="2312083" cy="1207683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4" name="Picture 9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9264" r="15105"/>
          <a:stretch/>
        </p:blipFill>
        <p:spPr>
          <a:xfrm>
            <a:off x="6857887" y="-35907"/>
            <a:ext cx="990600" cy="1309784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sp>
        <p:nvSpPr>
          <p:cNvPr id="113671" name="AutoShape 6" descr="Картинки по запросу поваренная соль"/>
          <p:cNvSpPr>
            <a:spLocks noChangeAspect="1" noChangeArrowheads="1"/>
          </p:cNvSpPr>
          <p:nvPr/>
        </p:nvSpPr>
        <p:spPr bwMode="auto">
          <a:xfrm>
            <a:off x="1679576" y="-144463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13680" name="Picture 16" descr="https://wtf.jpg.wtf/50/0a/1473812168-500aaf7c4750b5f05998733abac5a19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r="14291"/>
          <a:stretch/>
        </p:blipFill>
        <p:spPr bwMode="auto">
          <a:xfrm>
            <a:off x="3526924" y="22337"/>
            <a:ext cx="982799" cy="138351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2" name="Picture 18" descr="http://www.komus.ru/photo/_full/142933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r="23175"/>
          <a:stretch/>
        </p:blipFill>
        <p:spPr bwMode="auto">
          <a:xfrm>
            <a:off x="9007415" y="-35907"/>
            <a:ext cx="762000" cy="1371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24625" y="2340809"/>
            <a:ext cx="513341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эффективное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безопасное</a:t>
            </a: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дешёвое</a:t>
            </a: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доступное всем</a:t>
            </a:r>
          </a:p>
          <a:p>
            <a:pPr algn="ctr">
              <a:lnSpc>
                <a:spcPct val="115000"/>
              </a:lnSpc>
            </a:pP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618" y="2835233"/>
            <a:ext cx="56551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в пищу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йодированной соли это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9319" y="4758686"/>
            <a:ext cx="914796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заболеваний, связанных с дефицитом йода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69" y="-61738"/>
            <a:ext cx="1111602" cy="140617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050" name="Picture 2" descr="http://xcook.info/sites/default/files/styles/large/public/product_gallery/pishhevaja-jodirovannaja-sol-2.jpg?itok=U6hDxsm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"/>
          <a:stretch/>
        </p:blipFill>
        <p:spPr bwMode="auto">
          <a:xfrm>
            <a:off x="1171063" y="-40829"/>
            <a:ext cx="1234189" cy="15762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6821" r="15643" b="18679"/>
          <a:stretch/>
        </p:blipFill>
        <p:spPr bwMode="auto">
          <a:xfrm>
            <a:off x="74614" y="137933"/>
            <a:ext cx="1228725" cy="14192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atekasalt.ru/images/saltposition/16cb1b5a5b2b7a3a8a677e5b0c2050cc-Sol-ileckaya-Yodirovannaya-Korobk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13111" r="30753" b="12073"/>
          <a:stretch/>
        </p:blipFill>
        <p:spPr bwMode="auto">
          <a:xfrm>
            <a:off x="9854807" y="7791"/>
            <a:ext cx="683687" cy="13366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йодированная соль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4" y="22337"/>
            <a:ext cx="1224314" cy="155089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r="19514"/>
          <a:stretch/>
        </p:blipFill>
        <p:spPr bwMode="auto">
          <a:xfrm>
            <a:off x="10677524" y="-18725"/>
            <a:ext cx="828675" cy="13896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99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158" y="417019"/>
            <a:ext cx="10515600" cy="87682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очему именно йодированная соль?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772" y="1402577"/>
            <a:ext cx="9045976" cy="5085142"/>
          </a:xfrm>
        </p:spPr>
        <p:txBody>
          <a:bodyPr>
            <a:normAutofit lnSpcReduction="10000"/>
          </a:bodyPr>
          <a:lstStyle/>
          <a:p>
            <a:pPr marL="285750" lvl="0" indent="-2857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единственный мине­рал, который добавляется в пищу без специальной химической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обра­ботки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Йодирование не придает соли особого вкуса и запаха</a:t>
            </a:r>
          </a:p>
          <a:p>
            <a:pPr marL="285750" lvl="0" indent="-2857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 используется всеми слоями обще­ства независимо от социального и экономического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 соли колеблется в достаточно узком диапазоне (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 г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сутки) и не зависит от време­ни года, возраста,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 передо­зировать йод и тем самым вызвать какие-либо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стоимость йодированной соли делает ее доступной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людям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чайная ложка йодированной соли содержит 400 мкг йода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13087" t="2022" b="4998"/>
          <a:stretch/>
        </p:blipFill>
        <p:spPr>
          <a:xfrm>
            <a:off x="-33262" y="1402577"/>
            <a:ext cx="2593856" cy="1793110"/>
          </a:xfrm>
          <a:prstGeom prst="round2DiagRect">
            <a:avLst>
              <a:gd name="adj1" fmla="val 21506"/>
              <a:gd name="adj2" fmla="val 1000"/>
            </a:avLst>
          </a:prstGeom>
          <a:noFill/>
          <a:ln w="12700"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63" y="3304424"/>
            <a:ext cx="2593857" cy="188064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368" name="Picture 8" descr="Картинки по запросу йодированная со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9" y="5358079"/>
            <a:ext cx="2644488" cy="14999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1161" y="1565213"/>
            <a:ext cx="5060160" cy="336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3122" y="1364125"/>
            <a:ext cx="688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Йодированная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соль –«немой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носитель»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йода! 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638" y="2808884"/>
            <a:ext cx="60449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потребляя </a:t>
            </a:r>
            <a:r>
              <a:rPr lang="ru-RU" sz="2800" b="1" dirty="0">
                <a:solidFill>
                  <a:srgbClr val="002060"/>
                </a:solidFill>
              </a:rPr>
              <a:t>всего 5 грамм </a:t>
            </a:r>
            <a:r>
              <a:rPr lang="ru-RU" sz="2800" dirty="0">
                <a:solidFill>
                  <a:srgbClr val="002060"/>
                </a:solidFill>
              </a:rPr>
              <a:t>йодированной соли в сутки,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даже </a:t>
            </a:r>
            <a:r>
              <a:rPr lang="ru-RU" sz="2800" dirty="0">
                <a:solidFill>
                  <a:srgbClr val="002060"/>
                </a:solidFill>
              </a:rPr>
              <a:t>с учетом потерь при хранении и кулинарной обработке, человек получает  100 -150 мкг/</a:t>
            </a:r>
            <a:r>
              <a:rPr lang="ru-RU" sz="2800" dirty="0" err="1">
                <a:solidFill>
                  <a:srgbClr val="002060"/>
                </a:solidFill>
              </a:rPr>
              <a:t>сут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3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796" y="680132"/>
            <a:ext cx="11139055" cy="70095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Когда приобретаете йодированную соль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172" y="1764408"/>
            <a:ext cx="4642447" cy="150018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йодированную соль производят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51575–2000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котором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содержание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йода в соответствии с современными международными требованиями ВОЗ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40±15 мг в 1 кг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</a:t>
            </a:r>
          </a:p>
          <a:p>
            <a:pPr algn="ctr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Ищите на упаковке надпись 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51575–2000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88071" y="1785918"/>
            <a:ext cx="4017240" cy="41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mastervdom96.ru/wp-content/uploads/2014/09/%D0%BA%D0%BD%D0%B8%D0%B3%D0%B0-%D0%B4%D0%BB%D1%8F-%D1%80%D0%BE%D0%B4%D0%B8%D1%82%D0%B5%D0%BB%D1%8F-2yq14j77a5v3hgenubrg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4"/>
          <a:stretch/>
        </p:blipFill>
        <p:spPr bwMode="auto">
          <a:xfrm>
            <a:off x="4923619" y="2845439"/>
            <a:ext cx="1366982" cy="21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Прямоугольник 5"/>
          <p:cNvSpPr/>
          <p:nvPr/>
        </p:nvSpPr>
        <p:spPr>
          <a:xfrm>
            <a:off x="4093849" y="4886040"/>
            <a:ext cx="3644662" cy="92333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</a:t>
            </a:r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омните</a:t>
            </a:r>
            <a:r>
              <a:rPr lang="ru-RU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1184" y="1768379"/>
            <a:ext cx="54217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Морская соль: в натуральной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морской соли содержится небольшое количество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йода. </a:t>
            </a: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исследовании натуральных морских солей из 21 страны мира содержание йода в образцах было в среднем менее 0,7 мг/кг, в то время как в йодированной соли содержание йода (40±15) мг/кг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0" y="4644567"/>
            <a:ext cx="3570051" cy="22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41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165" y="365126"/>
            <a:ext cx="8458236" cy="849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Как хранить и использовать йодированную соль?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826" y="1629431"/>
            <a:ext cx="10296921" cy="49623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йодированной соли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годности составляет 12 - 24 месяца, это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отражается на упаковке, поэтому закупать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впрок не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следует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Хранить йодированную соль важно в банке с плотной крышкой в недоступном для прямых солнечных лучей месте, иначе йод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улетучивается из соли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приготовлении продуктов термическим способом до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йода разрушается. 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оэтому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соль, обогащенную йодом, рекомендуется добавлять к концу приготовления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пищи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досаливать уже готовое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блюдо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4" name="Picture 10" descr="http://jenskiimir.ru/wp-content/uploads/2014/10/sol-v-solo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426" y="402292"/>
            <a:ext cx="1059308" cy="11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Картинки по запросу солонка с соль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21" y="5073616"/>
            <a:ext cx="1626091" cy="16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https://ae01.alicdn.com/kf/HTB15Wg5KpXXXXXfXFXXq6xXFXXXp/High-grade-acrylic-Seasoning-cans-font-b-Salt-b-font-font-b-shaker-b-font-Sug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47" y="1697091"/>
            <a:ext cx="1296153" cy="13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Картинки по запросу сол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2" r="38094"/>
          <a:stretch/>
        </p:blipFill>
        <p:spPr bwMode="auto">
          <a:xfrm>
            <a:off x="11024008" y="3149518"/>
            <a:ext cx="754143" cy="224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58611"/>
            <a:ext cx="10515600" cy="10198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Сколько надо кушать йодированной соли?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55845"/>
            <a:ext cx="10515600" cy="45338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Йодированную соль необходимо употреблять вместо обычной соли в прежнем количестве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50" y="2657550"/>
            <a:ext cx="3944203" cy="3944203"/>
          </a:xfrm>
          <a:prstGeom prst="rect">
            <a:avLst/>
          </a:prstGeom>
          <a:ln w="47625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07877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695" y="774623"/>
            <a:ext cx="8414831" cy="18739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Что должен делать каждый родитель по предотвращению «скрытого голода» членов своей семьи?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480" y="2687487"/>
            <a:ext cx="9016423" cy="2644488"/>
          </a:xfrm>
        </p:spPr>
        <p:txBody>
          <a:bodyPr>
            <a:noAutofit/>
          </a:bodyPr>
          <a:lstStyle/>
          <a:p>
            <a:pPr marL="442913" indent="-442913"/>
            <a:r>
              <a:rPr lang="ru-RU" sz="3200" dirty="0" smtClean="0">
                <a:solidFill>
                  <a:srgbClr val="C00000"/>
                </a:solidFill>
              </a:rPr>
              <a:t>1. Всегда приобретать пищевую соль только         </a:t>
            </a:r>
            <a:r>
              <a:rPr lang="ru-RU" sz="3200" b="1" dirty="0" smtClean="0">
                <a:solidFill>
                  <a:srgbClr val="C00000"/>
                </a:solidFill>
              </a:rPr>
              <a:t>ЙОДИРОВАННУЮ</a:t>
            </a:r>
            <a:r>
              <a:rPr lang="ru-RU" sz="3200" dirty="0" smtClean="0">
                <a:solidFill>
                  <a:srgbClr val="C00000"/>
                </a:solidFill>
              </a:rPr>
              <a:t> (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51575–2000</a:t>
            </a:r>
            <a:r>
              <a:rPr lang="ru-RU" sz="32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2. ЕЖЕДНЕВНО использовать ее в питании!</a:t>
            </a:r>
          </a:p>
          <a:p>
            <a:pPr marL="442913" indent="-442913"/>
            <a:r>
              <a:rPr lang="ru-RU" sz="3200" dirty="0" smtClean="0">
                <a:solidFill>
                  <a:srgbClr val="C00000"/>
                </a:solidFill>
              </a:rPr>
              <a:t>3. В магазине выбирать любимые полуфабрикаты только с йодированной солью!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4" name="Picture 4" descr="Картинки по запросу соль йодированная гос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53498" r="17894" b="18428"/>
          <a:stretch/>
        </p:blipFill>
        <p:spPr bwMode="auto">
          <a:xfrm>
            <a:off x="9617131" y="1980343"/>
            <a:ext cx="2584925" cy="13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rosseri.ru/image/cache/data-old/products/0_5_kg_pet_iod-600x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 t="45140" r="32484" b="26659"/>
          <a:stretch/>
        </p:blipFill>
        <p:spPr bwMode="auto">
          <a:xfrm>
            <a:off x="9617131" y="5056741"/>
            <a:ext cx="2559421" cy="18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сол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5996" r="12297" b="9602"/>
          <a:stretch/>
        </p:blipFill>
        <p:spPr bwMode="auto">
          <a:xfrm>
            <a:off x="9617131" y="3305905"/>
            <a:ext cx="2559421" cy="17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сол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91811" cy="13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vk6.ru/upload/iblock/bf7/bf712fdd55e7a49b8ab39ae94462e24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4967"/>
          <a:stretch/>
        </p:blipFill>
        <p:spPr bwMode="auto">
          <a:xfrm>
            <a:off x="9617131" y="0"/>
            <a:ext cx="25849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48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Соль + йод = 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IQ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сбережет!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1" y="1542197"/>
            <a:ext cx="10286546" cy="468118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446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d80D0s0ID1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714501"/>
            <a:ext cx="7255100" cy="4829176"/>
          </a:xfrm>
          <a:prstGeom prst="rect">
            <a:avLst/>
          </a:prstGeom>
          <a:noFill/>
          <a:ln w="63500">
            <a:solidFill>
              <a:srgbClr val="00206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1" y="4011667"/>
            <a:ext cx="3959793" cy="2209434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8027" y="264145"/>
            <a:ext cx="7255101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в городе Тюмени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«Соль + йод =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IQ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сбережет»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" y="313556"/>
            <a:ext cx="2041900" cy="280188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23" y="313558"/>
            <a:ext cx="2038229" cy="280945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932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30" y="-17646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Щитовидная железа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116" y="1127125"/>
            <a:ext cx="10515600" cy="2432262"/>
          </a:xfrm>
          <a:ln w="28575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крупный эндокринный орган в организме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на передней поверхности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шеи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щитовидной железы напоминает крылья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бабочки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25" y="3757825"/>
            <a:ext cx="3773718" cy="28323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 descr="Картинки по запросу щитовидная железа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30" y="3757825"/>
            <a:ext cx="4191000" cy="28384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26473" y="5000637"/>
            <a:ext cx="10723418" cy="11969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йодированной соли при приготовлении пищи  - надежная и доступная инвестиция в будущее Вашего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910" y="655183"/>
            <a:ext cx="11573163" cy="1752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Чтобы у ребенка </a:t>
            </a: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IQ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выше стал, нужно чтобы мама 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покупала йодированную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соль!</a:t>
            </a:r>
          </a:p>
        </p:txBody>
      </p:sp>
      <p:pic>
        <p:nvPicPr>
          <p:cNvPr id="6" name="Picture 3" descr="C:\Users\Никит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437" y="1874416"/>
            <a:ext cx="4045421" cy="3227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3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e/e0/Triiodothyronine.svg/245px-Triiodothyron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79" y="882316"/>
            <a:ext cx="3676157" cy="15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0/Thyroxine.svg/245px-Thyroxi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58" y="3461953"/>
            <a:ext cx="3676157" cy="15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1410" y="5486399"/>
            <a:ext cx="1872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ТИРОКСИН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2" y="2431001"/>
            <a:ext cx="3019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ТРИЙОДТИРОНИН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189" y="2307890"/>
            <a:ext cx="485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СОДЕРЖИТ </a:t>
            </a:r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660066"/>
                </a:solidFill>
              </a:rPr>
              <a:t>МОЛЕКУЛЫ ЙОДА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6526" y="5238395"/>
            <a:ext cx="485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СОДЕРЖИТ </a:t>
            </a:r>
            <a:r>
              <a:rPr lang="ru-RU" sz="3600" b="1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660066"/>
                </a:solidFill>
              </a:rPr>
              <a:t>МОЛЕКУЛЫ ЙОДА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181600" y="1459832"/>
            <a:ext cx="986589" cy="6898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181600" y="3874786"/>
            <a:ext cx="986589" cy="6898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Картинки по запросу тироксин и трийодтирони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/>
          <a:stretch/>
        </p:blipFill>
        <p:spPr bwMode="auto">
          <a:xfrm>
            <a:off x="6958262" y="548666"/>
            <a:ext cx="2743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тироксин и трийодтирони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2"/>
          <a:stretch/>
        </p:blipFill>
        <p:spPr bwMode="auto">
          <a:xfrm>
            <a:off x="6958262" y="3260390"/>
            <a:ext cx="25632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красивая девушка в полный рост в джинса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3549" r="21928" b="3127"/>
          <a:stretch/>
        </p:blipFill>
        <p:spPr bwMode="auto">
          <a:xfrm>
            <a:off x="8121620" y="128847"/>
            <a:ext cx="2576946" cy="66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0" y="438432"/>
            <a:ext cx="9068584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alt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Гормоны щитовидной железы участвуют в развитии и регуляции:</a:t>
            </a:r>
            <a:endParaRPr lang="ru-RU" altLang="ru-RU" sz="32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265182" y="1152005"/>
          <a:ext cx="8096250" cy="4495800"/>
        </p:xfrm>
        <a:graphic>
          <a:graphicData uri="http://schemas.openxmlformats.org/drawingml/2006/table">
            <a:tbl>
              <a:tblPr/>
              <a:tblGrid>
                <a:gridCol w="4721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5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975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психики и нервной системы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щитовидной железы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сердечно-сосудистой системы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желудочно-кишечного тракта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половой функции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состояние кожи и волос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костно-мышечной системы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9985899" y="6670963"/>
            <a:ext cx="1047404" cy="1246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478" t="29441" r="17573" b="16831"/>
          <a:stretch/>
        </p:blipFill>
        <p:spPr>
          <a:xfrm>
            <a:off x="272716" y="1"/>
            <a:ext cx="11261558" cy="69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863" y="750771"/>
            <a:ext cx="10515600" cy="10198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Если ребенку не хватает йода, </a:t>
            </a:r>
            <a:b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он будет: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5210" y="1915878"/>
            <a:ext cx="4498907" cy="30369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учиться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запоминать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уставать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расти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болеть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/>
          <a:stretch/>
        </p:blipFill>
        <p:spPr>
          <a:xfrm>
            <a:off x="8547762" y="1906554"/>
            <a:ext cx="3644238" cy="2519981"/>
          </a:xfrm>
          <a:prstGeom prst="rect">
            <a:avLst/>
          </a:prstGeom>
        </p:spPr>
      </p:pic>
      <p:pic>
        <p:nvPicPr>
          <p:cNvPr id="5" name="Picture 8" descr="http://image2.thematicnews.com/uploads/images/10/59/88/61/2017/02/17/0447a964e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/>
          <a:stretch/>
        </p:blipFill>
        <p:spPr bwMode="auto">
          <a:xfrm>
            <a:off x="13092" y="4504808"/>
            <a:ext cx="3301456" cy="23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Картинки по запросу нарушение интеллек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2" y="1828283"/>
            <a:ext cx="3333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нарушение интеллек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48" y="4994140"/>
            <a:ext cx="5233214" cy="18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дети болею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62" y="4426535"/>
            <a:ext cx="3644238" cy="24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7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23" y="529132"/>
            <a:ext cx="10515600" cy="10198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К чему приводит недостаток йода в организме у подростков?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088" y="2047802"/>
            <a:ext cx="10515600" cy="4533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недостаточность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полового развития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роста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Хрупкость костей</a:t>
            </a:r>
          </a:p>
        </p:txBody>
      </p:sp>
      <p:pic>
        <p:nvPicPr>
          <p:cNvPr id="6" name="Picture 4" descr="Картинки по запросу фото уставшей девочки подрос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06" y="2036720"/>
            <a:ext cx="4127666" cy="27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хрупкость кос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38" y="4964627"/>
            <a:ext cx="2850565" cy="18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karta.com/pic/md/20162408165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603" y="4963408"/>
            <a:ext cx="1529962" cy="19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нарушение полового развити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1"/>
          <a:stretch/>
        </p:blipFill>
        <p:spPr bwMode="auto">
          <a:xfrm>
            <a:off x="2717998" y="4963408"/>
            <a:ext cx="2161162" cy="18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реклама йодомарин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 bwMode="auto">
          <a:xfrm>
            <a:off x="4879160" y="4965552"/>
            <a:ext cx="2941878" cy="18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фото уставшей девочки подрост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" y="4578716"/>
            <a:ext cx="2687993" cy="22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9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634" y="768365"/>
            <a:ext cx="9236278" cy="10198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К чему приводит недостаток йода в организме у взрослых?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0112" y="1834452"/>
            <a:ext cx="8686800" cy="275401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работоспособности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сопротивляемости к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инфекциям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Картинки по запросу ухудшение памя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67" y="4857748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ухудшение памя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14073" r="1811" b="4582"/>
          <a:stretch/>
        </p:blipFill>
        <p:spPr bwMode="auto">
          <a:xfrm>
            <a:off x="2092508" y="4453158"/>
            <a:ext cx="4216445" cy="24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ухудшение памя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3577"/>
            <a:ext cx="2560634" cy="17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r="3069"/>
          <a:stretch/>
        </p:blipFill>
        <p:spPr bwMode="auto">
          <a:xfrm>
            <a:off x="2643" y="3463591"/>
            <a:ext cx="2565920" cy="17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артинки по запросу ухудшение памят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"/>
          <a:stretch/>
        </p:blipFill>
        <p:spPr bwMode="auto">
          <a:xfrm>
            <a:off x="8904967" y="4588469"/>
            <a:ext cx="3264335" cy="22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Картинки по запросу зоб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" y="914888"/>
            <a:ext cx="2563277" cy="25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59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867</Words>
  <Application>Microsoft Office PowerPoint</Application>
  <PresentationFormat>Широкоэкранный</PresentationFormat>
  <Paragraphs>179</Paragraphs>
  <Slides>30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SimSun</vt:lpstr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Диаграмма</vt:lpstr>
      <vt:lpstr>  «Профилактика йодного дефицита»</vt:lpstr>
      <vt:lpstr>Зачем нужен йод? </vt:lpstr>
      <vt:lpstr>Щитовидная железа</vt:lpstr>
      <vt:lpstr>Презентация PowerPoint</vt:lpstr>
      <vt:lpstr>Презентация PowerPoint</vt:lpstr>
      <vt:lpstr>Презентация PowerPoint</vt:lpstr>
      <vt:lpstr>Если ребенку не хватает йода,  он будет:</vt:lpstr>
      <vt:lpstr>К чему приводит недостаток йода в организме у подростков?</vt:lpstr>
      <vt:lpstr>К чему приводит недостаток йода в организме у взрослых?</vt:lpstr>
      <vt:lpstr>К чему приводит недостаток йода в организме у женщин?</vt:lpstr>
      <vt:lpstr>Может ли наш организм вырабатывать йод?</vt:lpstr>
      <vt:lpstr>Источники йода</vt:lpstr>
      <vt:lpstr>Сколько нужно йода в день?</vt:lpstr>
      <vt:lpstr> Человек должен получать йод в нужной дозировке   ЕЖЕДНЕВНО!!!</vt:lpstr>
      <vt:lpstr> Знаете ли вы сколько потребляют йода в день жители России?</vt:lpstr>
      <vt:lpstr>Йод неравномерно представлен в окружающей среде</vt:lpstr>
      <vt:lpstr>Дефицит йода – это глобальная проблема во всем мире!</vt:lpstr>
      <vt:lpstr>Презентация PowerPoint</vt:lpstr>
      <vt:lpstr>Тюменская область  - является территорией с природно обусловленным йодным дефицитом</vt:lpstr>
      <vt:lpstr>Что делать</vt:lpstr>
      <vt:lpstr>Презентация PowerPoint</vt:lpstr>
      <vt:lpstr>Почему именно йодированная соль?</vt:lpstr>
      <vt:lpstr>Презентация PowerPoint</vt:lpstr>
      <vt:lpstr>Когда приобретаете йодированную соль</vt:lpstr>
      <vt:lpstr>Как хранить и использовать йодированную соль?</vt:lpstr>
      <vt:lpstr>Сколько надо кушать йодированной соли?</vt:lpstr>
      <vt:lpstr>Что должен делать каждый родитель по предотвращению «скрытого голода» членов своей семьи?</vt:lpstr>
      <vt:lpstr>Соль + йод = IQ сбережет!</vt:lpstr>
      <vt:lpstr>Презентация PowerPoint</vt:lpstr>
      <vt:lpstr>Использование йодированной соли при приготовлении пищи  - надежная и доступная инвестиция в будущее Вашего ребенка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йодного дефицита»</dc:title>
  <dc:creator>Евгений Ковальжин</dc:creator>
  <cp:lastModifiedBy>ольга макарова</cp:lastModifiedBy>
  <cp:revision>4</cp:revision>
  <dcterms:created xsi:type="dcterms:W3CDTF">2017-03-30T11:01:18Z</dcterms:created>
  <dcterms:modified xsi:type="dcterms:W3CDTF">2017-03-30T17:20:18Z</dcterms:modified>
</cp:coreProperties>
</file>