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9" r:id="rId3"/>
    <p:sldId id="270" r:id="rId4"/>
    <p:sldId id="275" r:id="rId5"/>
    <p:sldId id="264" r:id="rId6"/>
    <p:sldId id="273" r:id="rId7"/>
    <p:sldId id="276" r:id="rId8"/>
    <p:sldId id="277" r:id="rId9"/>
    <p:sldId id="272" r:id="rId10"/>
    <p:sldId id="271" r:id="rId11"/>
    <p:sldId id="274" r:id="rId12"/>
    <p:sldId id="278" r:id="rId13"/>
    <p:sldId id="268" r:id="rId14"/>
    <p:sldId id="266" r:id="rId15"/>
    <p:sldId id="267" r:id="rId16"/>
    <p:sldId id="257" r:id="rId17"/>
    <p:sldId id="279" r:id="rId18"/>
    <p:sldId id="26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FF93-5279-4AFA-8A9E-5FD490B463BF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0661-E59F-4A52-B1EC-9423AA1D5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67/849/67849448_F_10_Cinderella_CinderellaFairy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dreamworlds.ru/uploads/posts/2010-12/thumbs/1292186992_f_10_cinderella_stairway.jpg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38"/>
            <a:ext cx="8229600" cy="911225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>
                <a:solidFill>
                  <a:srgbClr val="C00000"/>
                </a:solidFill>
                <a:latin typeface="Arial Narrow" pitchFamily="34" charset="0"/>
              </a:rPr>
              <a:t>Конституция страны — закон нашей жизни.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>
                <a:solidFill>
                  <a:srgbClr val="C00000"/>
                </a:solidFill>
              </a:rPr>
              <a:t>Государственные символы России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21471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1916832"/>
            <a:ext cx="739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Классный час в </a:t>
            </a:r>
            <a:r>
              <a:rPr lang="ru-RU" sz="2400" dirty="0" smtClean="0">
                <a:solidFill>
                  <a:srgbClr val="7030A0"/>
                </a:solidFill>
              </a:rPr>
              <a:t>3 </a:t>
            </a:r>
            <a:r>
              <a:rPr lang="ru-RU" sz="2400" dirty="0" smtClean="0">
                <a:solidFill>
                  <a:srgbClr val="7030A0"/>
                </a:solidFill>
              </a:rPr>
              <a:t>классе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МАОУ </a:t>
            </a:r>
            <a:r>
              <a:rPr lang="ru-RU" sz="2400" dirty="0" err="1" smtClean="0">
                <a:solidFill>
                  <a:srgbClr val="7030A0"/>
                </a:solidFill>
              </a:rPr>
              <a:t>Черемшанская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СОШ-филиал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Неволинская</a:t>
            </a:r>
            <a:r>
              <a:rPr lang="ru-RU" sz="2400" dirty="0" smtClean="0">
                <a:solidFill>
                  <a:srgbClr val="7030A0"/>
                </a:solidFill>
              </a:rPr>
              <a:t> ООШ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err="1" smtClean="0">
                <a:solidFill>
                  <a:srgbClr val="7030A0"/>
                </a:solidFill>
              </a:rPr>
              <a:t>Учитель:Кучумова</a:t>
            </a:r>
            <a:r>
              <a:rPr lang="ru-RU" sz="2400" dirty="0" smtClean="0">
                <a:solidFill>
                  <a:srgbClr val="7030A0"/>
                </a:solidFill>
              </a:rPr>
              <a:t> Е.В.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68313" y="260350"/>
            <a:ext cx="820737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сказке и кто нарушал право</a:t>
            </a:r>
          </a:p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свободу и свободный труд за </a:t>
            </a:r>
          </a:p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вознаграждение, </a:t>
            </a:r>
          </a:p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держал кукол в рабстве?</a:t>
            </a:r>
          </a:p>
        </p:txBody>
      </p:sp>
      <p:pic>
        <p:nvPicPr>
          <p:cNvPr id="50181" name="i-main-pic" descr="Картинка 58 из 297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205038"/>
            <a:ext cx="5976938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8313" y="260350"/>
            <a:ext cx="8207375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какой известной сказочной героини</a:t>
            </a: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нарушено право на отдых, </a:t>
            </a: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разумное ограничение рабочего времени?</a:t>
            </a:r>
          </a:p>
        </p:txBody>
      </p:sp>
      <p:pic>
        <p:nvPicPr>
          <p:cNvPr id="48133" name="i-main-pic" descr="Картинка 15 из 37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2663825" cy="3455988"/>
          </a:xfrm>
          <a:noFill/>
        </p:spPr>
      </p:pic>
      <p:pic>
        <p:nvPicPr>
          <p:cNvPr id="48134" name="i-main-pic" descr="Картинка 6 из 30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420938"/>
            <a:ext cx="25923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i-main-pic" descr="Картинка 9 из 314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068638"/>
            <a:ext cx="27368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4 остановка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«Символы Российской Федерации»»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знаете, с чего начинается Конституция?</a:t>
            </a:r>
          </a:p>
          <a:p>
            <a:r>
              <a:rPr lang="ru-RU" dirty="0" smtClean="0"/>
              <a:t>На первой странице Конституции – гимн нашей страны. Гимн – это главная песня страны, которая звучит на всех главных событиях страны.  А как нужно слушать гимны? </a:t>
            </a:r>
          </a:p>
          <a:p>
            <a:r>
              <a:rPr lang="ru-RU" dirty="0" smtClean="0"/>
              <a:t>Прослушаем гимн нашей страны.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916238" y="577245"/>
            <a:ext cx="597693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1.Россия - священная наша держава,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Россия - любимая наша страна.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Могучая воля, великая слава -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Твое  достоянье на  все  времена!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Припев: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Славься, Отечество наше свободное,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Братских народов союз вековой,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Предками данная мудрость народная!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Славься, страна! Мы гордимся тобой</a:t>
            </a:r>
            <a:r>
              <a:rPr lang="ru-RU" sz="2000" i="1" dirty="0" smtClean="0">
                <a:solidFill>
                  <a:srgbClr val="7030A0"/>
                </a:solidFill>
              </a:rPr>
              <a:t>!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2.От южных морей до полярного края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Раскинулись наши леса и поля.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Одна ты на свете! Одна ты такая -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Хранимая Богом родная земля!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Припев</a:t>
            </a:r>
            <a:r>
              <a:rPr lang="ru-RU" sz="2000" i="1" dirty="0" smtClean="0">
                <a:solidFill>
                  <a:srgbClr val="7030A0"/>
                </a:solidFill>
              </a:rPr>
              <a:t>:</a:t>
            </a:r>
            <a:endParaRPr lang="ru-RU" sz="2000" i="1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3.Широкий простор для мечты и для жизни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Грядущие нам открывают года.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Нам силу дает наша верность Отчизне.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Так было, так есть и так будет всегда!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Припев: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3081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211960" y="2492896"/>
            <a:ext cx="464477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У России величавой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На гербе орёл двуглавый,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Чтоб на запад на восток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Он смотреть бы сразу мог.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Сильный, мудрый он и гордый.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Он – России дух свободный.</a:t>
            </a:r>
          </a:p>
        </p:txBody>
      </p:sp>
      <p:pic>
        <p:nvPicPr>
          <p:cNvPr id="615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724920" cy="401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3568" y="4581128"/>
            <a:ext cx="39533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Белый цвет – берёзка.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Синий - неба цвет.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Красная полоска-</a:t>
            </a:r>
          </a:p>
          <a:p>
            <a:r>
              <a:rPr lang="ru-RU" sz="2800" dirty="0">
                <a:solidFill>
                  <a:srgbClr val="7030A0"/>
                </a:solidFill>
              </a:rPr>
              <a:t>Солнечный рассвет.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717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086000" cy="47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5 остановка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Вспомним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государственные </a:t>
            </a:r>
          </a:p>
          <a:p>
            <a:pPr algn="ctr"/>
            <a:r>
              <a:rPr lang="ru-RU" smtClean="0">
                <a:solidFill>
                  <a:srgbClr val="C00000"/>
                </a:solidFill>
              </a:rPr>
              <a:t>праздники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428625"/>
          <a:ext cx="7900987" cy="5879973"/>
        </p:xfrm>
        <a:graphic>
          <a:graphicData uri="http://schemas.openxmlformats.org/drawingml/2006/table">
            <a:tbl>
              <a:tblPr/>
              <a:tblGrid>
                <a:gridCol w="3949700"/>
                <a:gridCol w="3951287"/>
              </a:tblGrid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Новый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23 февраля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Праздник Весны и Труда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1 января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День защитника Отечества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мая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Рождество Христово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мая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День Победы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4 ноября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День народного единства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января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День независимости России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8 марта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Международный женский день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12 июня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57563" y="2786063"/>
            <a:ext cx="2428875" cy="15001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6188" y="1357313"/>
            <a:ext cx="2214562" cy="1571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00500" y="714375"/>
            <a:ext cx="1643063" cy="15001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00438" y="2143125"/>
            <a:ext cx="2500312" cy="15001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57625" y="4929188"/>
            <a:ext cx="2071688" cy="7858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00438" y="5000625"/>
            <a:ext cx="2428875" cy="857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71875" y="3571875"/>
            <a:ext cx="2214563" cy="7858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4688" y="714375"/>
            <a:ext cx="2428875" cy="7143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 классного часа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такое Конституция? </a:t>
            </a:r>
          </a:p>
          <a:p>
            <a:r>
              <a:rPr lang="ru-RU" dirty="0" smtClean="0"/>
              <a:t>2. Где записаны права и обязанности граждан России?</a:t>
            </a:r>
          </a:p>
          <a:p>
            <a:r>
              <a:rPr lang="ru-RU" dirty="0" smtClean="0"/>
              <a:t> 3. Когда была принята новая Конституция? </a:t>
            </a:r>
          </a:p>
          <a:p>
            <a:r>
              <a:rPr lang="ru-RU" dirty="0" smtClean="0"/>
              <a:t>4. Какие государственные символы России?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Что мы Родиной зовём?         И берёзки, вдоль которых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Дом, где мы с тобой живём,   Рядом с мамой мы идём.</a:t>
            </a:r>
          </a:p>
          <a:p>
            <a:r>
              <a:rPr lang="ru-RU" dirty="0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3078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Что мы Родиной зовём?       Наши праздники и песни,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Поле с тонким колоском,      Тёплый вечер за окном.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102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 b="15379"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 остановка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«Что такое конституция и для чего она нужна»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Много, много лет назад,</a:t>
            </a:r>
          </a:p>
          <a:p>
            <a:r>
              <a:rPr lang="ru-RU" dirty="0" smtClean="0"/>
              <a:t> Как нам люди говорят,</a:t>
            </a:r>
          </a:p>
          <a:p>
            <a:r>
              <a:rPr lang="ru-RU" dirty="0" smtClean="0"/>
              <a:t> Был придуман Он -</a:t>
            </a:r>
          </a:p>
          <a:p>
            <a:r>
              <a:rPr lang="ru-RU" dirty="0" smtClean="0"/>
              <a:t> Конституции Закон,</a:t>
            </a:r>
          </a:p>
          <a:p>
            <a:r>
              <a:rPr lang="ru-RU" dirty="0" smtClean="0"/>
              <a:t> И с тех пор за годом год</a:t>
            </a:r>
          </a:p>
          <a:p>
            <a:r>
              <a:rPr lang="ru-RU" dirty="0" smtClean="0"/>
              <a:t> Его чествует народ,</a:t>
            </a:r>
          </a:p>
          <a:p>
            <a:r>
              <a:rPr lang="ru-RU" dirty="0" smtClean="0"/>
              <a:t> За мораль и за порядок,</a:t>
            </a:r>
          </a:p>
          <a:p>
            <a:r>
              <a:rPr lang="ru-RU" dirty="0" smtClean="0"/>
              <a:t> И не страшен нам упадок,</a:t>
            </a:r>
          </a:p>
          <a:p>
            <a:r>
              <a:rPr lang="ru-RU" dirty="0" smtClean="0"/>
              <a:t> Кто законы соблюдает,</a:t>
            </a:r>
          </a:p>
          <a:p>
            <a:r>
              <a:rPr lang="ru-RU" dirty="0" smtClean="0"/>
              <a:t> Тот, конечно, уважает</a:t>
            </a:r>
          </a:p>
          <a:p>
            <a:r>
              <a:rPr lang="ru-RU" dirty="0" smtClean="0"/>
              <a:t> Конституцию, страну,</a:t>
            </a:r>
          </a:p>
          <a:p>
            <a:r>
              <a:rPr lang="ru-RU" dirty="0" smtClean="0"/>
              <a:t> Родину свою одну!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21471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237960" y="274680"/>
            <a:ext cx="8792640" cy="563040"/>
          </a:xfrm>
          <a:prstGeom prst="rect">
            <a:avLst/>
          </a:prstGeom>
        </p:spPr>
        <p:txBody>
          <a:bodyPr anchor="ctr"/>
          <a:lstStyle/>
          <a:p>
            <a:r>
              <a:rPr lang="en-US" sz="4000" b="1" i="1">
                <a:solidFill>
                  <a:srgbClr val="000000"/>
                </a:solidFill>
                <a:latin typeface="Arial"/>
              </a:rPr>
              <a:t>     Что такое Конституция?</a:t>
            </a:r>
            <a:endParaRPr/>
          </a:p>
        </p:txBody>
      </p:sp>
      <p:sp>
        <p:nvSpPr>
          <p:cNvPr id="342" name="TextShape 2"/>
          <p:cNvSpPr txBox="1"/>
          <p:nvPr/>
        </p:nvSpPr>
        <p:spPr>
          <a:xfrm>
            <a:off x="236520" y="852480"/>
            <a:ext cx="4603320" cy="5686200"/>
          </a:xfrm>
          <a:prstGeom prst="rect">
            <a:avLst/>
          </a:prstGeom>
        </p:spPr>
        <p:txBody>
          <a:bodyPr/>
          <a:lstStyle/>
          <a:p>
            <a:pPr>
              <a:buFont typeface="StarSymbol"/>
              <a:buChar char=""/>
            </a:pPr>
            <a:r>
              <a:rPr lang="en-US" sz="2800" b="1" i="1" u="sng" dirty="0" err="1">
                <a:solidFill>
                  <a:srgbClr val="A50021"/>
                </a:solidFill>
                <a:latin typeface="comic"/>
              </a:rPr>
              <a:t>Конституция</a:t>
            </a:r>
            <a:r>
              <a:rPr lang="en-US" sz="2800" b="1" i="1" dirty="0">
                <a:solidFill>
                  <a:srgbClr val="A50021"/>
                </a:solidFill>
                <a:latin typeface="comic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– (</a:t>
            </a:r>
            <a:r>
              <a:rPr lang="en-US" sz="2800" b="1" i="1" dirty="0" err="1">
                <a:solidFill>
                  <a:srgbClr val="000000"/>
                </a:solidFill>
                <a:latin typeface="comic"/>
              </a:rPr>
              <a:t>от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comic"/>
              </a:rPr>
              <a:t>лат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. </a:t>
            </a:r>
            <a:r>
              <a:rPr lang="en-US" sz="2800" b="1" i="1" dirty="0" err="1">
                <a:solidFill>
                  <a:srgbClr val="000000"/>
                </a:solidFill>
                <a:latin typeface="comic"/>
              </a:rPr>
              <a:t>установление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) – </a:t>
            </a:r>
            <a:r>
              <a:rPr lang="en-US" sz="2800" b="1" i="1" dirty="0" err="1">
                <a:solidFill>
                  <a:srgbClr val="000000"/>
                </a:solidFill>
                <a:latin typeface="comic"/>
              </a:rPr>
              <a:t>основной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comic"/>
              </a:rPr>
              <a:t>закон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comic"/>
              </a:rPr>
              <a:t>государства</a:t>
            </a:r>
            <a:r>
              <a:rPr lang="en-US" sz="2800" b="1" i="1" dirty="0">
                <a:solidFill>
                  <a:srgbClr val="000000"/>
                </a:solidFill>
                <a:latin typeface="comic"/>
              </a:rPr>
              <a:t>.</a:t>
            </a:r>
            <a:endParaRPr dirty="0"/>
          </a:p>
          <a:p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u="sng" dirty="0" err="1">
                <a:solidFill>
                  <a:srgbClr val="A50021"/>
                </a:solidFill>
                <a:latin typeface="comic"/>
              </a:rPr>
              <a:t>Конституция</a:t>
            </a:r>
            <a:r>
              <a:rPr lang="en-US" sz="2400" b="1" i="1" u="sng" dirty="0">
                <a:solidFill>
                  <a:srgbClr val="A50021"/>
                </a:solidFill>
                <a:latin typeface="comic"/>
              </a:rPr>
              <a:t> </a:t>
            </a:r>
            <a:r>
              <a:rPr lang="en-US" sz="2400" b="1" i="1" u="sng" dirty="0" err="1">
                <a:solidFill>
                  <a:srgbClr val="A50021"/>
                </a:solidFill>
                <a:latin typeface="comic"/>
              </a:rPr>
              <a:t>определяет</a:t>
            </a:r>
            <a:r>
              <a:rPr lang="en-US" sz="2400" b="1" i="1" u="sng" dirty="0">
                <a:solidFill>
                  <a:srgbClr val="A50021"/>
                </a:solidFill>
                <a:latin typeface="comic"/>
              </a:rPr>
              <a:t>:</a:t>
            </a:r>
            <a:endParaRPr dirty="0"/>
          </a:p>
          <a:p>
            <a:pPr>
              <a:buFont typeface="StarSymbol"/>
              <a:buChar char=""/>
            </a:pP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Основы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государственного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и</a:t>
            </a:r>
            <a:endParaRPr dirty="0"/>
          </a:p>
          <a:p>
            <a:r>
              <a:rPr lang="en-US" sz="2400" b="1" i="1" dirty="0">
                <a:solidFill>
                  <a:srgbClr val="000000"/>
                </a:solidFill>
                <a:latin typeface="comic"/>
              </a:rPr>
              <a:t>   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общественного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строя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;</a:t>
            </a:r>
            <a:endParaRPr dirty="0"/>
          </a:p>
          <a:p>
            <a:pPr>
              <a:buFont typeface="StarSymbol"/>
              <a:buChar char=""/>
            </a:pP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Систему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органов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власти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,</a:t>
            </a:r>
            <a:endParaRPr dirty="0"/>
          </a:p>
          <a:p>
            <a:r>
              <a:rPr lang="en-US" sz="2400" b="1" i="1" dirty="0">
                <a:solidFill>
                  <a:srgbClr val="000000"/>
                </a:solidFill>
                <a:latin typeface="comic"/>
              </a:rPr>
              <a:t>   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порядок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их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образования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 и</a:t>
            </a:r>
            <a:endParaRPr dirty="0"/>
          </a:p>
          <a:p>
            <a:r>
              <a:rPr lang="en-US" sz="2400" b="1" i="1" dirty="0">
                <a:solidFill>
                  <a:srgbClr val="000000"/>
                </a:solidFill>
                <a:latin typeface="comic"/>
              </a:rPr>
              <a:t>    </a:t>
            </a:r>
            <a:r>
              <a:rPr lang="en-US" sz="2400" b="1" i="1" dirty="0" err="1">
                <a:solidFill>
                  <a:srgbClr val="000000"/>
                </a:solidFill>
                <a:latin typeface="comic"/>
              </a:rPr>
              <a:t>деятельности</a:t>
            </a:r>
            <a:r>
              <a:rPr lang="en-US" sz="2400" b="1" i="1" dirty="0">
                <a:solidFill>
                  <a:srgbClr val="000000"/>
                </a:solidFill>
                <a:latin typeface="comic"/>
              </a:rPr>
              <a:t>;</a:t>
            </a:r>
            <a:endParaRPr dirty="0"/>
          </a:p>
          <a:p>
            <a:pPr>
              <a:buFont typeface="StarSymbol"/>
              <a:buChar char=""/>
            </a:pPr>
            <a:r>
              <a:rPr lang="en-US" sz="2400" b="1" i="1" dirty="0" err="1">
                <a:solidFill>
                  <a:srgbClr val="7030A0"/>
                </a:solidFill>
                <a:latin typeface="comic"/>
              </a:rPr>
              <a:t>Права</a:t>
            </a:r>
            <a:r>
              <a:rPr lang="en-US" sz="2400" b="1" i="1" dirty="0">
                <a:solidFill>
                  <a:srgbClr val="7030A0"/>
                </a:solidFill>
                <a:latin typeface="comic"/>
              </a:rPr>
              <a:t> и </a:t>
            </a:r>
            <a:r>
              <a:rPr lang="en-US" sz="2400" b="1" i="1" dirty="0" err="1">
                <a:solidFill>
                  <a:srgbClr val="7030A0"/>
                </a:solidFill>
                <a:latin typeface="comic"/>
              </a:rPr>
              <a:t>обязанности</a:t>
            </a:r>
            <a:r>
              <a:rPr lang="en-US" sz="2400" b="1" i="1" dirty="0">
                <a:solidFill>
                  <a:srgbClr val="7030A0"/>
                </a:solidFill>
                <a:latin typeface="comic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comic"/>
              </a:rPr>
              <a:t>граждан</a:t>
            </a:r>
            <a:r>
              <a:rPr lang="en-US" sz="2400" b="1" i="1" dirty="0">
                <a:solidFill>
                  <a:srgbClr val="7030A0"/>
                </a:solidFill>
                <a:latin typeface="comic"/>
              </a:rPr>
              <a:t>.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43" name="TextShape 3"/>
          <p:cNvSpPr txBox="1"/>
          <p:nvPr/>
        </p:nvSpPr>
        <p:spPr>
          <a:xfrm>
            <a:off x="499284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960" y="901800"/>
            <a:ext cx="3957120" cy="554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0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 fill="freeze"/>
                                        <p:tgtEl>
                                          <p:spTgt spid="342">
                                            <p:txEl>
                                              <p:charRg st="0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0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5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8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1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6" dur="500" fill="freeze"/>
                                        <p:tgtEl>
                                          <p:spTgt spid="342">
                                            <p:txEl>
                                              <p:charRg st="24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Конституция РФ</a:t>
            </a:r>
          </a:p>
        </p:txBody>
      </p:sp>
      <p:graphicFrame>
        <p:nvGraphicFramePr>
          <p:cNvPr id="71695" name="Group 15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76262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7626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Статья 17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 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и в соответствии с настоящей Конституцией.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Основные права и свободы человека неотчуждаемы и принадлежат каждому от рождения.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Осуществление прав и свобод человека и гражданина не должно нарушать права и свободы других лиц.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 остановка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«Мои права и обязанности- гарантированы конституцией»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Права ребёнка надо знать,</a:t>
            </a:r>
          </a:p>
          <a:p>
            <a:r>
              <a:rPr lang="ru-RU" dirty="0" smtClean="0"/>
              <a:t>Не только знать,</a:t>
            </a:r>
          </a:p>
          <a:p>
            <a:r>
              <a:rPr lang="ru-RU" dirty="0" smtClean="0"/>
              <a:t>Но соблюдать,</a:t>
            </a:r>
          </a:p>
          <a:p>
            <a:r>
              <a:rPr lang="ru-RU" dirty="0" smtClean="0"/>
              <a:t>Тогда легко нам будет жить,</a:t>
            </a:r>
          </a:p>
          <a:p>
            <a:r>
              <a:rPr lang="ru-RU" dirty="0" smtClean="0"/>
              <a:t>Играть, дружить и не тужить!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Посмотрим </a:t>
            </a:r>
            <a:r>
              <a:rPr lang="ru-RU" u="sng" dirty="0" smtClean="0">
                <a:solidFill>
                  <a:srgbClr val="7030A0"/>
                </a:solidFill>
              </a:rPr>
              <a:t>видеофильм </a:t>
            </a:r>
          </a:p>
          <a:p>
            <a:r>
              <a:rPr lang="ru-RU" u="sng" dirty="0" smtClean="0">
                <a:solidFill>
                  <a:srgbClr val="7030A0"/>
                </a:solidFill>
              </a:rPr>
              <a:t>«Я и семья, мои права»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3 остановка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«В гостях у сказки»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Определим, </a:t>
            </a:r>
          </a:p>
          <a:p>
            <a:r>
              <a:rPr lang="ru-RU" dirty="0" smtClean="0"/>
              <a:t>права каких героев сказок нарушаются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8313" y="260350"/>
            <a:ext cx="82073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сказке нарушено право </a:t>
            </a:r>
          </a:p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неприкосновенность  жилища?</a:t>
            </a:r>
          </a:p>
        </p:txBody>
      </p:sp>
      <p:pic>
        <p:nvPicPr>
          <p:cNvPr id="47109" name="i-main-pic" descr="Картинка 1 из 42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3560763" cy="2189162"/>
          </a:xfrm>
          <a:noFill/>
        </p:spPr>
      </p:pic>
      <p:pic>
        <p:nvPicPr>
          <p:cNvPr id="47110" name="i-main-pic" descr="Картинка 16 из 4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35274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i-main-pic" descr="Картинка 14 из 42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73238"/>
            <a:ext cx="34559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456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1 остановка  «Что такое конституция и для чего она нужна» </vt:lpstr>
      <vt:lpstr>Слайд 5</vt:lpstr>
      <vt:lpstr>Конституция РФ</vt:lpstr>
      <vt:lpstr>2 остановка  «Мои права и обязанности- гарантированы конституцией» </vt:lpstr>
      <vt:lpstr>3 остановка  «В гостях у сказки» </vt:lpstr>
      <vt:lpstr>Слайд 9</vt:lpstr>
      <vt:lpstr>Слайд 10</vt:lpstr>
      <vt:lpstr>Слайд 11</vt:lpstr>
      <vt:lpstr>4 остановка  «Символы Российской Федерации»» </vt:lpstr>
      <vt:lpstr>Слайд 13</vt:lpstr>
      <vt:lpstr>Слайд 14</vt:lpstr>
      <vt:lpstr>Слайд 15</vt:lpstr>
      <vt:lpstr>Слайд 16</vt:lpstr>
      <vt:lpstr>5 остановка  </vt:lpstr>
      <vt:lpstr>Слайд 18</vt:lpstr>
      <vt:lpstr>Подведём итог классного часа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2013-10-30T17:01:34Z</dcterms:created>
  <dcterms:modified xsi:type="dcterms:W3CDTF">2017-12-11T13:53:57Z</dcterms:modified>
</cp:coreProperties>
</file>