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75" r:id="rId3"/>
    <p:sldId id="276" r:id="rId4"/>
    <p:sldId id="269" r:id="rId5"/>
    <p:sldId id="270" r:id="rId6"/>
    <p:sldId id="265" r:id="rId7"/>
    <p:sldId id="267" r:id="rId8"/>
    <p:sldId id="278" r:id="rId9"/>
    <p:sldId id="271" r:id="rId10"/>
    <p:sldId id="279" r:id="rId11"/>
    <p:sldId id="280" r:id="rId12"/>
    <p:sldId id="281" r:id="rId13"/>
    <p:sldId id="282" r:id="rId14"/>
    <p:sldId id="274" r:id="rId15"/>
    <p:sldId id="283" r:id="rId16"/>
    <p:sldId id="284" r:id="rId17"/>
    <p:sldId id="266" r:id="rId18"/>
  </p:sldIdLst>
  <p:sldSz cx="9144000" cy="6858000" type="screen4x3"/>
  <p:notesSz cx="6858000" cy="9144000"/>
  <p:embeddedFontLst>
    <p:embeddedFont>
      <p:font typeface="Monotype Corsiva" pitchFamily="66" charset="0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FF"/>
    <a:srgbClr val="048A1A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2286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340768"/>
            <a:ext cx="7200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 smtClean="0">
              <a:ln w="19050">
                <a:solidFill>
                  <a:srgbClr val="FFC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melia_DG" pitchFamily="2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48A1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Лагерь дневного пребывания детей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48A1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«Дружба»</a:t>
            </a:r>
            <a:endParaRPr lang="ru-RU" sz="5400" b="1" dirty="0" smtClean="0">
              <a:ln w="19050">
                <a:solidFill>
                  <a:srgbClr val="FFC000"/>
                </a:solidFill>
                <a:prstDash val="solid"/>
              </a:ln>
              <a:solidFill>
                <a:srgbClr val="048A1A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melia_DG" pitchFamily="2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42852"/>
            <a:ext cx="589558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Филиал МАОУ </a:t>
            </a:r>
            <a:r>
              <a:rPr lang="ru-RU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Тоболовская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СОШ- </a:t>
            </a:r>
            <a:r>
              <a:rPr lang="ru-RU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Новокировская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НШДС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286256"/>
            <a:ext cx="464343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     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                                               </a:t>
            </a:r>
          </a:p>
        </p:txBody>
      </p:sp>
      <p:pic>
        <p:nvPicPr>
          <p:cNvPr id="8" name="Picture 7" descr="АНИМАШКИ, БЛЕСТЯШКИ ЕД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786190"/>
            <a:ext cx="2428892" cy="219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Кружки -мастерские</a:t>
            </a:r>
            <a:endParaRPr lang="ru-RU" sz="48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«Умелые ручки»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«Волшебные краски»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Пользователь\Desktop\фото для презентации\20180808_1055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74875"/>
            <a:ext cx="4032448" cy="4174946"/>
          </a:xfrm>
          <a:prstGeom prst="rect">
            <a:avLst/>
          </a:prstGeom>
          <a:noFill/>
        </p:spPr>
      </p:pic>
      <p:pic>
        <p:nvPicPr>
          <p:cNvPr id="28676" name="Picture 4" descr="C:\Users\Пользователь\Desktop\DSC010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987" y="2137802"/>
            <a:ext cx="4556493" cy="424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Выездные мероприятия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Пользователь\Desktop\фото 02.08\DSCN27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628800"/>
            <a:ext cx="4186809" cy="4548733"/>
          </a:xfrm>
          <a:prstGeom prst="rect">
            <a:avLst/>
          </a:prstGeom>
          <a:noFill/>
        </p:spPr>
      </p:pic>
      <p:pic>
        <p:nvPicPr>
          <p:cNvPr id="29699" name="Picture 3" descr="C:\Users\Пользователь\Desktop\фото 02.08\DSCN28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1628800"/>
            <a:ext cx="417227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06688" cy="25798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2852937"/>
            <a:ext cx="2674640" cy="3096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Пользователь\Desktop\фото 02.08\DSCN2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2216" y="1484784"/>
            <a:ext cx="5126132" cy="4608512"/>
          </a:xfrm>
          <a:prstGeom prst="rect">
            <a:avLst/>
          </a:prstGeom>
          <a:noFill/>
        </p:spPr>
      </p:pic>
      <p:pic>
        <p:nvPicPr>
          <p:cNvPr id="30723" name="Picture 3" descr="C:\Users\Пользователь\Desktop\фото для презентации\24-25.07\DSCN2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648406" cy="2736304"/>
          </a:xfrm>
          <a:prstGeom prst="rect">
            <a:avLst/>
          </a:prstGeom>
          <a:noFill/>
        </p:spPr>
      </p:pic>
      <p:pic>
        <p:nvPicPr>
          <p:cNvPr id="30724" name="Picture 4" descr="C:\Users\Пользователь\Desktop\20140101_04001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2996952"/>
            <a:ext cx="366508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Общелагерные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мероприятия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Пользователь\Desktop\20180730_1347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060848"/>
            <a:ext cx="4245053" cy="4104456"/>
          </a:xfrm>
          <a:prstGeom prst="rect">
            <a:avLst/>
          </a:prstGeom>
          <a:noFill/>
        </p:spPr>
      </p:pic>
      <p:pic>
        <p:nvPicPr>
          <p:cNvPr id="31747" name="Picture 3" descr="C:\Users\Пользователь\Desktop\20180806_1518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060848"/>
            <a:ext cx="4351277" cy="410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detsad-320027-1461504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2926513" cy="2193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Пользователь\Desktop\ST839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3861048"/>
            <a:ext cx="326436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АНИМАШКИ, БЛЕСТЯШКИ ЕД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221088"/>
            <a:ext cx="2428892" cy="219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1" y="1700808"/>
            <a:ext cx="2818656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1" y="2564905"/>
            <a:ext cx="2746648" cy="3096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Пользователь\Desktop\фото для презентации\20180807_162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245422" cy="4450556"/>
          </a:xfrm>
          <a:prstGeom prst="rect">
            <a:avLst/>
          </a:prstGeom>
          <a:noFill/>
        </p:spPr>
      </p:pic>
      <p:pic>
        <p:nvPicPr>
          <p:cNvPr id="32771" name="Picture 3" descr="C:\Users\Пользователь\Desktop\фото для презентации\20180808_105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68760"/>
            <a:ext cx="392392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Отряд Лучики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Пользователь\Desktop\фото для презентации\20180808_105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240360" cy="4320480"/>
          </a:xfrm>
          <a:prstGeom prst="rect">
            <a:avLst/>
          </a:prstGeom>
          <a:noFill/>
        </p:spPr>
      </p:pic>
      <p:pic>
        <p:nvPicPr>
          <p:cNvPr id="33795" name="Picture 3" descr="C:\Users\Пользователь\Desktop\фото для презентации\20180808_1053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5621341" cy="5027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60979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6454534" cy="4896544"/>
          </a:xfrm>
        </p:spPr>
      </p:pic>
    </p:spTree>
    <p:extLst>
      <p:ext uri="{BB962C8B-B14F-4D97-AF65-F5344CB8AC3E}">
        <p14:creationId xmlns:p14="http://schemas.microsoft.com/office/powerpoint/2010/main" xmlns="" val="6933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«Город радуги»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Тематика смены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«Город радуги»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обыгрывает идею строительства и функционирование города творчества и радости в рамках большой сюжетно – ролевой игры. Жизнь лагерной смены  в течение 15 дней моделирует жизнь города, в котором в каждом отряде – семейка. Реализация целей и задач состоит в организации сюжетно – ролевой игры «Город радуги», по мотивам произведения Н.Носова «Незнайка и его друзья».  Слово «Город» означает форму организации смены, основанную на признании ценностей равенства, свободы, справедливости. Это своеобразное государство, где в своих правах и обязанностях равны как дети, так и взрослые. Сюжетно – ролевая игра как форма жизнедеятельности даёт большие возможности для формирования позитивной направленности личности ребёнка. В течение всей игры, участники и организаторы программы живут согласно уже сложившимся законам и традициям лагеря.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Легенда Города радуги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	Далеко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далеко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 небе жила одна звезда. Ей было холодно и грустно одной, и она много путешествовала в надежде найти друзей. Однажды двигаясь в ночном безмолвии Космоса, далеко внизу, на Земле, она увидела необычный город. Жители в нём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пели удивительные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песни, играли в разнообразные игры, совершали замечательные открытия – мечтали подрасти и вести всех за собой. Это был Солнечный город.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Но берег времени неуловим, злой ураган,  налетевший внезапно разрушил этот город, забрав с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собой все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краски.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Всем показалось, что уже никогда не загорится костёр романтики, не будут слышны удивительные песни, не будут свершаться волшебные дела и большие открытия.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Звезде захотелось спуститься  на Землю и помочь ребятам. Но суров закон Космоса! Звёздам нельзя спускаться на Землю, иначе они погибнут!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Однако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желание было сильней, поэтому Звезда устремилась к Земле.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Нет, она не погибла! Достигнув Солнечного города, она распалась на тысячи искр и стала дарить частицу своего огня, света, тепла тем, кто верил в добро, справедливость, совершал хорошие поступки. Жители стали стремиться завоевать утраченные качества, мечтая о прекрасном.  Вместе они выбрали главные достояния города, тогда он стал радужным. Люди поверили в чудо, поняли, как прекрасен мир, и как важно его охранять. Так появился Город радуги.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melia_DG" pitchFamily="2" charset="0"/>
              </a:rPr>
              <a:t>Актуальность программы</a:t>
            </a:r>
            <a:endParaRPr lang="ru-RU" sz="4000" b="1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928794" y="1357298"/>
            <a:ext cx="6972320" cy="4768865"/>
          </a:xfrm>
          <a:prstGeom prst="cloud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С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наступлением летних каникул перед большинством родителей встает вопрос о том, каким образом организовать летний отдых своих детей. Особую роль играют летние лагеря с дневным пребыванием детей. На сегодняшний день это наиболее дешевый и для многих единственный выход из положения. К тому же далеко не каждый ребенок захочет провести все лето вне дома — без мамы и папы. Посещая пришкольный лагерь, он не отрывается от семьи, находится под присмотром педагогов, своевременно накормлен, занят интересными делами, а вечером и в выходные дни находится в кругу семьи. Еще один немаловажный момент — это возможность общения ребенка с привычным кругом друзей.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Название смены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«Город радуги»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(посвящается году Добровольцев волонтёров),  поэтому создание смены с патриотической направленностью является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актуальной.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detia-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14818"/>
            <a:ext cx="1714512" cy="1775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программы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14942" y="980728"/>
            <a:ext cx="3749546" cy="4896544"/>
          </a:xfrm>
          <a:prstGeom prst="cloud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3300" b="1" i="1" dirty="0" smtClean="0">
              <a:solidFill>
                <a:srgbClr val="FF0000"/>
              </a:solidFill>
            </a:endParaRPr>
          </a:p>
          <a:p>
            <a:r>
              <a:rPr lang="ru-RU" sz="7200" dirty="0" smtClean="0"/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Дети, оставшиеся  без попечения родителей;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Дети – инвалиды;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Дети с ограниченными возможностями здоровья;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Дети, проживающие в малоимущих семьях; 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Дети социально благополучной категории;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42976" y="1142984"/>
            <a:ext cx="4038600" cy="2667146"/>
          </a:xfrm>
          <a:prstGeom prst="cloud">
            <a:avLst/>
          </a:prstGeom>
          <a:ln w="2857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3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Дети с 6 до 16 лет.</a:t>
            </a: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detia-5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00438"/>
            <a:ext cx="1571636" cy="2857520"/>
          </a:xfrm>
          <a:prstGeom prst="rect">
            <a:avLst/>
          </a:prstGeom>
          <a:noFill/>
        </p:spPr>
      </p:pic>
      <p:pic>
        <p:nvPicPr>
          <p:cNvPr id="5123" name="Picture 3" descr="C:\Users\User\Desktop\babochki-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286256"/>
            <a:ext cx="1666875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pPr algn="l"/>
            <a:r>
              <a:rPr lang="ru-RU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melia_DG" pitchFamily="2" charset="0"/>
              </a:rPr>
              <a:t>              </a:t>
            </a:r>
            <a:r>
              <a:rPr lang="ru-RU" dirty="0" smtClean="0">
                <a:solidFill>
                  <a:srgbClr val="FF0000"/>
                </a:solidFill>
                <a:latin typeface="Amelia_DG" pitchFamily="2" charset="0"/>
              </a:rPr>
              <a:t>Цель </a:t>
            </a:r>
            <a:r>
              <a:rPr lang="ru-RU" dirty="0" smtClean="0">
                <a:solidFill>
                  <a:srgbClr val="FF0000"/>
                </a:solidFill>
                <a:latin typeface="Amelia_DG" pitchFamily="2" charset="0"/>
              </a:rPr>
              <a:t>:</a:t>
            </a:r>
            <a:endParaRPr lang="ru-RU" dirty="0">
              <a:solidFill>
                <a:srgbClr val="FF0000"/>
              </a:solidFill>
              <a:latin typeface="Amelia_DG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000108"/>
            <a:ext cx="7200800" cy="350046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отдыха обучающихся в летний период, укрепление физического, духовно–нравственного, эмоционального здоровья детей и развитие их творческих способностей</a:t>
            </a:r>
            <a:r>
              <a:rPr lang="ru-RU" dirty="0" smtClean="0"/>
              <a:t>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User\Desktop\detia-3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2428892" cy="2107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8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melia_DG" pitchFamily="2" charset="0"/>
              </a:rPr>
              <a:t>                </a:t>
            </a:r>
            <a:r>
              <a:rPr lang="ru-RU" dirty="0" smtClean="0">
                <a:solidFill>
                  <a:srgbClr val="FF0000"/>
                </a:solidFill>
                <a:latin typeface="Amelia_DG" pitchFamily="2" charset="0"/>
              </a:rPr>
              <a:t>Задачи: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268760"/>
            <a:ext cx="7102002" cy="5112568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интеллектуальных, коммуникативных, физических способностей участников программы - через творческую самостоятельную, объединяющую деятельность детей в смешанных группах, через самоуправление.    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Раскрытие творческого потенциала в разных видах деятельности с учётом индивидуальных особенностей детей и подростков, их интересов, склонностей, особенностей здоровья и строить на этой основе воспитательную работу через выработку индивидуальной траектории развития.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социально активной личности гражданина путем формирования устойчивой мотивации к ведению активной творческой, познавательной и социально-полезной деятельности, стимулирование интереса к 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detia-3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Игровая модель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Помоги солнцу создать радугу».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Чтобы создать солнцу радугу, надо проявить себя в деле и выиграть по итогам дня «</a:t>
            </a:r>
            <a:r>
              <a:rPr lang="ru-RU" sz="28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номинашку</a:t>
            </a:r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» – маленькую сверкающую звезду.</a:t>
            </a:r>
          </a:p>
          <a:p>
            <a:endParaRPr lang="ru-RU" dirty="0"/>
          </a:p>
        </p:txBody>
      </p:sp>
      <p:pic>
        <p:nvPicPr>
          <p:cNvPr id="27651" name="Picture 3" descr="C:\Users\Пользователь\Desktop\фото для презентации\20180808_111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20687"/>
            <a:ext cx="5184576" cy="5636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Amelia_DG" pitchFamily="2" charset="0"/>
              </a:rPr>
              <a:t>         </a:t>
            </a:r>
            <a:r>
              <a:rPr lang="ru-RU" dirty="0" smtClean="0">
                <a:solidFill>
                  <a:srgbClr val="FF0000"/>
                </a:solidFill>
                <a:latin typeface="Amelia_DG" pitchFamily="2" charset="0"/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detia-1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78" y="4005064"/>
            <a:ext cx="1357322" cy="256589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4" y="908720"/>
          <a:ext cx="7272808" cy="5504102"/>
        </p:xfrm>
        <a:graphic>
          <a:graphicData uri="http://schemas.openxmlformats.org/drawingml/2006/table">
            <a:tbl>
              <a:tblPr/>
              <a:tblGrid>
                <a:gridCol w="1512168"/>
                <a:gridCol w="5760640"/>
              </a:tblGrid>
              <a:tr h="228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08.45 - 09.00</a:t>
                      </a:r>
                      <a:endParaRPr lang="ru-RU" sz="1600" dirty="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Планёрка для воспитателей</a:t>
                      </a: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09.00 - 09.05</a:t>
                      </a:r>
                      <a:endParaRPr lang="ru-RU" sz="1600" dirty="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Прием  детей</a:t>
                      </a: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09.05 - 09.15</a:t>
                      </a:r>
                      <a:endParaRPr lang="ru-RU" sz="1600" dirty="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Зарядка</a:t>
                      </a: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09.15 – 09.20</a:t>
                      </a:r>
                      <a:endParaRPr lang="ru-RU" sz="1600" dirty="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Линейка, подъем флага</a:t>
                      </a: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09.25 - 10.00</a:t>
                      </a:r>
                      <a:endParaRPr lang="ru-RU" sz="1600" dirty="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Завтрак</a:t>
                      </a: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10.00 – 10.20</a:t>
                      </a:r>
                      <a:endParaRPr lang="ru-RU" sz="1600" dirty="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Трудовой десант</a:t>
                      </a: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10.20 – 11.20</a:t>
                      </a:r>
                      <a:endParaRPr lang="ru-RU" sz="1600" dirty="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Занятие по интересам ( просмотр видеофильмов, занятия в кружках, игры на свежем воздухе, посещение бассейна, СБ  п. Октябрьский СК п.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Новокировский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Центра Досуга  с.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Карасуль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11.30 – 12.00</a:t>
                      </a:r>
                      <a:endParaRPr lang="ru-RU" sz="160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Кружковые занятия                                           </a:t>
                      </a: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12.00 – 12.10.</a:t>
                      </a:r>
                      <a:endParaRPr lang="ru-RU" sz="1600" dirty="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 к обще лагерному мероприятию</a:t>
                      </a: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12.10 – 13.00</a:t>
                      </a:r>
                      <a:endParaRPr lang="ru-RU" sz="160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 лагерное мероприятие по плану для  детей 6-10 лет</a:t>
                      </a: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13.00 – 13.30</a:t>
                      </a:r>
                      <a:endParaRPr lang="ru-RU" sz="160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Обед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13.30 –15.30</a:t>
                      </a:r>
                      <a:endParaRPr lang="ru-RU" sz="1600" dirty="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Тихий час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 ко сну, сон / «Тихие игры» в отрядах</a:t>
                      </a: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15.30 – 15.50</a:t>
                      </a:r>
                      <a:endParaRPr lang="ru-RU" sz="1600" dirty="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Полдник.</a:t>
                      </a: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15.50 – 16.40</a:t>
                      </a:r>
                      <a:endParaRPr lang="ru-RU" sz="1600" dirty="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Оздоровительные процедуры (спортивно – оздоровительные мероприятия на свежем воздухе, «Минутки здоровья»)</a:t>
                      </a: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16.45 – 16.55</a:t>
                      </a:r>
                      <a:endParaRPr lang="ru-RU" sz="1600" dirty="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Линейка, спуск флага</a:t>
                      </a: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16.55 -  17.00</a:t>
                      </a:r>
                      <a:endParaRPr lang="ru-RU" sz="1600" dirty="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Уход детей домой</a:t>
                      </a:r>
                    </a:p>
                  </a:txBody>
                  <a:tcPr marL="45007" marR="4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665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Amelia_DG</vt:lpstr>
      <vt:lpstr>Monotype Corsiva</vt:lpstr>
      <vt:lpstr>Times New Roman</vt:lpstr>
      <vt:lpstr>Calibri</vt:lpstr>
      <vt:lpstr>1_Тема Office</vt:lpstr>
      <vt:lpstr>Слайд 1</vt:lpstr>
      <vt:lpstr>Программа «Город радуги»</vt:lpstr>
      <vt:lpstr>Легенда Города радуги</vt:lpstr>
      <vt:lpstr>Актуальность программы</vt:lpstr>
      <vt:lpstr>Участники программы</vt:lpstr>
      <vt:lpstr>              Цель :</vt:lpstr>
      <vt:lpstr>                Задачи: </vt:lpstr>
      <vt:lpstr>Игровая модель</vt:lpstr>
      <vt:lpstr>                    Режим дня</vt:lpstr>
      <vt:lpstr>Кружки -мастерские</vt:lpstr>
      <vt:lpstr>Выездные мероприятия</vt:lpstr>
      <vt:lpstr>Слайд 12</vt:lpstr>
      <vt:lpstr>Общелагерные мероприятия</vt:lpstr>
      <vt:lpstr>Слайд 14</vt:lpstr>
      <vt:lpstr>Слайд 15</vt:lpstr>
      <vt:lpstr>Отряд Лучики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</dc:title>
  <dc:creator>Фокина Лидия Петровна</dc:creator>
  <cp:keywords>Шаблон презентации</cp:keywords>
  <cp:lastModifiedBy>Пользователь</cp:lastModifiedBy>
  <cp:revision>89</cp:revision>
  <dcterms:created xsi:type="dcterms:W3CDTF">2014-07-06T18:18:01Z</dcterms:created>
  <dcterms:modified xsi:type="dcterms:W3CDTF">2018-08-08T07:13:34Z</dcterms:modified>
</cp:coreProperties>
</file>