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65" r:id="rId4"/>
    <p:sldId id="277" r:id="rId5"/>
    <p:sldId id="261" r:id="rId6"/>
    <p:sldId id="262" r:id="rId7"/>
    <p:sldId id="259" r:id="rId8"/>
    <p:sldId id="264" r:id="rId9"/>
    <p:sldId id="272" r:id="rId10"/>
    <p:sldId id="273" r:id="rId11"/>
    <p:sldId id="274" r:id="rId12"/>
    <p:sldId id="278" r:id="rId13"/>
    <p:sldId id="275" r:id="rId14"/>
    <p:sldId id="276" r:id="rId15"/>
    <p:sldId id="258" r:id="rId16"/>
    <p:sldId id="260" r:id="rId17"/>
    <p:sldId id="263" r:id="rId18"/>
    <p:sldId id="270" r:id="rId19"/>
    <p:sldId id="269" r:id="rId20"/>
    <p:sldId id="268" r:id="rId21"/>
    <p:sldId id="271" r:id="rId22"/>
    <p:sldId id="266" r:id="rId23"/>
    <p:sldId id="26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18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F6BA-E532-4937-BDA0-4260FB7E9351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8B4B4B-5D3A-4862-B54F-582DA7F87B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F6BA-E532-4937-BDA0-4260FB7E9351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4B4B-5D3A-4862-B54F-582DA7F87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F6BA-E532-4937-BDA0-4260FB7E9351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4B4B-5D3A-4862-B54F-582DA7F87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11F6BA-E532-4937-BDA0-4260FB7E9351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8B4B4B-5D3A-4862-B54F-582DA7F87B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F6BA-E532-4937-BDA0-4260FB7E9351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4B4B-5D3A-4862-B54F-582DA7F87B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F6BA-E532-4937-BDA0-4260FB7E9351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4B4B-5D3A-4862-B54F-582DA7F87B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4B4B-5D3A-4862-B54F-582DA7F87B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F6BA-E532-4937-BDA0-4260FB7E9351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F6BA-E532-4937-BDA0-4260FB7E9351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4B4B-5D3A-4862-B54F-582DA7F87B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F6BA-E532-4937-BDA0-4260FB7E9351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4B4B-5D3A-4862-B54F-582DA7F87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11F6BA-E532-4937-BDA0-4260FB7E9351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8B4B4B-5D3A-4862-B54F-582DA7F87B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F6BA-E532-4937-BDA0-4260FB7E9351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8B4B4B-5D3A-4862-B54F-582DA7F87B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F11F6BA-E532-4937-BDA0-4260FB7E9351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8B4B4B-5D3A-4862-B54F-582DA7F87B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521497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Cambria" pitchFamily="18" charset="0"/>
              </a:rPr>
              <a:t>«ИШИМСКИЕ  БУГРЫ – археологический памятник эпохи бронзы: </a:t>
            </a:r>
            <a:br>
              <a:rPr lang="ru-RU" b="1" i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Cambria" pitchFamily="18" charset="0"/>
              </a:rPr>
              <a:t>городище и могильник</a:t>
            </a:r>
            <a:r>
              <a:rPr lang="ru-RU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Cambria" pitchFamily="18" charset="0"/>
              </a:rPr>
              <a:t>«Ласточкино Гнездо»</a:t>
            </a:r>
            <a:br>
              <a:rPr lang="ru-RU" b="1" i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dirty="0" smtClean="0">
                <a:latin typeface="Cambria" pitchFamily="18" charset="0"/>
              </a:rPr>
              <a:t/>
            </a:r>
            <a:br>
              <a:rPr lang="ru-RU" dirty="0" smtClean="0">
                <a:latin typeface="Cambria" pitchFamily="18" charset="0"/>
              </a:rPr>
            </a:br>
            <a:endParaRPr lang="ru-RU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4429132"/>
            <a:ext cx="8715404" cy="111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Impact" pitchFamily="34" charset="0"/>
                <a:cs typeface="FrankRuehl" pitchFamily="34" charset="-79"/>
              </a:rPr>
              <a:t> Автор:                        Малышкина Полина, обучающаяся 9 класса </a:t>
            </a:r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Impact" pitchFamily="34" charset="0"/>
                <a:cs typeface="FrankRuehl" pitchFamily="34" charset="-79"/>
              </a:rPr>
              <a:t>Синицинской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Impact" pitchFamily="34" charset="0"/>
                <a:cs typeface="FrankRuehl" pitchFamily="34" charset="-79"/>
              </a:rPr>
              <a:t> ООШ</a:t>
            </a:r>
          </a:p>
          <a:p>
            <a:pPr>
              <a:lnSpc>
                <a:spcPct val="200000"/>
              </a:lnSpc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Impact" pitchFamily="34" charset="0"/>
                <a:cs typeface="FrankRuehl" pitchFamily="34" charset="-79"/>
              </a:rPr>
              <a:t>Руководитель:   </a:t>
            </a:r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Impact" pitchFamily="34" charset="0"/>
                <a:cs typeface="FrankRuehl" pitchFamily="34" charset="-79"/>
              </a:rPr>
              <a:t>Шаймарданова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Impact" pitchFamily="34" charset="0"/>
                <a:cs typeface="FrankRuehl" pitchFamily="34" charset="-79"/>
              </a:rPr>
              <a:t> Татьяна Борисовна, учитель истории</a:t>
            </a:r>
            <a:endParaRPr lang="ru-RU" dirty="0">
              <a:solidFill>
                <a:schemeClr val="tx2">
                  <a:lumMod val="25000"/>
                </a:schemeClr>
              </a:solidFill>
              <a:latin typeface="Impact" pitchFamily="34" charset="0"/>
              <a:cs typeface="FrankRuehl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/>
          <a:lstStyle/>
          <a:p>
            <a:pPr algn="just">
              <a:buNone/>
            </a:pPr>
            <a:r>
              <a:rPr lang="ru-RU" dirty="0" err="1" smtClean="0"/>
              <a:t>Сарга́тская</a:t>
            </a:r>
            <a:r>
              <a:rPr lang="ru-RU" dirty="0" smtClean="0"/>
              <a:t> </a:t>
            </a:r>
            <a:r>
              <a:rPr lang="ru-RU" dirty="0" err="1" smtClean="0"/>
              <a:t>культу́ра</a:t>
            </a:r>
            <a:r>
              <a:rPr lang="ru-RU" dirty="0" smtClean="0"/>
              <a:t> — археологическая культура, существовавшая с VII—VI веков до н. э. по III—V века н. э. в лесостепной зоне Зауралья и Западной Сибири, вдоль крупных рек — Иртыша, Ишима, Тобола, по среднему течению </a:t>
            </a:r>
            <a:r>
              <a:rPr lang="ru-RU" dirty="0" err="1" smtClean="0"/>
              <a:t>Оми</a:t>
            </a:r>
            <a:r>
              <a:rPr lang="ru-RU" dirty="0" smtClean="0"/>
              <a:t> и в низовьях Исети. </a:t>
            </a:r>
          </a:p>
          <a:p>
            <a:pPr algn="ctr">
              <a:buNone/>
            </a:pPr>
            <a:r>
              <a:rPr lang="ru-RU" sz="1800" dirty="0" smtClean="0"/>
              <a:t>Свое научное название она получила по материалам раскопок у села </a:t>
            </a:r>
            <a:r>
              <a:rPr lang="ru-RU" sz="1800" dirty="0" err="1" smtClean="0"/>
              <a:t>Саргатка</a:t>
            </a:r>
            <a:r>
              <a:rPr lang="ru-RU" sz="1800" dirty="0" smtClean="0"/>
              <a:t> близ города Омска.</a:t>
            </a:r>
          </a:p>
          <a:p>
            <a:pPr>
              <a:buNone/>
            </a:pPr>
            <a:r>
              <a:rPr lang="ru-RU" dirty="0" smtClean="0"/>
              <a:t>Хронологически </a:t>
            </a:r>
            <a:r>
              <a:rPr lang="ru-RU" dirty="0" err="1" smtClean="0"/>
              <a:t>Саргатская</a:t>
            </a:r>
            <a:r>
              <a:rPr lang="ru-RU" dirty="0" smtClean="0"/>
              <a:t> культура существовала на протяжении скифского и </a:t>
            </a:r>
            <a:r>
              <a:rPr lang="ru-RU" dirty="0" err="1" smtClean="0"/>
              <a:t>гунно-сарматского</a:t>
            </a:r>
            <a:r>
              <a:rPr lang="ru-RU" dirty="0" smtClean="0"/>
              <a:t> времени (VI в. до н. э. — V в. н. э.). В своем развитии прошла несколько этапов. </a:t>
            </a:r>
          </a:p>
          <a:p>
            <a:pPr algn="just">
              <a:buNone/>
            </a:pPr>
            <a:r>
              <a:rPr lang="ru-RU" dirty="0" smtClean="0"/>
              <a:t>Памятники </a:t>
            </a:r>
            <a:r>
              <a:rPr lang="ru-RU" dirty="0" err="1" smtClean="0"/>
              <a:t>Саргатской</a:t>
            </a:r>
            <a:r>
              <a:rPr lang="ru-RU" dirty="0" smtClean="0"/>
              <a:t> культуры представлены поселениями, городищами, курганами.</a:t>
            </a:r>
          </a:p>
          <a:p>
            <a:pPr>
              <a:buNone/>
            </a:pP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70000"/>
              </a:lnSpc>
              <a:buNone/>
            </a:pPr>
            <a:r>
              <a:rPr lang="ru-RU" sz="3200" dirty="0" smtClean="0">
                <a:latin typeface="Cambria" pitchFamily="18" charset="0"/>
              </a:rPr>
              <a:t>С середины I тысячелетия до н. э. — до середины I тысячелетия н. э. практически вся территория западносибирской лесостепи была заселена носителями </a:t>
            </a:r>
            <a:r>
              <a:rPr lang="ru-RU" sz="3200" dirty="0" err="1" smtClean="0">
                <a:latin typeface="Cambria" pitchFamily="18" charset="0"/>
              </a:rPr>
              <a:t>саргатской</a:t>
            </a:r>
            <a:r>
              <a:rPr lang="ru-RU" sz="3200" dirty="0" smtClean="0">
                <a:latin typeface="Cambria" pitchFamily="18" charset="0"/>
              </a:rPr>
              <a:t> археологической культуры, которая оставила яркий след в древней истории Западной Сибири.</a:t>
            </a:r>
          </a:p>
          <a:p>
            <a:pPr algn="just">
              <a:lnSpc>
                <a:spcPct val="170000"/>
              </a:lnSpc>
              <a:buNone/>
            </a:pPr>
            <a:r>
              <a:rPr lang="ru-RU" sz="3200" dirty="0" smtClean="0">
                <a:latin typeface="Cambria" pitchFamily="18" charset="0"/>
              </a:rPr>
              <a:t> Начало научных исследований </a:t>
            </a:r>
            <a:r>
              <a:rPr lang="ru-RU" sz="3200" dirty="0" err="1" smtClean="0">
                <a:latin typeface="Cambria" pitchFamily="18" charset="0"/>
              </a:rPr>
              <a:t>саргатских</a:t>
            </a:r>
            <a:r>
              <a:rPr lang="ru-RU" sz="3200" dirty="0" smtClean="0">
                <a:latin typeface="Cambria" pitchFamily="18" charset="0"/>
              </a:rPr>
              <a:t> древностей связано с именами учёных-археологов П. А. Дмитриева, В. Н. </a:t>
            </a:r>
            <a:r>
              <a:rPr lang="ru-RU" sz="3200" dirty="0" err="1" smtClean="0">
                <a:latin typeface="Cambria" pitchFamily="18" charset="0"/>
              </a:rPr>
              <a:t>Чернецова</a:t>
            </a:r>
            <a:r>
              <a:rPr lang="ru-RU" sz="3200" dirty="0" smtClean="0">
                <a:latin typeface="Cambria" pitchFamily="18" charset="0"/>
              </a:rPr>
              <a:t> и В. П. </a:t>
            </a:r>
            <a:r>
              <a:rPr lang="ru-RU" sz="3200" dirty="0" err="1" smtClean="0">
                <a:latin typeface="Cambria" pitchFamily="18" charset="0"/>
              </a:rPr>
              <a:t>Левашёвой</a:t>
            </a:r>
            <a:r>
              <a:rPr lang="ru-RU" sz="3200" dirty="0" smtClean="0">
                <a:latin typeface="Cambria" pitchFamily="18" charset="0"/>
              </a:rPr>
              <a:t>. Они по сути и стали первооткрывателями археологической культуры за которой в настоящее время закрепилось название </a:t>
            </a:r>
            <a:r>
              <a:rPr lang="ru-RU" sz="3200" dirty="0" err="1" smtClean="0">
                <a:latin typeface="Cambria" pitchFamily="18" charset="0"/>
              </a:rPr>
              <a:t>саргатская</a:t>
            </a:r>
            <a:r>
              <a:rPr lang="ru-RU" sz="3200" dirty="0" smtClean="0">
                <a:latin typeface="Cambria" pitchFamily="18" charset="0"/>
              </a:rPr>
              <a:t>. П. А. Дмитриев в 1929 году отметил возможность объединить в одну группу курганные захоронения </a:t>
            </a:r>
            <a:r>
              <a:rPr lang="ru-RU" sz="3200" dirty="0" err="1" smtClean="0">
                <a:latin typeface="Cambria" pitchFamily="18" charset="0"/>
              </a:rPr>
              <a:t>Притоболья</a:t>
            </a:r>
            <a:r>
              <a:rPr lang="ru-RU" sz="3200" dirty="0" smtClean="0">
                <a:latin typeface="Cambria" pitchFamily="18" charset="0"/>
              </a:rPr>
              <a:t>, </a:t>
            </a:r>
            <a:r>
              <a:rPr lang="ru-RU" sz="3200" dirty="0" err="1" smtClean="0">
                <a:latin typeface="Cambria" pitchFamily="18" charset="0"/>
              </a:rPr>
              <a:t>Приишимья</a:t>
            </a:r>
            <a:r>
              <a:rPr lang="ru-RU" sz="3200" dirty="0" smtClean="0">
                <a:latin typeface="Cambria" pitchFamily="18" charset="0"/>
              </a:rPr>
              <a:t>, Среднего </a:t>
            </a:r>
            <a:r>
              <a:rPr lang="ru-RU" sz="3200" dirty="0" err="1" smtClean="0">
                <a:latin typeface="Cambria" pitchFamily="18" charset="0"/>
              </a:rPr>
              <a:t>Прииртышья</a:t>
            </a:r>
            <a:r>
              <a:rPr lang="ru-RU" sz="3200" dirty="0" smtClean="0">
                <a:latin typeface="Cambria" pitchFamily="18" charset="0"/>
              </a:rPr>
              <a:t> и </a:t>
            </a:r>
            <a:r>
              <a:rPr lang="ru-RU" sz="3200" dirty="0" err="1" smtClean="0">
                <a:latin typeface="Cambria" pitchFamily="18" charset="0"/>
              </a:rPr>
              <a:t>Барабы</a:t>
            </a:r>
            <a:r>
              <a:rPr lang="ru-RU" sz="3200" dirty="0" smtClean="0">
                <a:latin typeface="Cambria" pitchFamily="18" charset="0"/>
              </a:rPr>
              <a:t>, где преобладает северная ориентировка покойников и находится приблизительно одинаковый могильный инвентарь. Предположение П. А. Дмитриева было развито В. Н. </a:t>
            </a:r>
            <a:r>
              <a:rPr lang="ru-RU" sz="3200" dirty="0" err="1" smtClean="0">
                <a:latin typeface="Cambria" pitchFamily="18" charset="0"/>
              </a:rPr>
              <a:t>Чернецовым</a:t>
            </a:r>
            <a:r>
              <a:rPr lang="ru-RU" sz="3200" dirty="0" smtClean="0">
                <a:latin typeface="Cambria" pitchFamily="18" charset="0"/>
              </a:rPr>
              <a:t>. </a:t>
            </a:r>
          </a:p>
          <a:p>
            <a:pPr algn="just">
              <a:lnSpc>
                <a:spcPct val="170000"/>
              </a:lnSpc>
              <a:buNone/>
            </a:pPr>
            <a:r>
              <a:rPr lang="ru-RU" sz="3200" dirty="0" smtClean="0">
                <a:latin typeface="Cambria" pitchFamily="18" charset="0"/>
              </a:rPr>
              <a:t>Ему принадлежит мысль о выделении курганов типа </a:t>
            </a:r>
            <a:r>
              <a:rPr lang="ru-RU" sz="3200" dirty="0" err="1" smtClean="0">
                <a:latin typeface="Cambria" pitchFamily="18" charset="0"/>
              </a:rPr>
              <a:t>коконовских</a:t>
            </a:r>
            <a:r>
              <a:rPr lang="ru-RU" sz="3200" dirty="0" smtClean="0">
                <a:latin typeface="Cambria" pitchFamily="18" charset="0"/>
              </a:rPr>
              <a:t> и </a:t>
            </a:r>
            <a:r>
              <a:rPr lang="ru-RU" sz="3200" dirty="0" err="1" smtClean="0">
                <a:latin typeface="Cambria" pitchFamily="18" charset="0"/>
              </a:rPr>
              <a:t>саргатских</a:t>
            </a:r>
            <a:r>
              <a:rPr lang="ru-RU" sz="3200" dirty="0" smtClean="0">
                <a:latin typeface="Cambria" pitchFamily="18" charset="0"/>
              </a:rPr>
              <a:t> в особую культуру, носителями которой по его мнению были угорские племена — предки мадьяр.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10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Impact" pitchFamily="34" charset="0"/>
              </a:rPr>
              <a:t>Точка зрения директора национального археологического и природного парка «</a:t>
            </a:r>
            <a:r>
              <a:rPr lang="ru-RU" sz="2000" dirty="0" err="1" smtClean="0">
                <a:latin typeface="Impact" pitchFamily="34" charset="0"/>
              </a:rPr>
              <a:t>Батаково</a:t>
            </a:r>
            <a:r>
              <a:rPr lang="ru-RU" sz="2000" dirty="0" smtClean="0">
                <a:latin typeface="Impact" pitchFamily="34" charset="0"/>
              </a:rPr>
              <a:t>» Омской области </a:t>
            </a:r>
            <a:r>
              <a:rPr lang="ru-RU" sz="2000" dirty="0" smtClean="0">
                <a:latin typeface="Impact" pitchFamily="34" charset="0"/>
              </a:rPr>
              <a:t>Л</a:t>
            </a:r>
            <a:r>
              <a:rPr lang="ru-RU" sz="2000" dirty="0" smtClean="0">
                <a:latin typeface="Impact" pitchFamily="34" charset="0"/>
              </a:rPr>
              <a:t>еонида Погодина: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400" dirty="0" smtClean="0"/>
              <a:t>«…Виной тому, что </a:t>
            </a:r>
            <a:r>
              <a:rPr lang="ru-RU" sz="2400" dirty="0" err="1" smtClean="0"/>
              <a:t>саргатская</a:t>
            </a:r>
            <a:r>
              <a:rPr lang="ru-RU" sz="2400" dirty="0" smtClean="0"/>
              <a:t> культура исчезла, я </a:t>
            </a:r>
            <a:r>
              <a:rPr lang="ru-RU" sz="2400" dirty="0" smtClean="0"/>
              <a:t>считаю стали глобальные исторические процессы. Так называемое великое переселение народов, начало которому положили гунны. Это второй век новой эры. </a:t>
            </a:r>
            <a:r>
              <a:rPr lang="ru-RU" sz="2400" dirty="0" err="1" smtClean="0"/>
              <a:t>Саргаты</a:t>
            </a:r>
            <a:r>
              <a:rPr lang="ru-RU" sz="2400" dirty="0" smtClean="0"/>
              <a:t> не могли противостоять ему. Одна часть их ушла вместе с гуннами в Прикаспийские степи. Другая часть слилась с таежными племенами, дав начало северным народам, например, таким как ханты, манси. Третья группа </a:t>
            </a:r>
            <a:r>
              <a:rPr lang="ru-RU" sz="2400" dirty="0" err="1" smtClean="0"/>
              <a:t>саргатов</a:t>
            </a:r>
            <a:r>
              <a:rPr lang="ru-RU" sz="2400" dirty="0" smtClean="0"/>
              <a:t> с участием тюрков стала родоначальницей сибирских татар. Поэтому нельзя сказать, что </a:t>
            </a:r>
            <a:r>
              <a:rPr lang="ru-RU" sz="2400" dirty="0" err="1" smtClean="0"/>
              <a:t>саргатская</a:t>
            </a:r>
            <a:r>
              <a:rPr lang="ru-RU" sz="2400" dirty="0" smtClean="0"/>
              <a:t> культура исчезла бесследно. Она, как мать, дала начало множеству новых </a:t>
            </a:r>
            <a:r>
              <a:rPr lang="ru-RU" sz="2400" dirty="0" smtClean="0"/>
              <a:t>народов…»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55E~1\AppData\Local\Temp\Rar$DI02.905\100_34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040" y="644842"/>
            <a:ext cx="6979920" cy="52349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6072206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Экспонаты краеведческого музея, найденные при раскопках курганного могильника</a:t>
            </a:r>
            <a:endParaRPr lang="ru-RU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55E~1\AppData\Local\Temp\Rar$DI00.789\раскопк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143932" cy="50720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6000768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Раскопки курганного могильника 1. 1999 г.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5"/>
            <a:ext cx="792961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28662" y="5072074"/>
            <a:ext cx="6429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  Реконструкция городища раннего железного века на             стоянке «Ласточкино гнездо» в </a:t>
            </a:r>
            <a:r>
              <a:rPr lang="ru-RU" dirty="0" err="1" smtClean="0">
                <a:latin typeface="+mj-lt"/>
              </a:rPr>
              <a:t>Синицынском</a:t>
            </a:r>
            <a:r>
              <a:rPr lang="ru-RU" dirty="0" smtClean="0">
                <a:latin typeface="+mj-lt"/>
              </a:rPr>
              <a:t> бору.</a:t>
            </a:r>
          </a:p>
          <a:p>
            <a:pPr algn="ctr"/>
            <a:endParaRPr lang="ru-RU" dirty="0" smtClean="0">
              <a:latin typeface="+mj-lt"/>
            </a:endParaRPr>
          </a:p>
          <a:p>
            <a:pPr algn="ctr"/>
            <a:r>
              <a:rPr lang="ru-RU" dirty="0" smtClean="0">
                <a:latin typeface="+mj-lt"/>
              </a:rPr>
              <a:t>Рисунок художника </a:t>
            </a:r>
            <a:r>
              <a:rPr lang="ru-RU" dirty="0" err="1" smtClean="0">
                <a:latin typeface="+mj-lt"/>
              </a:rPr>
              <a:t>Р.Симанова</a:t>
            </a:r>
            <a:r>
              <a:rPr lang="ru-RU" dirty="0" smtClean="0">
                <a:latin typeface="+mj-lt"/>
              </a:rPr>
              <a:t>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858180" cy="437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 flipH="1">
            <a:off x="1357290" y="5214950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Синицинский</a:t>
            </a:r>
            <a:r>
              <a:rPr lang="ru-RU" dirty="0" smtClean="0"/>
              <a:t> бор. Сопка.» Художник И.Я. Сивохин. 2012 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4"/>
            <a:ext cx="635798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66"/>
            <a:ext cx="628654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00100" y="5572140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Орнаментация андроновской керамики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35811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28662" y="5715016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Орнаментация андроновской керамики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:\Второй комп\Локальный диск (D)\пресс-центр\фото в Ребячку 2007\фото в Ребячку 03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15369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85786" y="5715016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</a:t>
            </a:r>
            <a:r>
              <a:rPr lang="ru-RU" sz="2400" dirty="0" smtClean="0"/>
              <a:t>Вид с  высоты могильного кургана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07249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28728" y="6000768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Каменный инвентарь и керамика </a:t>
            </a:r>
            <a:r>
              <a:rPr lang="ru-RU" sz="2400" dirty="0" err="1" smtClean="0"/>
              <a:t>андроновцев</a:t>
            </a:r>
            <a:endParaRPr lang="ru-RU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11969"/>
            <a:ext cx="6072230" cy="456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1538" y="5715016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Находки с курганного могильника 2</a:t>
            </a:r>
            <a:endParaRPr lang="ru-R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642910" y="357166"/>
            <a:ext cx="785818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Times New Roman" pitchFamily="18" charset="0"/>
                <a:cs typeface="Calibri" pitchFamily="34" charset="0"/>
              </a:rPr>
              <a:t>Используемая литература: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Научный альманах № 4. 2006 год. Стратегический потенциал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Приишимья</a:t>
            </a:r>
            <a:endParaRPr lang="ru-RU" sz="1400" dirty="0" smtClean="0"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«Сохранение и использование историко-культурного и природного наследия исторического города Ишима и его окружения». Отчет Российского научно-исследовательского института наследия им. Д. Лихачева.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Постановление администрации Тюменской области № 56-пк 4 апреля 2005 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Статья В.А.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Заха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«Прикоснуться к прошлому». Историко-краеведческий альманах «Коркина Слобода». Выпуск второй. Ишим, 2000 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Археологическое наследие Тюменской области: Памятники лесостепи и подтаежной полосы/  Матвеев А. В., Матвеева Н. П., Панфилов А. Н. и др. Новосибирск: Наука, 1995. 240 с.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Евдокимов В. В.,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Корочкова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О. Н. Поселение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Пахомовская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пристань 1 // Источники этнокультурной истории Западной Сибири. Тюмень: Изд-во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Тюм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. ун-та, 1991. С. 50–63.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Зах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В. А. Археологические исследования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Приишимье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1997 году // Вестник археологии, антропологии и этнографии. Тюмень: ИПОС СО РАН, 1999.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Вып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. 2. С. 146–150.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400" dirty="0" smtClean="0"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Статья Л.Погодина «</a:t>
            </a:r>
            <a:r>
              <a:rPr lang="ru-RU" sz="1400" dirty="0" err="1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Саргаты</a:t>
            </a:r>
            <a:r>
              <a:rPr lang="ru-RU" sz="1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 – строители Омских пирамид»\</a:t>
            </a:r>
            <a:r>
              <a:rPr lang="ru-RU" sz="140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Омская газета </a:t>
            </a:r>
            <a:r>
              <a:rPr lang="ru-RU" sz="1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№ 12. 2011 год.</a:t>
            </a:r>
            <a:endParaRPr lang="ru-RU" sz="1400" dirty="0" smtClean="0"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1928802"/>
            <a:ext cx="76438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 smtClean="0"/>
          </a:p>
          <a:p>
            <a:pPr algn="ctr"/>
            <a:endParaRPr lang="ru-RU" sz="4000" dirty="0" smtClean="0"/>
          </a:p>
          <a:p>
            <a:pPr algn="ctr"/>
            <a:endParaRPr lang="ru-RU" sz="4000" dirty="0" smtClean="0"/>
          </a:p>
          <a:p>
            <a:pPr algn="ctr"/>
            <a:endParaRPr lang="ru-RU" sz="4000" dirty="0" smtClean="0"/>
          </a:p>
          <a:p>
            <a:pPr algn="ctr"/>
            <a:endParaRPr lang="ru-RU" sz="4000" dirty="0" smtClean="0"/>
          </a:p>
          <a:p>
            <a:pPr algn="ctr"/>
            <a:endParaRPr lang="ru-RU" sz="4000" dirty="0" smtClean="0"/>
          </a:p>
          <a:p>
            <a:pPr algn="ctr"/>
            <a:r>
              <a:rPr lang="ru-RU" sz="4000" dirty="0" smtClean="0"/>
              <a:t>СПАСИБО   ЗА   ВНИМАНИЕ</a:t>
            </a:r>
            <a:endParaRPr lang="ru-RU" sz="4000" dirty="0"/>
          </a:p>
        </p:txBody>
      </p:sp>
      <p:pic>
        <p:nvPicPr>
          <p:cNvPr id="3" name="Содержимое 3" descr="E:\Второй комп\Локальный диск (D)\пресс-центр\фото в Ребячку 2007\фото в Ребячку 03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15369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9595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Impact" pitchFamily="34" charset="0"/>
              </a:rPr>
              <a:t>Цели исследования</a:t>
            </a:r>
            <a:r>
              <a:rPr lang="ru-RU" dirty="0" smtClean="0"/>
              <a:t>:</a:t>
            </a:r>
          </a:p>
          <a:p>
            <a:pPr>
              <a:buNone/>
            </a:pPr>
            <a:endParaRPr lang="ru-RU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познакомиться с культурой андроновской цивилизации;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ru-RU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выяснить целесообразность расположения крепости </a:t>
            </a:r>
            <a:r>
              <a:rPr lang="ru-RU" dirty="0" err="1" smtClean="0"/>
              <a:t>саргатов</a:t>
            </a:r>
            <a:r>
              <a:rPr lang="ru-RU" dirty="0" smtClean="0"/>
              <a:t> на </a:t>
            </a:r>
            <a:r>
              <a:rPr lang="ru-RU" dirty="0" err="1" smtClean="0"/>
              <a:t>Ишимском</a:t>
            </a:r>
            <a:r>
              <a:rPr lang="ru-RU" dirty="0" smtClean="0"/>
              <a:t> берегу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 lvl="1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3108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5314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latin typeface="Impact" pitchFamily="34" charset="0"/>
              </a:rPr>
              <a:t>Задачи: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изучить исторические источники по данной теме;</a:t>
            </a:r>
          </a:p>
          <a:p>
            <a:pPr>
              <a:buNone/>
            </a:pPr>
            <a:endParaRPr lang="ru-RU" dirty="0" smtClean="0"/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ru-RU" dirty="0" smtClean="0"/>
              <a:t>выяснить особенности культуры андроновской цивилизации и культуры </a:t>
            </a:r>
            <a:r>
              <a:rPr lang="ru-RU" dirty="0" err="1" smtClean="0"/>
              <a:t>саргатов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Impact" pitchFamily="34" charset="0"/>
              </a:rPr>
              <a:t>Объект исследования: </a:t>
            </a:r>
          </a:p>
          <a:p>
            <a:pPr>
              <a:buNone/>
            </a:pPr>
            <a:endParaRPr lang="ru-RU" dirty="0" smtClean="0">
              <a:latin typeface="Cambria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4000" dirty="0" smtClean="0">
                <a:latin typeface="Cambria" pitchFamily="18" charset="0"/>
              </a:rPr>
              <a:t>Процесс становления андроновской цивилизации и культуры </a:t>
            </a:r>
            <a:r>
              <a:rPr lang="ru-RU" sz="4000" dirty="0" err="1" smtClean="0">
                <a:latin typeface="Cambria" pitchFamily="18" charset="0"/>
              </a:rPr>
              <a:t>саргатов</a:t>
            </a:r>
            <a:endParaRPr lang="ru-RU" sz="4000" dirty="0" smtClean="0">
              <a:latin typeface="Cambria" pitchFamily="18" charset="0"/>
            </a:endParaRP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endParaRPr lang="ru-RU" sz="4000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573883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Impact" pitchFamily="34" charset="0"/>
              </a:rPr>
              <a:t>Предмет исследования:</a:t>
            </a:r>
          </a:p>
          <a:p>
            <a:pPr>
              <a:buNone/>
            </a:pPr>
            <a:endParaRPr lang="ru-RU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ru-RU" sz="3200" dirty="0" smtClean="0">
                <a:latin typeface="Cambria" pitchFamily="18" charset="0"/>
              </a:rPr>
              <a:t>Памятник природы регионального значения «</a:t>
            </a:r>
            <a:r>
              <a:rPr lang="ru-RU" sz="3200" dirty="0" err="1" smtClean="0">
                <a:latin typeface="Cambria" pitchFamily="18" charset="0"/>
              </a:rPr>
              <a:t>Ишимские</a:t>
            </a:r>
            <a:r>
              <a:rPr lang="ru-RU" sz="3200" dirty="0" smtClean="0">
                <a:latin typeface="Cambria" pitchFamily="18" charset="0"/>
              </a:rPr>
              <a:t> бугры – гора Любви» в </a:t>
            </a:r>
            <a:r>
              <a:rPr lang="ru-RU" sz="3200" dirty="0" err="1" smtClean="0">
                <a:latin typeface="Cambria" pitchFamily="18" charset="0"/>
              </a:rPr>
              <a:t>Ишимском</a:t>
            </a:r>
            <a:r>
              <a:rPr lang="ru-RU" sz="3200" dirty="0" smtClean="0">
                <a:latin typeface="Cambria" pitchFamily="18" charset="0"/>
              </a:rPr>
              <a:t> районе, как носитель андроновской цивилизации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786189"/>
            <a:ext cx="3286148" cy="250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Impact" pitchFamily="34" charset="0"/>
              </a:rPr>
              <a:t>Методы исследования:</a:t>
            </a:r>
          </a:p>
          <a:p>
            <a:pPr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Экскурсионный</a:t>
            </a:r>
          </a:p>
          <a:p>
            <a:pPr>
              <a:buFontTx/>
              <a:buChar char="-"/>
            </a:pPr>
            <a:r>
              <a:rPr lang="ru-RU" dirty="0" smtClean="0"/>
              <a:t>Работа с научной литературой</a:t>
            </a:r>
          </a:p>
          <a:p>
            <a:pPr>
              <a:buFontTx/>
              <a:buChar char="-"/>
            </a:pPr>
            <a:r>
              <a:rPr lang="ru-RU" dirty="0" smtClean="0"/>
              <a:t>Личные беседы с краеведами и научными сотрудниками музея</a:t>
            </a:r>
          </a:p>
          <a:p>
            <a:pPr>
              <a:buFontTx/>
              <a:buChar char="-"/>
            </a:pPr>
            <a:r>
              <a:rPr lang="ru-RU" dirty="0" smtClean="0"/>
              <a:t>Фотографирование объекта</a:t>
            </a:r>
          </a:p>
          <a:p>
            <a:pPr>
              <a:buFontTx/>
              <a:buChar char="-"/>
            </a:pPr>
            <a:r>
              <a:rPr lang="ru-RU" smtClean="0"/>
              <a:t>Картографический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Исследовательский </a:t>
            </a:r>
          </a:p>
          <a:p>
            <a:pPr>
              <a:buFontTx/>
              <a:buChar char="-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357166"/>
            <a:ext cx="8229600" cy="566739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Impact" pitchFamily="34" charset="0"/>
              </a:rPr>
              <a:t>Гипотеза:</a:t>
            </a:r>
          </a:p>
          <a:p>
            <a:pPr>
              <a:buNone/>
            </a:pPr>
            <a:endParaRPr lang="ru-RU" dirty="0" smtClean="0">
              <a:latin typeface="Impact" pitchFamily="34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dirty="0" smtClean="0"/>
              <a:t>Предположим, что </a:t>
            </a:r>
            <a:r>
              <a:rPr lang="ru-RU" dirty="0" err="1" smtClean="0"/>
              <a:t>Ишимские</a:t>
            </a:r>
            <a:r>
              <a:rPr lang="ru-RU" dirty="0" smtClean="0"/>
              <a:t> бугры, городище и могильник «Ласточкино Гнездо»,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dirty="0" smtClean="0"/>
              <a:t>относящиеся к переходному периоду от эпохи бронзы</a:t>
            </a:r>
          </a:p>
          <a:p>
            <a:pPr algn="ctr">
              <a:lnSpc>
                <a:spcPct val="150000"/>
              </a:lnSpc>
              <a:buNone/>
            </a:pPr>
            <a:r>
              <a:rPr lang="ru-RU" dirty="0" smtClean="0"/>
              <a:t> к железному веку, 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dirty="0" smtClean="0"/>
              <a:t>являются носителями андроновской цивилизации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1800" dirty="0" err="1" smtClean="0">
                <a:latin typeface="Cambria" pitchFamily="18" charset="0"/>
              </a:rPr>
              <a:t>Андро́новская</a:t>
            </a:r>
            <a:r>
              <a:rPr lang="ru-RU" sz="1800" dirty="0" smtClean="0">
                <a:latin typeface="Cambria" pitchFamily="18" charset="0"/>
              </a:rPr>
              <a:t> </a:t>
            </a:r>
            <a:r>
              <a:rPr lang="ru-RU" sz="1800" dirty="0" err="1" smtClean="0">
                <a:latin typeface="Cambria" pitchFamily="18" charset="0"/>
              </a:rPr>
              <a:t>культу́ра</a:t>
            </a:r>
            <a:r>
              <a:rPr lang="ru-RU" sz="1800" dirty="0" smtClean="0">
                <a:latin typeface="Cambria" pitchFamily="18" charset="0"/>
              </a:rPr>
              <a:t>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1800" dirty="0" smtClean="0">
                <a:latin typeface="Cambria" pitchFamily="18" charset="0"/>
              </a:rPr>
              <a:t>(</a:t>
            </a:r>
            <a:r>
              <a:rPr lang="ru-RU" sz="1800" dirty="0" err="1" smtClean="0">
                <a:latin typeface="Cambria" pitchFamily="18" charset="0"/>
              </a:rPr>
              <a:t>культу́рно-истори́ческая</a:t>
            </a:r>
            <a:r>
              <a:rPr lang="ru-RU" sz="1800" dirty="0" smtClean="0">
                <a:latin typeface="Cambria" pitchFamily="18" charset="0"/>
              </a:rPr>
              <a:t> </a:t>
            </a:r>
            <a:r>
              <a:rPr lang="ru-RU" sz="1800" dirty="0" err="1" smtClean="0">
                <a:latin typeface="Cambria" pitchFamily="18" charset="0"/>
              </a:rPr>
              <a:t>о́бщность</a:t>
            </a:r>
            <a:r>
              <a:rPr lang="ru-RU" sz="1800" dirty="0" smtClean="0">
                <a:latin typeface="Cambria" pitchFamily="18" charset="0"/>
              </a:rPr>
              <a:t>) — общее название группы близких археологических культур бронзового века,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1800" dirty="0" smtClean="0">
                <a:latin typeface="Cambria" pitchFamily="18" charset="0"/>
              </a:rPr>
              <a:t>охватывавших в XVII—IX веках до н. э.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1800" dirty="0" smtClean="0">
                <a:latin typeface="Cambria" pitchFamily="18" charset="0"/>
              </a:rPr>
              <a:t>Западную Сибирь, западную часть Средней Азии, Южный Урал.</a:t>
            </a:r>
          </a:p>
          <a:p>
            <a:pPr algn="ctr">
              <a:lnSpc>
                <a:spcPct val="150000"/>
              </a:lnSpc>
              <a:buNone/>
            </a:pPr>
            <a:endParaRPr lang="ru-RU" sz="1800" dirty="0" smtClean="0">
              <a:latin typeface="Cambria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1800" dirty="0" smtClean="0"/>
              <a:t>Андроновская культура была выделена советским археологом С. А. Теплоуховым в 1927 году. Исследования также проводились археологом К. В. Сальниковым, который в 1948 году предложил первую классификацию памятников андроновской культуры.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1800" dirty="0" smtClean="0"/>
              <a:t> Он выделял три хронологических этапа: </a:t>
            </a:r>
            <a:r>
              <a:rPr lang="ru-RU" sz="1800" dirty="0" err="1" smtClean="0"/>
              <a:t>фёдоровский</a:t>
            </a:r>
            <a:r>
              <a:rPr lang="ru-RU" sz="1800" dirty="0" smtClean="0"/>
              <a:t>, </a:t>
            </a:r>
            <a:r>
              <a:rPr lang="ru-RU" sz="1800" dirty="0" err="1" smtClean="0"/>
              <a:t>алакульский</a:t>
            </a:r>
            <a:r>
              <a:rPr lang="ru-RU" sz="1800" dirty="0" smtClean="0"/>
              <a:t> и </a:t>
            </a:r>
            <a:r>
              <a:rPr lang="ru-RU" sz="1800" dirty="0" err="1" smtClean="0"/>
              <a:t>замараевский</a:t>
            </a:r>
            <a:r>
              <a:rPr lang="ru-RU" sz="1800" dirty="0" smtClean="0"/>
              <a:t>.</a:t>
            </a:r>
          </a:p>
          <a:p>
            <a:pPr algn="ctr">
              <a:lnSpc>
                <a:spcPct val="150000"/>
              </a:lnSpc>
              <a:buNone/>
            </a:pPr>
            <a:endParaRPr lang="ru-RU" sz="18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278</TotalTime>
  <Words>893</Words>
  <Application>Microsoft Office PowerPoint</Application>
  <PresentationFormat>Экран (4:3)</PresentationFormat>
  <Paragraphs>90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«ИШИМСКИЕ  БУГРЫ – археологический памятник эпохи бронзы:  городище и могильник «Ласточкино Гнездо»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«ИШИМСКИЕ  БУГРЫ – археологический памятник эпохи бронзы:  городище и могильник «Ласточкино Гнездо» </dc:title>
  <dc:creator>Вадим</dc:creator>
  <cp:lastModifiedBy>Вадим</cp:lastModifiedBy>
  <cp:revision>41</cp:revision>
  <dcterms:created xsi:type="dcterms:W3CDTF">2013-03-13T14:08:08Z</dcterms:created>
  <dcterms:modified xsi:type="dcterms:W3CDTF">2013-04-19T11:48:37Z</dcterms:modified>
</cp:coreProperties>
</file>