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67" r:id="rId3"/>
    <p:sldId id="257" r:id="rId4"/>
    <p:sldId id="277" r:id="rId5"/>
    <p:sldId id="258" r:id="rId6"/>
    <p:sldId id="259" r:id="rId7"/>
    <p:sldId id="278" r:id="rId8"/>
    <p:sldId id="276" r:id="rId9"/>
    <p:sldId id="279" r:id="rId10"/>
    <p:sldId id="280" r:id="rId11"/>
    <p:sldId id="281" r:id="rId12"/>
    <p:sldId id="282" r:id="rId13"/>
    <p:sldId id="285" r:id="rId14"/>
    <p:sldId id="288" r:id="rId15"/>
    <p:sldId id="283" r:id="rId16"/>
    <p:sldId id="287" r:id="rId17"/>
    <p:sldId id="286" r:id="rId18"/>
    <p:sldId id="266" r:id="rId19"/>
    <p:sldId id="263" r:id="rId20"/>
    <p:sldId id="275" r:id="rId21"/>
    <p:sldId id="270" r:id="rId22"/>
    <p:sldId id="271" r:id="rId23"/>
    <p:sldId id="268" r:id="rId24"/>
    <p:sldId id="262" r:id="rId25"/>
    <p:sldId id="273" r:id="rId26"/>
    <p:sldId id="274" r:id="rId27"/>
    <p:sldId id="264" r:id="rId28"/>
    <p:sldId id="289" r:id="rId29"/>
    <p:sldId id="269" r:id="rId30"/>
    <p:sldId id="265" r:id="rId31"/>
    <p:sldId id="272" r:id="rId32"/>
    <p:sldId id="284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62648-EABB-474B-A32C-7EF4BD2C4F00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3413F-ED7D-4AFB-9908-78BB25D866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1DEED-3CC0-4213-9C05-8056B9BD32FB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CA2F9-5030-4B87-9A0B-A2F78ADBE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77D12-8444-420B-A89C-F2BA832D19A5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1ADD3-7927-4F7E-B672-B6A56C201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D5781-FC72-491A-B2FA-21DC49B00853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A7E87-01E9-41BF-94EA-B9CA729ED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0E229-1CE0-4F25-9F64-A0C8156322E7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95AC-51EF-4C80-8837-4EA8AE10D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E3130-F832-4048-A6E7-0F0271C98825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D19FE-B477-4746-B87B-D0E8E9533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77995-CAAA-4BB1-90B8-8018839AAC7B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E3447-1B01-4537-BE75-FF8EB913C5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7F7EC-D79A-42FD-96D2-1FEDC1581C2B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1F426-9395-4EEA-B29D-AACA5E5A5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CD87B-0AB8-41FC-B8E1-3241CE6C3587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D74F3-A834-4364-8CA4-B6AF1E8B53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611D-4B5B-42BD-94E3-556DC5C4EB51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B48D9-34A4-4A65-B286-D8EB48B02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7B8D5-68F5-41AF-A697-B1D1C1C99CD9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D301-19FA-481A-954D-EF360B02E0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77600A-99C4-463D-8F43-AFCC200FC369}" type="datetimeFigureOut">
              <a:rPr lang="ru-RU"/>
              <a:pPr>
                <a:defRPr/>
              </a:pPr>
              <a:t>27.01.2016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FF9B2A-6E4F-45B7-9420-AB3B81F75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2" r:id="rId2"/>
    <p:sldLayoutId id="2147483901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902" r:id="rId9"/>
    <p:sldLayoutId id="2147483898" r:id="rId10"/>
    <p:sldLayoutId id="21474838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B58B80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B58B80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C3986D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0%D0%BC%D0%BF%D0%B8%D1%80" TargetMode="External"/><Relationship Id="rId2" Type="http://schemas.openxmlformats.org/officeDocument/2006/relationships/hyperlink" Target="http://ru.wikipedia.org/wiki/%D0%A4%D1%80%D0%B0%D0%BD%D1%86%D1%83%D0%B7%D1%81%D0%BA%D0%B8%D0%B9_%D1%8F%D0%B7%D1%8B%D0%B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/>
          <p:cNvSpPr txBox="1">
            <a:spLocks noChangeArrowheads="1"/>
          </p:cNvSpPr>
          <p:nvPr/>
        </p:nvSpPr>
        <p:spPr bwMode="auto">
          <a:xfrm>
            <a:off x="857224" y="642918"/>
            <a:ext cx="750096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Cambria" pitchFamily="18" charset="0"/>
              </a:rPr>
              <a:t>«СТАЛИНСКИЙ АМПИР»</a:t>
            </a:r>
          </a:p>
          <a:p>
            <a:pPr algn="ctr"/>
            <a:r>
              <a:rPr lang="ru-RU" sz="4400" dirty="0" smtClean="0">
                <a:latin typeface="Cambria" pitchFamily="18" charset="0"/>
              </a:rPr>
              <a:t> В КОНТЕКСТЕ АРХИТЕКТУРНОГО АНСАМБЛЯ ДОМА ОТДЫХА «ИШИМСКИЙ</a:t>
            </a:r>
            <a:r>
              <a:rPr lang="ru-RU" sz="4400" dirty="0" smtClean="0">
                <a:latin typeface="Cambria" pitchFamily="18" charset="0"/>
              </a:rPr>
              <a:t>»</a:t>
            </a:r>
          </a:p>
          <a:p>
            <a:pPr algn="ctr"/>
            <a:endParaRPr lang="ru-RU" sz="4400" dirty="0" smtClean="0">
              <a:latin typeface="Cambria" pitchFamily="18" charset="0"/>
            </a:endParaRPr>
          </a:p>
          <a:p>
            <a:pPr algn="r"/>
            <a:r>
              <a:rPr lang="ru-RU" sz="2400" dirty="0" smtClean="0">
                <a:latin typeface="Cambria" pitchFamily="18" charset="0"/>
              </a:rPr>
              <a:t>Автор: Скоробогатов Александр</a:t>
            </a:r>
          </a:p>
          <a:p>
            <a:pPr algn="r"/>
            <a:r>
              <a:rPr lang="ru-RU" sz="2400" dirty="0" smtClean="0">
                <a:latin typeface="Cambria" pitchFamily="18" charset="0"/>
              </a:rPr>
              <a:t>Научный руководитель: Т.Б. </a:t>
            </a:r>
            <a:r>
              <a:rPr lang="ru-RU" sz="2400" dirty="0" err="1" smtClean="0">
                <a:latin typeface="Cambria" pitchFamily="18" charset="0"/>
              </a:rPr>
              <a:t>Шаймарданова</a:t>
            </a:r>
            <a:endParaRPr lang="ru-RU" sz="24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600" smtClean="0">
                <a:latin typeface="Constantia" pitchFamily="18" charset="0"/>
              </a:rPr>
              <a:t>Основоположники советского неоклассицизма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4400" smtClean="0"/>
              <a:t>Архитекторы</a:t>
            </a:r>
          </a:p>
          <a:p>
            <a:pPr>
              <a:buFont typeface="Wingdings 2" pitchFamily="18" charset="2"/>
              <a:buNone/>
            </a:pPr>
            <a:r>
              <a:rPr lang="ru-RU" sz="3200" smtClean="0"/>
              <a:t>          И.В. Жолтовский</a:t>
            </a:r>
          </a:p>
          <a:p>
            <a:pPr>
              <a:buFont typeface="Wingdings 2" pitchFamily="18" charset="2"/>
              <a:buNone/>
            </a:pPr>
            <a:r>
              <a:rPr lang="ru-RU" sz="3200" smtClean="0"/>
              <a:t>                     И.А. Фомин</a:t>
            </a:r>
          </a:p>
          <a:p>
            <a:pPr>
              <a:buFont typeface="Wingdings 2" pitchFamily="18" charset="2"/>
              <a:buNone/>
            </a:pPr>
            <a:r>
              <a:rPr lang="ru-RU" sz="3200" smtClean="0"/>
              <a:t>                                 Г.П. Гольц</a:t>
            </a:r>
          </a:p>
          <a:p>
            <a:pPr>
              <a:buFont typeface="Wingdings 2" pitchFamily="18" charset="2"/>
              <a:buNone/>
            </a:pPr>
            <a:r>
              <a:rPr lang="ru-RU" sz="3200" smtClean="0"/>
              <a:t>                                       Б.М. Иофан</a:t>
            </a:r>
          </a:p>
          <a:p>
            <a:pPr>
              <a:buFont typeface="Wingdings 2" pitchFamily="18" charset="2"/>
              <a:buNone/>
            </a:pPr>
            <a:r>
              <a:rPr lang="ru-RU" sz="3200" smtClean="0"/>
              <a:t>                                               Л.В. Руднев и др.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smtClean="0">
                <a:latin typeface="Constantia" pitchFamily="18" charset="0"/>
              </a:rPr>
              <a:t>Отличительные черты архитектуры сталинской эпохи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468313" y="1916113"/>
            <a:ext cx="8229600" cy="4389437"/>
          </a:xfrm>
        </p:spPr>
        <p:txBody>
          <a:bodyPr/>
          <a:lstStyle/>
          <a:p>
            <a:r>
              <a:rPr lang="ru-RU" smtClean="0"/>
              <a:t>Ансамблевая застройка улиц </a:t>
            </a:r>
          </a:p>
          <a:p>
            <a:r>
              <a:rPr lang="ru-RU" smtClean="0"/>
              <a:t>Использование традиций античности, классицизма</a:t>
            </a:r>
          </a:p>
          <a:p>
            <a:r>
              <a:rPr lang="ru-RU" smtClean="0"/>
              <a:t>Парадный и оптимистический настрой всего архитектурного ансамбля</a:t>
            </a:r>
          </a:p>
          <a:p>
            <a:r>
              <a:rPr lang="ru-RU" smtClean="0"/>
              <a:t> Использование мрамора, бронзы, лепнины, ценных пород дерева, а так же архитектурных ордеров, барельефов с изображениями рабочих, студентов, спортсменов.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smtClean="0">
                <a:latin typeface="Constantia" pitchFamily="18" charset="0"/>
              </a:rPr>
              <a:t>Черты неоклассицизма в постройке архитектурного ансамбля </a:t>
            </a:r>
            <a:br>
              <a:rPr lang="ru-RU" sz="3200" smtClean="0">
                <a:latin typeface="Constantia" pitchFamily="18" charset="0"/>
              </a:rPr>
            </a:br>
            <a:r>
              <a:rPr lang="ru-RU" sz="3200" smtClean="0">
                <a:latin typeface="Constantia" pitchFamily="18" charset="0"/>
              </a:rPr>
              <a:t>Дома отдыха «Ишимский»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>
          <a:xfrm>
            <a:off x="468313" y="1916113"/>
            <a:ext cx="8229600" cy="4389437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endParaRPr lang="ru-RU" smtClean="0"/>
          </a:p>
          <a:p>
            <a:pPr algn="ctr">
              <a:buFont typeface="Wingdings 2" pitchFamily="18" charset="2"/>
              <a:buNone/>
            </a:pPr>
            <a:r>
              <a:rPr lang="ru-RU" smtClean="0"/>
              <a:t>Античное наследие с его идеальными пропорциями и парадным убранством.</a:t>
            </a:r>
          </a:p>
          <a:p>
            <a:pPr algn="ctr">
              <a:buFont typeface="Wingdings 2" pitchFamily="18" charset="2"/>
              <a:buNone/>
            </a:pPr>
            <a:r>
              <a:rPr lang="ru-RU" smtClean="0"/>
              <a:t> При этом в декоре совместно с традиционными элементами классики обильно присутствуют </a:t>
            </a:r>
            <a:r>
              <a:rPr lang="ru-RU" i="1" smtClean="0"/>
              <a:t>идеологические мотивы</a:t>
            </a:r>
            <a:r>
              <a:rPr lang="ru-RU" smtClean="0"/>
              <a:t>: </a:t>
            </a:r>
          </a:p>
          <a:p>
            <a:pPr algn="ctr">
              <a:buFont typeface="Wingdings 2" pitchFamily="18" charset="2"/>
              <a:buNone/>
            </a:pPr>
            <a:r>
              <a:rPr lang="ru-RU" smtClean="0"/>
              <a:t>пятиконечная звезда, серп и молот, сцены уборки урожая, т.е. сноп пшеницы,  стилизованные барельефы и скульптуры рабочих, спортсменов и спортсменок.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CIMG221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836613"/>
            <a:ext cx="7546975" cy="5154612"/>
          </a:xfrm>
        </p:spPr>
      </p:pic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1116013" y="6021388"/>
            <a:ext cx="756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КОРИНФСКИЕ КАПИТЕЛИ КОЛОНН, РОЗЕТОЧНЫЕ КАРНИЗЫ. ФОТО 2014 г.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CIMG22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692150"/>
            <a:ext cx="4103688" cy="5473700"/>
          </a:xfrm>
        </p:spPr>
      </p:pic>
      <p:pic>
        <p:nvPicPr>
          <p:cNvPr id="26626" name="Picture 5" descr="CIMG22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908050"/>
            <a:ext cx="36004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4932363" y="4508500"/>
            <a:ext cx="403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/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755650" y="63087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0" y="6329363"/>
            <a:ext cx="616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ВАЗОН С ДЕКОРОМ «ПЯТИКОНЕЧНАЯ ЗВЕЗДА»</a:t>
            </a: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4787900" y="4508500"/>
            <a:ext cx="4032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ВАЗОН С ДЕКОРОМ</a:t>
            </a:r>
          </a:p>
          <a:p>
            <a:pPr algn="ctr"/>
            <a:r>
              <a:rPr lang="ru-RU"/>
              <a:t> «ФРУКТОВО-ЯГОДНАЯ</a:t>
            </a:r>
          </a:p>
          <a:p>
            <a:pPr algn="ctr"/>
            <a:r>
              <a:rPr lang="ru-RU"/>
              <a:t>ГИРЛЯНДА»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fmaIMj7Qu0k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6600" y="836613"/>
            <a:ext cx="7867650" cy="4816475"/>
          </a:xfrm>
        </p:spPr>
      </p:pic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827088" y="5897563"/>
            <a:ext cx="7489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Строительство жилых домов в стиле сталинского ампира в г.Ишиме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CIMG220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765175"/>
            <a:ext cx="8064500" cy="5256213"/>
          </a:xfrm>
        </p:spPr>
      </p:pic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187450" y="6165850"/>
            <a:ext cx="6359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НАДПИСЬ НАД ГЛАВНЫМИ ВОРОТАМИ ДОМА ОТДЫХА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CIMG22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15975" y="836613"/>
            <a:ext cx="7510463" cy="5256212"/>
          </a:xfrm>
        </p:spPr>
      </p:pic>
      <p:sp>
        <p:nvSpPr>
          <p:cNvPr id="29698" name="Text Box 9"/>
          <p:cNvSpPr txBox="1">
            <a:spLocks noChangeArrowheads="1"/>
          </p:cNvSpPr>
          <p:nvPr/>
        </p:nvSpPr>
        <p:spPr bwMode="auto">
          <a:xfrm>
            <a:off x="971550" y="6092825"/>
            <a:ext cx="707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ГЛАВНЫЕ ВОРОТА. ФОТО 2014 г.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Grp="1"/>
          </p:cNvSpPr>
          <p:nvPr>
            <p:ph type="body"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30722" name="Picture 4" descr="Scan00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20713"/>
            <a:ext cx="8064500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527175" y="6329363"/>
            <a:ext cx="592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ДОМ  ОТДЫХА  «ЖЕЛЕЗНОДОРОЖНИК». 1954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Scan00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125538"/>
            <a:ext cx="67691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1692275" y="5949950"/>
            <a:ext cx="570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СТРОИТЕЛЬСТВО </a:t>
            </a:r>
            <a:r>
              <a:rPr lang="en-US" dirty="0"/>
              <a:t>II </a:t>
            </a:r>
            <a:r>
              <a:rPr lang="ru-RU" dirty="0"/>
              <a:t>КОРПУСА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Grp="1"/>
          </p:cNvSpPr>
          <p:nvPr>
            <p:ph type="body" idx="1"/>
          </p:nvPr>
        </p:nvSpPr>
        <p:spPr>
          <a:xfrm>
            <a:off x="457200" y="476250"/>
            <a:ext cx="8229600" cy="58483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14338" name="Picture 4" descr="Scan0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76250"/>
            <a:ext cx="80645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671638" y="6329363"/>
            <a:ext cx="5132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ДОМ  ОТДЫХА «ИШИМСКИЙ». 1985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ollTn5-q4F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6600" y="903288"/>
            <a:ext cx="7670800" cy="5067300"/>
          </a:xfrm>
        </p:spPr>
      </p:pic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971550" y="6092825"/>
            <a:ext cx="7056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1187450" y="6040438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1547813" y="6092825"/>
            <a:ext cx="585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КЛУБ – СТОЛОВАЯ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административный корпу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549275"/>
            <a:ext cx="820737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1095375" y="6113463"/>
            <a:ext cx="6789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АДМИНИСТРАТИВНОЕ  ЗДАНИЕ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Grp="1"/>
          </p:cNvSpPr>
          <p:nvPr>
            <p:ph type="body" idx="1"/>
          </p:nvPr>
        </p:nvSpPr>
        <p:spPr>
          <a:xfrm>
            <a:off x="457200" y="549275"/>
            <a:ext cx="8229600" cy="57753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34818" name="Picture 4" descr="берендей 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20713"/>
            <a:ext cx="82804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095375" y="6451600"/>
            <a:ext cx="6697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ЕДИНСТВЕННАЯ  СОХРАНИВШАЯСЯ  СКУЛЬПТУРА «ДЕВУШКА С КНИГОЙ»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/>
          </p:cNvSpPr>
          <p:nvPr>
            <p:ph type="body" idx="4294967295"/>
          </p:nvPr>
        </p:nvSpPr>
        <p:spPr>
          <a:xfrm>
            <a:off x="539750" y="549275"/>
            <a:ext cx="8229600" cy="5688013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1800" b="1" i="1" smtClean="0"/>
              <a:t>По материалам комплексной программы </a:t>
            </a:r>
          </a:p>
          <a:p>
            <a:pPr algn="ctr">
              <a:buFont typeface="Wingdings 2" pitchFamily="18" charset="2"/>
              <a:buNone/>
            </a:pPr>
            <a:r>
              <a:rPr lang="ru-RU" sz="1800" b="1" i="1" smtClean="0"/>
              <a:t>«Сохранение и использование историко-культурного и природного наследия исторического города Ишима и его окружения», разработанной Российским научно-исследовательским институтом им. Д.С. Лихачева г. Москвы: </a:t>
            </a:r>
          </a:p>
          <a:p>
            <a:pPr algn="ctr">
              <a:buFont typeface="Wingdings 2" pitchFamily="18" charset="2"/>
              <a:buNone/>
            </a:pPr>
            <a:endParaRPr lang="ru-RU" sz="1800" b="1" i="1" smtClean="0"/>
          </a:p>
          <a:p>
            <a:pPr algn="ctr">
              <a:buFont typeface="Wingdings 2" pitchFamily="18" charset="2"/>
              <a:buNone/>
            </a:pPr>
            <a:endParaRPr lang="ru-RU" sz="1800" i="1" smtClean="0"/>
          </a:p>
          <a:p>
            <a:pPr algn="ctr">
              <a:buFont typeface="Wingdings 2" pitchFamily="18" charset="2"/>
              <a:buNone/>
            </a:pPr>
            <a:r>
              <a:rPr lang="ru-RU" sz="1800" smtClean="0"/>
              <a:t>«Комплекс здравницы представляет большой интерес  как пример архитектурного ансамбля «сталинской эпохи». Он включает более десяти объектов…</a:t>
            </a:r>
          </a:p>
          <a:p>
            <a:pPr algn="ctr">
              <a:buFont typeface="Wingdings 2" pitchFamily="18" charset="2"/>
              <a:buNone/>
            </a:pPr>
            <a:endParaRPr lang="ru-RU" sz="1800" smtClean="0"/>
          </a:p>
          <a:p>
            <a:pPr algn="ctr">
              <a:buFont typeface="Wingdings 2" pitchFamily="18" charset="2"/>
              <a:buNone/>
            </a:pPr>
            <a:r>
              <a:rPr lang="ru-RU" sz="1800" smtClean="0"/>
              <a:t>Комплекс хорошо сохранился, утратив только отдельные элементы благоустройства и гипсовую скульптуру, периода  «сталинского украшательства»…»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/>
          </p:cNvSpPr>
          <p:nvPr>
            <p:ph type="body" sz="half" idx="4294967295"/>
          </p:nvPr>
        </p:nvSpPr>
        <p:spPr>
          <a:xfrm>
            <a:off x="900113" y="1052513"/>
            <a:ext cx="3138487" cy="5253037"/>
          </a:xfrm>
        </p:spPr>
        <p:txBody>
          <a:bodyPr anchorCtr="1"/>
          <a:lstStyle/>
          <a:p>
            <a:pPr algn="r" eaLnBrk="1" hangingPunct="1">
              <a:buFont typeface="Wingdings 2" pitchFamily="18" charset="2"/>
              <a:buNone/>
            </a:pPr>
            <a:r>
              <a:rPr lang="ru-RU" sz="2200" smtClean="0">
                <a:latin typeface="Arial" charset="0"/>
              </a:rPr>
              <a:t>   ЭЛЕКТРИК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sz="2200" smtClean="0">
                <a:latin typeface="Arial" charset="0"/>
              </a:rPr>
              <a:t>КУВЫКИН АЛЕКСЕЙ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sz="2200" smtClean="0">
                <a:latin typeface="Arial" charset="0"/>
              </a:rPr>
              <a:t>НИКОЛАЕВИЧ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sz="2200" smtClean="0">
                <a:latin typeface="Arial" charset="0"/>
              </a:rPr>
              <a:t> ПРОВОДИТ УСТАНОВКУ 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sz="2200" smtClean="0">
                <a:latin typeface="Arial" charset="0"/>
              </a:rPr>
              <a:t>ЛАМП 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sz="2200" smtClean="0">
                <a:latin typeface="Arial" charset="0"/>
              </a:rPr>
              <a:t>В СТОЛОВОЙ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sz="2200" smtClean="0">
                <a:latin typeface="Arial" charset="0"/>
              </a:rPr>
              <a:t>1951 г.</a:t>
            </a:r>
          </a:p>
        </p:txBody>
      </p:sp>
      <p:pic>
        <p:nvPicPr>
          <p:cNvPr id="36866" name="Picture 4" descr="Scan00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908050"/>
            <a:ext cx="388778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санаторий 00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760413"/>
            <a:ext cx="8075612" cy="5383212"/>
          </a:xfrm>
        </p:spPr>
      </p:pic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2247900" y="6256338"/>
            <a:ext cx="5180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ВИД  С  ГЛАВНОЙ  АЛЛЕИ  НА  ТЕРРЕНКУРЫ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Grp="1"/>
          </p:cNvSpPr>
          <p:nvPr>
            <p:ph type="body"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mtClean="0">
              <a:latin typeface="Arial" charset="0"/>
            </a:endParaRPr>
          </a:p>
        </p:txBody>
      </p:sp>
      <p:pic>
        <p:nvPicPr>
          <p:cNvPr id="38914" name="Picture 3" descr="малый терренку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92150"/>
            <a:ext cx="8208963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455738" y="5897563"/>
            <a:ext cx="6211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МАЛЫЙ  ТЕРРЕНКУР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Scan00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836613"/>
            <a:ext cx="7632700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816100" y="6040438"/>
            <a:ext cx="5780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КОРПУС № 1. ФОТО 2004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CIMG221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8350" y="620713"/>
            <a:ext cx="7605713" cy="5545137"/>
          </a:xfrm>
        </p:spPr>
      </p:pic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735013" y="6256338"/>
            <a:ext cx="7869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АЛЛЕЯ ФРОНТОВИКОВ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Grp="1"/>
          </p:cNvSpPr>
          <p:nvPr>
            <p:ph type="body" idx="1"/>
          </p:nvPr>
        </p:nvSpPr>
        <p:spPr>
          <a:xfrm>
            <a:off x="457200" y="549275"/>
            <a:ext cx="8229600" cy="57753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41986" name="Picture 4" descr="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20713"/>
            <a:ext cx="82073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384300" y="6329363"/>
            <a:ext cx="599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КОРПУС № 3. ФОТО 2009 г.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2"/>
          <p:cNvSpPr>
            <a:spLocks noGrp="1"/>
          </p:cNvSpPr>
          <p:nvPr>
            <p:ph idx="1"/>
          </p:nvPr>
        </p:nvSpPr>
        <p:spPr>
          <a:xfrm>
            <a:off x="684213" y="404813"/>
            <a:ext cx="8218487" cy="58197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dirty="0" smtClean="0">
                <a:latin typeface="Cambria" pitchFamily="18" charset="0"/>
              </a:rPr>
              <a:t>ГИПОТЕЗА: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sz="2000" dirty="0" smtClean="0"/>
          </a:p>
          <a:p>
            <a:pPr algn="ctr" eaLnBrk="1" hangingPunct="1">
              <a:buFont typeface="Wingdings 2" pitchFamily="18" charset="2"/>
              <a:buNone/>
            </a:pPr>
            <a:endParaRPr lang="ru-RU" sz="2000" dirty="0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ru-RU" sz="2000" dirty="0" smtClean="0"/>
              <a:t>ПРЕДПОЛОЖИМ, ЧТО АНСАМБЛЬ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sz="2000" dirty="0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ru-RU" sz="2000" dirty="0" smtClean="0"/>
              <a:t> ДОМА ОТДЫХА «ИШИМСКИЙ» 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sz="2000" dirty="0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ru-RU" sz="2000" dirty="0" smtClean="0"/>
              <a:t>ОТНОСИТСЯ К АРХИТЕКТУРНОМУ</a:t>
            </a:r>
            <a:r>
              <a:rPr lang="ru-RU" sz="2000" dirty="0" smtClean="0">
                <a:latin typeface="Arial" charset="0"/>
              </a:rPr>
              <a:t> </a:t>
            </a:r>
            <a:r>
              <a:rPr lang="ru-RU" sz="2000" dirty="0" smtClean="0"/>
              <a:t>НАПРАВЛЕНИЮ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sz="2000" dirty="0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ru-RU" sz="2000" dirty="0" smtClean="0"/>
              <a:t> СТАЛИНСКИЙ «НЕОКЛАССИЦИЗМ» (АМПИР)</a:t>
            </a:r>
            <a:r>
              <a:rPr lang="ru-RU" sz="2000" dirty="0" smtClean="0">
                <a:latin typeface="Arial" charset="0"/>
              </a:rPr>
              <a:t> 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Grp="1"/>
          </p:cNvSpPr>
          <p:nvPr>
            <p:ph type="body" idx="1"/>
          </p:nvPr>
        </p:nvSpPr>
        <p:spPr>
          <a:xfrm>
            <a:off x="611188" y="692150"/>
            <a:ext cx="7705725" cy="52578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43010" name="Picture 4" descr="Scan00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92150"/>
            <a:ext cx="7848600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468313" y="6113463"/>
            <a:ext cx="7991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ВОДОЛЕЧЕБНИЦА. СКВАЖИНА 3-Б (бальнеологическая - 1530 м)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6"/>
          <p:cNvSpPr>
            <a:spLocks noGrp="1"/>
          </p:cNvSpPr>
          <p:nvPr>
            <p:ph type="body" idx="1"/>
          </p:nvPr>
        </p:nvSpPr>
        <p:spPr>
          <a:xfrm>
            <a:off x="395288" y="620713"/>
            <a:ext cx="8445500" cy="54721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44034" name="Picture 8" descr="территор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620713"/>
            <a:ext cx="84963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539750" y="6237288"/>
            <a:ext cx="8135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ГЛАВНАЯ  АЛЛЕЯ  БЫВШЕГО  ДОМА  ОТДЫХА – НЫНЕ СОЛКД «БЕРЕНДЕЙ»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Grp="1"/>
          </p:cNvSpPr>
          <p:nvPr>
            <p:ph type="body" idx="1"/>
          </p:nvPr>
        </p:nvSpPr>
        <p:spPr>
          <a:xfrm>
            <a:off x="457200" y="692150"/>
            <a:ext cx="8229600" cy="563245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endParaRPr lang="ru-RU" smtClean="0"/>
          </a:p>
          <a:p>
            <a:pPr algn="ctr">
              <a:buFont typeface="Wingdings 2" pitchFamily="18" charset="2"/>
              <a:buNone/>
            </a:pPr>
            <a:r>
              <a:rPr lang="ru-RU" smtClean="0"/>
              <a:t>В 2014 году ОАО Санаторий «Ишимский»</a:t>
            </a:r>
          </a:p>
          <a:p>
            <a:pPr algn="ctr">
              <a:buFont typeface="Wingdings 2" pitchFamily="18" charset="2"/>
              <a:buNone/>
            </a:pPr>
            <a:r>
              <a:rPr lang="ru-RU" smtClean="0"/>
              <a:t> бывший Дом отдыха </a:t>
            </a:r>
          </a:p>
          <a:p>
            <a:pPr algn="ctr">
              <a:buFont typeface="Wingdings 2" pitchFamily="18" charset="2"/>
              <a:buNone/>
            </a:pPr>
            <a:r>
              <a:rPr lang="ru-RU" smtClean="0"/>
              <a:t>был продан с аукциона </a:t>
            </a:r>
          </a:p>
          <a:p>
            <a:pPr algn="ctr">
              <a:buFont typeface="Wingdings 2" pitchFamily="18" charset="2"/>
              <a:buNone/>
            </a:pPr>
            <a:r>
              <a:rPr lang="ru-RU" smtClean="0"/>
              <a:t>Федеральным  агенством по управлению государственным  имуществом  в частные руки.</a:t>
            </a:r>
          </a:p>
          <a:p>
            <a:pPr algn="ctr">
              <a:buFont typeface="Wingdings 2" pitchFamily="18" charset="2"/>
              <a:buNone/>
            </a:pPr>
            <a:endParaRPr lang="ru-RU" smtClean="0"/>
          </a:p>
          <a:p>
            <a:pPr algn="ctr">
              <a:buFont typeface="Wingdings 2" pitchFamily="18" charset="2"/>
              <a:buNone/>
            </a:pPr>
            <a:r>
              <a:rPr lang="ru-RU" smtClean="0"/>
              <a:t>Надеюсь,  история здравницы будет иметь продолжение…</a:t>
            </a:r>
          </a:p>
          <a:p>
            <a:pPr algn="ctr">
              <a:buFont typeface="Wingdings 2" pitchFamily="18" charset="2"/>
              <a:buNone/>
            </a:pPr>
            <a:endParaRPr lang="ru-RU" smtClean="0"/>
          </a:p>
          <a:p>
            <a:pPr algn="ctr">
              <a:buFont typeface="Wingdings 2" pitchFamily="18" charset="2"/>
              <a:buNone/>
            </a:pPr>
            <a:r>
              <a:rPr lang="ru-RU" smtClean="0"/>
              <a:t>СПАСИБО  ЗА 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1"/>
          </p:nvPr>
        </p:nvSpPr>
        <p:spPr>
          <a:xfrm>
            <a:off x="457200" y="692150"/>
            <a:ext cx="8229600" cy="56324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dirty="0" smtClean="0">
                <a:latin typeface="Cambria" pitchFamily="18" charset="0"/>
              </a:rPr>
              <a:t>ЦЕЛЬ  ИССЛЕДОВАНИЯ:</a:t>
            </a:r>
          </a:p>
          <a:p>
            <a:pPr eaLnBrk="1" hangingPunct="1">
              <a:buFont typeface="Wingdings 2" pitchFamily="18" charset="2"/>
              <a:buNone/>
            </a:pPr>
            <a:endParaRPr lang="ru-RU" dirty="0" smtClean="0">
              <a:latin typeface="Cambria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dirty="0" smtClean="0">
              <a:latin typeface="Cambria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ru-RU" dirty="0" smtClean="0">
                <a:latin typeface="Cambria" pitchFamily="18" charset="0"/>
              </a:rPr>
              <a:t>ДОКАЗАТЬ ПРИНАДЛЕЖНОСТЬ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dirty="0" smtClean="0">
                <a:latin typeface="Cambria" pitchFamily="18" charset="0"/>
              </a:rPr>
              <a:t>АРХИТЕКТУРНОГО АНСАМБЛЯ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dirty="0" smtClean="0">
                <a:latin typeface="Cambria" pitchFamily="18" charset="0"/>
              </a:rPr>
              <a:t>РЕГИОНАЛЬНОГО ЗНАЧЕНИЯ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dirty="0" smtClean="0">
                <a:latin typeface="Cambria" pitchFamily="18" charset="0"/>
              </a:rPr>
              <a:t>«ДОМ ОТДЫХА «ИШИМСКИЙ»,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dirty="0" smtClean="0">
                <a:latin typeface="Cambria" pitchFamily="18" charset="0"/>
              </a:rPr>
              <a:t>К ЭПОХЕ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dirty="0" smtClean="0">
                <a:latin typeface="Cambria" pitchFamily="18" charset="0"/>
              </a:rPr>
              <a:t>СТАЛИНСКОГО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dirty="0" smtClean="0">
                <a:latin typeface="Cambria" pitchFamily="18" charset="0"/>
              </a:rPr>
              <a:t>НЕОКЛАССИЦИЗМА</a:t>
            </a:r>
          </a:p>
          <a:p>
            <a:pPr>
              <a:buFont typeface="Wingdings 2" pitchFamily="18" charset="2"/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1"/>
          </p:nvPr>
        </p:nvSpPr>
        <p:spPr>
          <a:xfrm>
            <a:off x="755650" y="404813"/>
            <a:ext cx="8147050" cy="58197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Cambria" pitchFamily="18" charset="0"/>
              </a:rPr>
              <a:t>ОБЪЕКТ  ИССЛЕДОВАНИЯ:</a:t>
            </a: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latin typeface="Cambria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latin typeface="Cambria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ru-RU" smtClean="0">
                <a:latin typeface="Cambria" pitchFamily="18" charset="0"/>
              </a:rPr>
              <a:t>АРХИТЕКТУРА СОВЕТСКОГО ПЕРИОДА 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smtClean="0">
              <a:latin typeface="Cambria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ru-RU" smtClean="0">
                <a:latin typeface="Cambria" pitchFamily="18" charset="0"/>
              </a:rPr>
              <a:t>КАК КУЛЬТУРНОЕ НАСЛЕДИЕ 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smtClean="0">
              <a:latin typeface="Cambria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ru-RU" smtClean="0">
                <a:latin typeface="Cambria" pitchFamily="18" charset="0"/>
              </a:rPr>
              <a:t>ЭПОХИ СТАЛИНИЗМА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Содержимое 2"/>
          <p:cNvSpPr>
            <a:spLocks noGrp="1"/>
          </p:cNvSpPr>
          <p:nvPr>
            <p:ph idx="1"/>
          </p:nvPr>
        </p:nvSpPr>
        <p:spPr>
          <a:xfrm>
            <a:off x="611188" y="404813"/>
            <a:ext cx="8291512" cy="58197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Cambria" pitchFamily="18" charset="0"/>
              </a:rPr>
              <a:t>ПРЕДМЕТ  ИССЛЕДОВАНИЯ:</a:t>
            </a: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latin typeface="Cambria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latin typeface="Cambria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ru-RU" smtClean="0">
                <a:latin typeface="Cambria" pitchFamily="18" charset="0"/>
              </a:rPr>
              <a:t>АРХИТЕКТУРНЫЙ ПАМЯТНИК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mtClean="0">
                <a:latin typeface="Cambria" pitchFamily="18" charset="0"/>
              </a:rPr>
              <a:t>РЕГИОНАЛЬНОГО ЗНАЧЕНИЯ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mtClean="0">
                <a:latin typeface="Cambria" pitchFamily="18" charset="0"/>
              </a:rPr>
              <a:t>«ДОМ ОТДЫХА «ИШИМСКИЙ»,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mtClean="0">
                <a:latin typeface="Cambria" pitchFamily="18" charset="0"/>
              </a:rPr>
              <a:t>КАК СТИЛЕВОЕ ВОПЛОЩЕНИЕ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mtClean="0">
                <a:latin typeface="Cambria" pitchFamily="18" charset="0"/>
              </a:rPr>
              <a:t>СТАЛИНСКОГО НЕОКЛАССИЦИЗМА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/>
          </p:cNvSpPr>
          <p:nvPr>
            <p:ph type="body" idx="1"/>
          </p:nvPr>
        </p:nvSpPr>
        <p:spPr>
          <a:xfrm>
            <a:off x="457200" y="692150"/>
            <a:ext cx="8229600" cy="56324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Cambria" pitchFamily="18" charset="0"/>
              </a:rPr>
              <a:t>ЗАДАЧИ:</a:t>
            </a: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latin typeface="Cambria" pitchFamily="18" charset="0"/>
            </a:endParaRPr>
          </a:p>
          <a:p>
            <a:pPr eaLnBrk="1" hangingPunct="1">
              <a:buFontTx/>
              <a:buChar char="-"/>
            </a:pPr>
            <a:r>
              <a:rPr lang="ru-RU" sz="2400" smtClean="0">
                <a:latin typeface="Cambria" pitchFamily="18" charset="0"/>
              </a:rPr>
              <a:t>ИЗУЧИТЬ АРХИТЕКТУРНЫЕ НАПРАВЛЕНИЯ И СТИЛИ 40-50-Х гг  ХХ ВЕКА;</a:t>
            </a:r>
          </a:p>
          <a:p>
            <a:pPr eaLnBrk="1" hangingPunct="1">
              <a:buFontTx/>
              <a:buNone/>
            </a:pPr>
            <a:endParaRPr lang="ru-RU" sz="2400" smtClean="0">
              <a:latin typeface="Cambria" pitchFamily="18" charset="0"/>
            </a:endParaRPr>
          </a:p>
          <a:p>
            <a:pPr eaLnBrk="1" hangingPunct="1">
              <a:buFontTx/>
              <a:buChar char="-"/>
            </a:pPr>
            <a:r>
              <a:rPr lang="ru-RU" sz="2400" smtClean="0">
                <a:latin typeface="Cambria" pitchFamily="18" charset="0"/>
              </a:rPr>
              <a:t>ПОЗНАКОМИТЬСЯ С ИСТОРИЕЙ ВОЗНИКНОВЕНИЯ В СИНИЦИНСКОМ БОРУ АРХИТЕКТУРНОГО АНСАМБЛЯ – ДОМ ОТДЫХА «ИШИМСКИЙ»;</a:t>
            </a:r>
          </a:p>
          <a:p>
            <a:pPr eaLnBrk="1" hangingPunct="1">
              <a:buFontTx/>
              <a:buChar char="-"/>
            </a:pPr>
            <a:endParaRPr lang="ru-RU" sz="2400" smtClean="0">
              <a:latin typeface="Cambria" pitchFamily="18" charset="0"/>
            </a:endParaRPr>
          </a:p>
          <a:p>
            <a:pPr eaLnBrk="1" hangingPunct="1">
              <a:buFontTx/>
              <a:buChar char="-"/>
            </a:pPr>
            <a:r>
              <a:rPr lang="ru-RU" sz="2400" smtClean="0">
                <a:latin typeface="Cambria" pitchFamily="18" charset="0"/>
              </a:rPr>
              <a:t>ВЫЯВИТЬ ОСОБЕННОСТИ, СВИДЕТЕЛЬСТВУЮЩИЕ О ПРИНАДЛЕЖНОСТИ ДАННОГО ОБЪЕКТА К АРХИТЕКТУРНОМУ СТИЛЮ СТАЛИНСКОЙ ЭПОХИ – НЕОКЛАССИЦИЗМУ (АМПИРУ).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sz="2400" smtClean="0">
              <a:latin typeface="Cambria" pitchFamily="18" charset="0"/>
            </a:endParaRPr>
          </a:p>
          <a:p>
            <a:pPr>
              <a:buFont typeface="Wingdings 2" pitchFamily="18" charset="2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/>
          </p:cNvSpPr>
          <p:nvPr>
            <p:ph type="body" idx="1"/>
          </p:nvPr>
        </p:nvSpPr>
        <p:spPr>
          <a:xfrm>
            <a:off x="457200" y="692150"/>
            <a:ext cx="8229600" cy="56324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dirty="0" smtClean="0"/>
              <a:t>МЕТОДЫ  ИССЛЕДОВАНИЯ: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dirty="0" smtClean="0">
                <a:latin typeface="Arial" charset="0"/>
              </a:rPr>
              <a:t>-  </a:t>
            </a:r>
            <a:r>
              <a:rPr lang="ru-RU" dirty="0" smtClean="0"/>
              <a:t>ПОИСКОВЫЙ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dirty="0" smtClean="0"/>
              <a:t>-  СИСТЕМНЫЙ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dirty="0" smtClean="0"/>
              <a:t>ИСТОРИКО-СОЦИОЛОГИЧЕСКИЙ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dirty="0" smtClean="0"/>
              <a:t>ДИАЛЕКТИЧЕСКИЙ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dirty="0" smtClean="0"/>
              <a:t>НАБЛЮДЕНИЕ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dirty="0" smtClean="0"/>
              <a:t>ЭКСКУРСИОННЫЙ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dirty="0" smtClean="0"/>
              <a:t>МЕТОД ИНТЕРВЬЮИРОВАНИЯ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dirty="0" smtClean="0"/>
              <a:t>ИССЛЕДОВАТЕЛЬСКИЙ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dirty="0" smtClean="0"/>
              <a:t>ПРАКТИЧЕСКИЙ</a:t>
            </a:r>
          </a:p>
          <a:p>
            <a:pPr>
              <a:buFont typeface="Wingdings 2" pitchFamily="18" charset="2"/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600" smtClean="0">
                <a:latin typeface="Constantia" pitchFamily="18" charset="0"/>
              </a:rPr>
              <a:t>Сталинский ампир </a:t>
            </a:r>
            <a:br>
              <a:rPr lang="ru-RU" sz="4600" smtClean="0">
                <a:latin typeface="Constantia" pitchFamily="18" charset="0"/>
              </a:rPr>
            </a:br>
            <a:r>
              <a:rPr lang="ru-RU" sz="4600" smtClean="0">
                <a:latin typeface="Constantia" pitchFamily="18" charset="0"/>
              </a:rPr>
              <a:t>(неоклассицизм)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i="1" smtClean="0"/>
              <a:t>от </a:t>
            </a:r>
            <a:r>
              <a:rPr lang="ru-RU" i="1" smtClean="0">
                <a:hlinkClick r:id="rId2" tooltip="Французский язык"/>
              </a:rPr>
              <a:t>фр.</a:t>
            </a:r>
            <a:r>
              <a:rPr lang="ru-RU" i="1" smtClean="0"/>
              <a:t> </a:t>
            </a:r>
            <a:r>
              <a:rPr lang="fr-FR" i="1" smtClean="0"/>
              <a:t>empire</a:t>
            </a:r>
            <a:r>
              <a:rPr lang="ru-RU" i="1" smtClean="0"/>
              <a:t> — «империя» и по аналогии с </a:t>
            </a:r>
            <a:r>
              <a:rPr lang="ru-RU" i="1" u="sng" smtClean="0">
                <a:hlinkClick r:id="rId3" tooltip="Ампир"/>
              </a:rPr>
              <a:t>ампиром</a:t>
            </a:r>
            <a:r>
              <a:rPr lang="ru-RU" i="1" smtClean="0"/>
              <a:t> Наполеона Бонапарта</a:t>
            </a:r>
          </a:p>
          <a:p>
            <a:pPr>
              <a:buFont typeface="Wingdings 2" pitchFamily="18" charset="2"/>
              <a:buNone/>
            </a:pPr>
            <a:r>
              <a:rPr lang="ru-RU" smtClean="0"/>
              <a:t>Один из лидирующих направлений в архитектуре СССР с середины 1940-х до середины 1950-х гг.</a:t>
            </a:r>
          </a:p>
          <a:p>
            <a:pPr>
              <a:buFont typeface="Wingdings 2" pitchFamily="18" charset="2"/>
              <a:buNone/>
            </a:pPr>
            <a:endParaRPr lang="ru-RU" smtClean="0"/>
          </a:p>
          <a:p>
            <a:pPr algn="ctr">
              <a:buFont typeface="Wingdings 2" pitchFamily="18" charset="2"/>
              <a:buNone/>
            </a:pPr>
            <a:r>
              <a:rPr lang="ru-RU" smtClean="0"/>
              <a:t>Стилевая задача – символизировать величие; создание образа идеального государства, всеобщего благоденствия и процветания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239</TotalTime>
  <Words>539</Words>
  <Application>Microsoft Office PowerPoint</Application>
  <PresentationFormat>Экран (4:3)</PresentationFormat>
  <Paragraphs>126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Сталинский ампир  (неоклассицизм)</vt:lpstr>
      <vt:lpstr>Основоположники советского неоклассицизма</vt:lpstr>
      <vt:lpstr>Отличительные черты архитектуры сталинской эпохи</vt:lpstr>
      <vt:lpstr>Черты неоклассицизма в постройке архитектурного ансамбля  Дома отдыха «Ишимский»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Вадим</dc:creator>
  <cp:lastModifiedBy>Дом</cp:lastModifiedBy>
  <cp:revision>48</cp:revision>
  <dcterms:created xsi:type="dcterms:W3CDTF">2014-01-21T11:26:04Z</dcterms:created>
  <dcterms:modified xsi:type="dcterms:W3CDTF">2016-01-27T15:06:40Z</dcterms:modified>
</cp:coreProperties>
</file>