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3"/>
  </p:notesMasterIdLst>
  <p:sldIdLst>
    <p:sldId id="266" r:id="rId2"/>
  </p:sldIdLst>
  <p:sldSz cx="9144000" cy="6858000" type="screen4x3"/>
  <p:notesSz cx="6858000" cy="9947275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714" autoAdjust="0"/>
  </p:normalViewPr>
  <p:slideViewPr>
    <p:cSldViewPr>
      <p:cViewPr varScale="1">
        <p:scale>
          <a:sx n="74" d="100"/>
          <a:sy n="74" d="100"/>
        </p:scale>
        <p:origin x="-142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F9A09B94-1BDA-40CD-A73B-39A99C197CEB}" type="datetimeFigureOut">
              <a:rPr lang="ru-RU"/>
              <a:pPr>
                <a:defRPr/>
              </a:pPr>
              <a:t>19.04.2016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42975" y="746125"/>
            <a:ext cx="4972050" cy="3730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724400"/>
            <a:ext cx="5486400" cy="44767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880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944880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BEB364D0-D106-4317-9E71-84FE31E6EEB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Заметки 2"/>
          <p:cNvSpPr>
            <a:spLocks noGrp="1"/>
          </p:cNvSpPr>
          <p:nvPr>
            <p:ph type="body" idx="1"/>
          </p:nvPr>
        </p:nvSpPr>
        <p:spPr bwMode="auto">
          <a:xfrm>
            <a:off x="684213" y="4787900"/>
            <a:ext cx="5489575" cy="3995738"/>
          </a:xfrm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indent="449263" algn="just">
              <a:spcBef>
                <a:spcPct val="0"/>
              </a:spcBef>
            </a:pPr>
            <a:endParaRPr lang="ru-RU" altLang="ru-RU" sz="1400" smtClean="0">
              <a:latin typeface="Arial" charset="0"/>
              <a:cs typeface="Arial" charset="0"/>
            </a:endParaRPr>
          </a:p>
        </p:txBody>
      </p:sp>
      <p:sp>
        <p:nvSpPr>
          <p:cNvPr id="16387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7EC997DA-7E88-46C2-B3FB-9A05C66A38AC}" type="slidenum">
              <a:rPr lang="id-ID" altLang="ru-RU">
                <a:ea typeface="MS PGothic" pitchFamily="34" charset="-128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id-ID" altLang="ru-RU">
              <a:ea typeface="MS PGothic" pitchFamily="34" charset="-128"/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01ACC6-43B0-4BAE-B8D0-649B47426C1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5FE758-0E98-4566-9813-1AE004B2710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F9D2CA-136B-4254-905B-78A64BFCFF0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5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BA44F9-04BC-43E7-91C8-50BD74AF83B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03ED72-9C6D-4424-91AA-9376F829322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5AC314-6D7F-4920-AEAA-6845085AB8D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DEF737-14D6-4E49-8C86-10E86D8B88E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EA6F59-38B3-4834-81BD-ADE5D07F0B2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173484-96DB-4EB8-A73F-11393334FE5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588466-CEE0-42E1-8AF7-8CC29BCD3B3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632D1B-4B60-4D87-90C2-2A5AE570ED3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68478E8-449F-46DA-A4F1-79C9F87121B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59" r:id="rId2"/>
    <p:sldLayoutId id="2147483658" r:id="rId3"/>
    <p:sldLayoutId id="2147483657" r:id="rId4"/>
    <p:sldLayoutId id="2147483656" r:id="rId5"/>
    <p:sldLayoutId id="2147483655" r:id="rId6"/>
    <p:sldLayoutId id="2147483654" r:id="rId7"/>
    <p:sldLayoutId id="2147483653" r:id="rId8"/>
    <p:sldLayoutId id="2147483652" r:id="rId9"/>
    <p:sldLayoutId id="2147483651" r:id="rId10"/>
    <p:sldLayoutId id="2147483650" r:id="rId11"/>
    <p:sldLayoutId id="2147483661" r:id="rId12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Rectangle 135"/>
          <p:cNvSpPr/>
          <p:nvPr/>
        </p:nvSpPr>
        <p:spPr>
          <a:xfrm rot="16200000">
            <a:off x="5199857" y="1899443"/>
            <a:ext cx="5162550" cy="2519363"/>
          </a:xfrm>
          <a:prstGeom prst="rect">
            <a:avLst/>
          </a:prstGeom>
          <a:gradFill flip="none" rotWithShape="1">
            <a:gsLst>
              <a:gs pos="0">
                <a:srgbClr val="D4DBE4">
                  <a:alpha val="95686"/>
                </a:srgbClr>
              </a:gs>
              <a:gs pos="100000">
                <a:srgbClr val="E7E6E6">
                  <a:alpha val="60000"/>
                  <a:lumMod val="0"/>
                  <a:lumOff val="100000"/>
                </a:srgbClr>
              </a:gs>
            </a:gsLst>
            <a:lin ang="0" scaled="1"/>
            <a:tileRect/>
          </a:gradFill>
          <a:ln w="3175" cap="flat" cmpd="sng" algn="ctr">
            <a:solidFill>
              <a:schemeClr val="tx1"/>
            </a:solidFill>
            <a:prstDash val="dash"/>
            <a:miter lim="800000"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id-ID" sz="1350" kern="0" dirty="0">
              <a:solidFill>
                <a:prstClr val="white"/>
              </a:solidFill>
              <a:latin typeface="+mn-lt"/>
              <a:cs typeface="+mn-cs"/>
            </a:endParaRPr>
          </a:p>
        </p:txBody>
      </p:sp>
      <p:sp>
        <p:nvSpPr>
          <p:cNvPr id="15362" name="Прямоугольник 1"/>
          <p:cNvSpPr>
            <a:spLocks noChangeArrowheads="1"/>
          </p:cNvSpPr>
          <p:nvPr/>
        </p:nvSpPr>
        <p:spPr bwMode="auto">
          <a:xfrm>
            <a:off x="49213" y="88900"/>
            <a:ext cx="9144000" cy="677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95000"/>
              </a:lnSpc>
            </a:pPr>
            <a:r>
              <a:rPr lang="ru-RU" sz="2000" b="1">
                <a:solidFill>
                  <a:srgbClr val="C00000"/>
                </a:solidFill>
                <a:latin typeface="Verdana" pitchFamily="34" charset="0"/>
              </a:rPr>
              <a:t>Единый день профилактики 29 апреля 2016 года</a:t>
            </a:r>
          </a:p>
          <a:p>
            <a:pPr algn="ctr">
              <a:lnSpc>
                <a:spcPct val="95000"/>
              </a:lnSpc>
            </a:pPr>
            <a:endParaRPr lang="ru-RU" sz="2000" b="1">
              <a:solidFill>
                <a:srgbClr val="C00000"/>
              </a:solidFill>
              <a:latin typeface="Verdana" pitchFamily="34" charset="0"/>
            </a:endParaRPr>
          </a:p>
        </p:txBody>
      </p:sp>
      <p:sp>
        <p:nvSpPr>
          <p:cNvPr id="15363" name="Прямоугольник 6"/>
          <p:cNvSpPr>
            <a:spLocks noChangeArrowheads="1"/>
          </p:cNvSpPr>
          <p:nvPr/>
        </p:nvSpPr>
        <p:spPr bwMode="auto">
          <a:xfrm>
            <a:off x="-590550" y="560388"/>
            <a:ext cx="3698875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altLang="ru-RU" sz="1300" b="1">
                <a:latin typeface="Verdana" pitchFamily="34" charset="0"/>
              </a:rPr>
              <a:t>Областной уровень</a:t>
            </a:r>
            <a:endParaRPr lang="ru-RU" altLang="ru-RU" sz="1300">
              <a:latin typeface="Verdana" pitchFamily="34" charset="0"/>
            </a:endParaRPr>
          </a:p>
        </p:txBody>
      </p:sp>
      <p:sp>
        <p:nvSpPr>
          <p:cNvPr id="15364" name="Прямоугольник 64524"/>
          <p:cNvSpPr>
            <a:spLocks noChangeArrowheads="1"/>
          </p:cNvSpPr>
          <p:nvPr/>
        </p:nvSpPr>
        <p:spPr bwMode="auto">
          <a:xfrm>
            <a:off x="-352425" y="1820863"/>
            <a:ext cx="3838575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altLang="ru-RU" sz="1300" b="1">
                <a:latin typeface="Verdana" pitchFamily="34" charset="0"/>
              </a:rPr>
              <a:t>Муниципальный уровень</a:t>
            </a:r>
          </a:p>
        </p:txBody>
      </p:sp>
      <p:cxnSp>
        <p:nvCxnSpPr>
          <p:cNvPr id="122" name="Прямая соединительная линия 121"/>
          <p:cNvCxnSpPr/>
          <p:nvPr/>
        </p:nvCxnSpPr>
        <p:spPr>
          <a:xfrm>
            <a:off x="79375" y="1803400"/>
            <a:ext cx="5337175" cy="0"/>
          </a:xfrm>
          <a:prstGeom prst="line">
            <a:avLst/>
          </a:prstGeom>
          <a:ln w="19050">
            <a:solidFill>
              <a:schemeClr val="tx2">
                <a:lumMod val="60000"/>
                <a:lumOff val="4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Прямая соединительная линия 122"/>
          <p:cNvCxnSpPr/>
          <p:nvPr/>
        </p:nvCxnSpPr>
        <p:spPr>
          <a:xfrm>
            <a:off x="85725" y="3068638"/>
            <a:ext cx="5283200" cy="0"/>
          </a:xfrm>
          <a:prstGeom prst="line">
            <a:avLst/>
          </a:prstGeom>
          <a:ln w="19050">
            <a:solidFill>
              <a:schemeClr val="tx2">
                <a:lumMod val="60000"/>
                <a:lumOff val="4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Прямая соединительная линия 127"/>
          <p:cNvCxnSpPr/>
          <p:nvPr/>
        </p:nvCxnSpPr>
        <p:spPr>
          <a:xfrm>
            <a:off x="85725" y="5989638"/>
            <a:ext cx="5441950" cy="7937"/>
          </a:xfrm>
          <a:prstGeom prst="line">
            <a:avLst/>
          </a:prstGeom>
          <a:ln w="19050">
            <a:solidFill>
              <a:schemeClr val="tx2">
                <a:lumMod val="60000"/>
                <a:lumOff val="4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368" name="Прямоугольник 64524"/>
          <p:cNvSpPr>
            <a:spLocks noChangeArrowheads="1"/>
          </p:cNvSpPr>
          <p:nvPr/>
        </p:nvSpPr>
        <p:spPr bwMode="auto">
          <a:xfrm>
            <a:off x="276225" y="3159125"/>
            <a:ext cx="407670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altLang="ru-RU" sz="1300" b="1">
                <a:latin typeface="Verdana" pitchFamily="34" charset="0"/>
              </a:rPr>
              <a:t>Уровень образовательной организации</a:t>
            </a:r>
          </a:p>
        </p:txBody>
      </p:sp>
      <p:sp>
        <p:nvSpPr>
          <p:cNvPr id="15369" name="Rectangle 13"/>
          <p:cNvSpPr>
            <a:spLocks noChangeArrowheads="1"/>
          </p:cNvSpPr>
          <p:nvPr/>
        </p:nvSpPr>
        <p:spPr bwMode="invGray">
          <a:xfrm>
            <a:off x="0" y="-26988"/>
            <a:ext cx="9144000" cy="103188"/>
          </a:xfrm>
          <a:prstGeom prst="rect">
            <a:avLst/>
          </a:prstGeom>
          <a:solidFill>
            <a:srgbClr val="8EC0EA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 altLang="ru-RU">
              <a:solidFill>
                <a:srgbClr val="104A8A"/>
              </a:solidFill>
            </a:endParaRPr>
          </a:p>
        </p:txBody>
      </p:sp>
      <p:sp>
        <p:nvSpPr>
          <p:cNvPr id="15370" name="TextBox 5"/>
          <p:cNvSpPr txBox="1">
            <a:spLocks noChangeArrowheads="1"/>
          </p:cNvSpPr>
          <p:nvPr/>
        </p:nvSpPr>
        <p:spPr bwMode="auto">
          <a:xfrm>
            <a:off x="1011238" y="5980113"/>
            <a:ext cx="526732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>
                <a:latin typeface="Calibri" pitchFamily="34" charset="0"/>
              </a:rPr>
              <a:t>Анонсирование Единого дня профилактики </a:t>
            </a:r>
          </a:p>
        </p:txBody>
      </p:sp>
      <p:pic>
        <p:nvPicPr>
          <p:cNvPr id="67" name="Picture 2"/>
          <p:cNvPicPr>
            <a:picLocks noChangeAspect="1" noChangeArrowheads="1"/>
          </p:cNvPicPr>
          <p:nvPr/>
        </p:nvPicPr>
        <p:blipFill rotWithShape="1">
          <a:blip r:embed="rId3" cstate="print">
            <a:duotone>
              <a:srgbClr val="4472C4">
                <a:shade val="45000"/>
                <a:satMod val="135000"/>
              </a:srgbClr>
              <a:prstClr val="white"/>
            </a:duotone>
            <a:extLst>
              <a:ext uri="{28A0092B-C50C-407E-A947-70E740481C1C}"/>
            </a:extLst>
          </a:blip>
          <a:srcRect l="16192" t="5893" r="11107" b="24444"/>
          <a:stretch/>
        </p:blipFill>
        <p:spPr bwMode="auto">
          <a:xfrm>
            <a:off x="2681579" y="6562600"/>
            <a:ext cx="279066" cy="2674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</p:pic>
      <p:sp>
        <p:nvSpPr>
          <p:cNvPr id="15372" name="TextBox 6"/>
          <p:cNvSpPr txBox="1">
            <a:spLocks noChangeArrowheads="1"/>
          </p:cNvSpPr>
          <p:nvPr/>
        </p:nvSpPr>
        <p:spPr bwMode="auto">
          <a:xfrm>
            <a:off x="1692275" y="6243638"/>
            <a:ext cx="6075363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>
                <a:latin typeface="Calibri" pitchFamily="34" charset="0"/>
              </a:rPr>
              <a:t>Обеспечение информационного сопровождения Единого дня профилактики</a:t>
            </a:r>
          </a:p>
        </p:txBody>
      </p:sp>
      <p:sp>
        <p:nvSpPr>
          <p:cNvPr id="15373" name="TextBox 7"/>
          <p:cNvSpPr txBox="1">
            <a:spLocks noChangeArrowheads="1"/>
          </p:cNvSpPr>
          <p:nvPr/>
        </p:nvSpPr>
        <p:spPr bwMode="auto">
          <a:xfrm>
            <a:off x="3073400" y="6496050"/>
            <a:ext cx="4433888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>
                <a:latin typeface="Calibri" pitchFamily="34" charset="0"/>
              </a:rPr>
              <a:t>Подведение итогов Единого дня профилактики</a:t>
            </a:r>
          </a:p>
        </p:txBody>
      </p:sp>
      <p:pic>
        <p:nvPicPr>
          <p:cNvPr id="70" name="Picture 2"/>
          <p:cNvPicPr>
            <a:picLocks noChangeAspect="1" noChangeArrowheads="1"/>
          </p:cNvPicPr>
          <p:nvPr/>
        </p:nvPicPr>
        <p:blipFill rotWithShape="1">
          <a:blip r:embed="rId3" cstate="print">
            <a:duotone>
              <a:srgbClr val="4472C4">
                <a:shade val="45000"/>
                <a:satMod val="135000"/>
              </a:srgbClr>
              <a:prstClr val="white"/>
            </a:duotone>
            <a:extLst>
              <a:ext uri="{28A0092B-C50C-407E-A947-70E740481C1C}"/>
            </a:extLst>
          </a:blip>
          <a:srcRect l="16192" t="5893" r="11107" b="24444"/>
          <a:stretch/>
        </p:blipFill>
        <p:spPr bwMode="auto">
          <a:xfrm>
            <a:off x="713103" y="6016977"/>
            <a:ext cx="279066" cy="2674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</p:pic>
      <p:pic>
        <p:nvPicPr>
          <p:cNvPr id="72" name="Picture 2"/>
          <p:cNvPicPr>
            <a:picLocks noChangeAspect="1" noChangeArrowheads="1"/>
          </p:cNvPicPr>
          <p:nvPr/>
        </p:nvPicPr>
        <p:blipFill rotWithShape="1">
          <a:blip r:embed="rId3" cstate="print">
            <a:duotone>
              <a:srgbClr val="4472C4">
                <a:shade val="45000"/>
                <a:satMod val="135000"/>
              </a:srgbClr>
              <a:prstClr val="white"/>
            </a:duotone>
            <a:extLst>
              <a:ext uri="{28A0092B-C50C-407E-A947-70E740481C1C}"/>
            </a:extLst>
          </a:blip>
          <a:srcRect l="16192" t="5893" r="11107" b="24444"/>
          <a:stretch/>
        </p:blipFill>
        <p:spPr bwMode="auto">
          <a:xfrm>
            <a:off x="1389343" y="6244016"/>
            <a:ext cx="279066" cy="2674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</p:pic>
      <p:sp>
        <p:nvSpPr>
          <p:cNvPr id="15376" name="TextBox 8"/>
          <p:cNvSpPr txBox="1">
            <a:spLocks noChangeArrowheads="1"/>
          </p:cNvSpPr>
          <p:nvPr/>
        </p:nvSpPr>
        <p:spPr bwMode="auto">
          <a:xfrm>
            <a:off x="3995738" y="852488"/>
            <a:ext cx="3913187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 sz="1200">
              <a:latin typeface="Calibri" pitchFamily="34" charset="0"/>
            </a:endParaRPr>
          </a:p>
        </p:txBody>
      </p:sp>
      <p:sp>
        <p:nvSpPr>
          <p:cNvPr id="15377" name="TextBox 9"/>
          <p:cNvSpPr txBox="1">
            <a:spLocks noChangeArrowheads="1"/>
          </p:cNvSpPr>
          <p:nvPr/>
        </p:nvSpPr>
        <p:spPr bwMode="auto">
          <a:xfrm>
            <a:off x="481013" y="852488"/>
            <a:ext cx="5472112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ru-RU" sz="1000">
                <a:latin typeface="Verdana" pitchFamily="34" charset="0"/>
              </a:rPr>
              <a:t>«Горячая линия» по вопросам оказания психологической и педагогической помощи детям для родителей и педагогов </a:t>
            </a:r>
          </a:p>
        </p:txBody>
      </p:sp>
      <p:sp>
        <p:nvSpPr>
          <p:cNvPr id="15378" name="TextBox 73"/>
          <p:cNvSpPr txBox="1">
            <a:spLocks noChangeArrowheads="1"/>
          </p:cNvSpPr>
          <p:nvPr/>
        </p:nvSpPr>
        <p:spPr bwMode="auto">
          <a:xfrm>
            <a:off x="503238" y="1239838"/>
            <a:ext cx="5449887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ru-RU" sz="1000">
                <a:latin typeface="Verdana" pitchFamily="34" charset="0"/>
              </a:rPr>
              <a:t>Областное родительское собрание в режиме видеоконференцсвязи</a:t>
            </a:r>
          </a:p>
        </p:txBody>
      </p:sp>
      <p:sp>
        <p:nvSpPr>
          <p:cNvPr id="15379" name="TextBox 74"/>
          <p:cNvSpPr txBox="1">
            <a:spLocks noChangeArrowheads="1"/>
          </p:cNvSpPr>
          <p:nvPr/>
        </p:nvSpPr>
        <p:spPr bwMode="auto">
          <a:xfrm>
            <a:off x="515938" y="1520825"/>
            <a:ext cx="5437187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ru-RU" sz="1000">
                <a:latin typeface="Verdana" pitchFamily="34" charset="0"/>
              </a:rPr>
              <a:t>Тематический флэшмоб «Шоплифтинг - ловушка для глупцов»</a:t>
            </a:r>
          </a:p>
        </p:txBody>
      </p:sp>
      <p:pic>
        <p:nvPicPr>
          <p:cNvPr id="76" name="Рисунок 3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rgbClr val="5B9BD5">
                <a:shade val="45000"/>
                <a:satMod val="135000"/>
              </a:srgbClr>
              <a:prstClr val="white"/>
            </a:duotone>
            <a:extLst>
              <a:ext uri="{28A0092B-C50C-407E-A947-70E740481C1C}"/>
            </a:extLst>
          </a:blip>
          <a:srcRect/>
          <a:stretch>
            <a:fillRect/>
          </a:stretch>
        </p:blipFill>
        <p:spPr bwMode="auto">
          <a:xfrm>
            <a:off x="179512" y="892572"/>
            <a:ext cx="251636" cy="158841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</p:pic>
      <p:pic>
        <p:nvPicPr>
          <p:cNvPr id="79" name="Рисунок 3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rgbClr val="5B9BD5">
                <a:shade val="45000"/>
                <a:satMod val="135000"/>
              </a:srgbClr>
              <a:prstClr val="white"/>
            </a:duotone>
            <a:extLst>
              <a:ext uri="{28A0092B-C50C-407E-A947-70E740481C1C}"/>
            </a:extLst>
          </a:blip>
          <a:srcRect/>
          <a:stretch>
            <a:fillRect/>
          </a:stretch>
        </p:blipFill>
        <p:spPr bwMode="auto">
          <a:xfrm>
            <a:off x="159227" y="1346697"/>
            <a:ext cx="251636" cy="158841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</p:pic>
      <p:pic>
        <p:nvPicPr>
          <p:cNvPr id="80" name="Рисунок 3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rgbClr val="5B9BD5">
                <a:shade val="45000"/>
                <a:satMod val="135000"/>
              </a:srgbClr>
              <a:prstClr val="white"/>
            </a:duotone>
            <a:extLst>
              <a:ext uri="{28A0092B-C50C-407E-A947-70E740481C1C}"/>
            </a:extLst>
          </a:blip>
          <a:srcRect/>
          <a:stretch>
            <a:fillRect/>
          </a:stretch>
        </p:blipFill>
        <p:spPr bwMode="auto">
          <a:xfrm>
            <a:off x="179512" y="1612604"/>
            <a:ext cx="251636" cy="158841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</p:pic>
      <p:pic>
        <p:nvPicPr>
          <p:cNvPr id="81" name="Рисунок 3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rgbClr val="5B9BD5">
                <a:shade val="45000"/>
                <a:satMod val="135000"/>
              </a:srgbClr>
              <a:prstClr val="white"/>
            </a:duotone>
            <a:extLst>
              <a:ext uri="{28A0092B-C50C-407E-A947-70E740481C1C}"/>
            </a:extLst>
          </a:blip>
          <a:srcRect/>
          <a:stretch>
            <a:fillRect/>
          </a:stretch>
        </p:blipFill>
        <p:spPr bwMode="auto">
          <a:xfrm>
            <a:off x="169502" y="2210686"/>
            <a:ext cx="251636" cy="158841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</p:pic>
      <p:pic>
        <p:nvPicPr>
          <p:cNvPr id="84" name="Рисунок 3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rgbClr val="5B9BD5">
                <a:shade val="45000"/>
                <a:satMod val="135000"/>
              </a:srgbClr>
              <a:prstClr val="white"/>
            </a:duotone>
            <a:extLst>
              <a:ext uri="{28A0092B-C50C-407E-A947-70E740481C1C}"/>
            </a:extLst>
          </a:blip>
          <a:srcRect/>
          <a:stretch>
            <a:fillRect/>
          </a:stretch>
        </p:blipFill>
        <p:spPr bwMode="auto">
          <a:xfrm>
            <a:off x="169502" y="2626638"/>
            <a:ext cx="251636" cy="158841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</p:pic>
      <p:sp>
        <p:nvSpPr>
          <p:cNvPr id="15385" name="TextBox 10"/>
          <p:cNvSpPr txBox="1">
            <a:spLocks noChangeArrowheads="1"/>
          </p:cNvSpPr>
          <p:nvPr/>
        </p:nvSpPr>
        <p:spPr bwMode="auto">
          <a:xfrm>
            <a:off x="469900" y="2166938"/>
            <a:ext cx="5434013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ru-RU" sz="1000">
                <a:latin typeface="Verdana" pitchFamily="34" charset="0"/>
              </a:rPr>
              <a:t>Круглые столы, родительские собрания по вопросам правового просвещения</a:t>
            </a:r>
          </a:p>
        </p:txBody>
      </p:sp>
      <p:sp>
        <p:nvSpPr>
          <p:cNvPr id="15386" name="TextBox 86"/>
          <p:cNvSpPr txBox="1">
            <a:spLocks noChangeArrowheads="1"/>
          </p:cNvSpPr>
          <p:nvPr/>
        </p:nvSpPr>
        <p:spPr bwMode="auto">
          <a:xfrm>
            <a:off x="481013" y="2528888"/>
            <a:ext cx="5411787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ru-RU" sz="1000">
                <a:latin typeface="Verdana" pitchFamily="34" charset="0"/>
              </a:rPr>
              <a:t>Встречи специалистов системы профилактики, инспекторов по охране детства с родительской общественностью  </a:t>
            </a:r>
          </a:p>
        </p:txBody>
      </p:sp>
      <p:sp>
        <p:nvSpPr>
          <p:cNvPr id="15387" name="TextBox 89"/>
          <p:cNvSpPr txBox="1">
            <a:spLocks noChangeArrowheads="1"/>
          </p:cNvSpPr>
          <p:nvPr/>
        </p:nvSpPr>
        <p:spPr bwMode="auto">
          <a:xfrm>
            <a:off x="401638" y="3454400"/>
            <a:ext cx="5376862" cy="1477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ru-RU" sz="1000">
                <a:latin typeface="Verdana" pitchFamily="34" charset="0"/>
              </a:rPr>
              <a:t>Проведение мероприятий по правовому воспитанию детей в интерактивных формах</a:t>
            </a:r>
          </a:p>
          <a:p>
            <a:pPr algn="just"/>
            <a:r>
              <a:rPr lang="ru-RU" sz="1000" b="1">
                <a:latin typeface="Verdana" pitchFamily="34" charset="0"/>
              </a:rPr>
              <a:t>1-4 класс:</a:t>
            </a:r>
            <a:r>
              <a:rPr lang="ru-RU" sz="1000">
                <a:latin typeface="Verdana" pitchFamily="34" charset="0"/>
              </a:rPr>
              <a:t> викторины, ролевые игры, квесты, просмотр и обсуждение мультфильмов и др.;</a:t>
            </a:r>
          </a:p>
          <a:p>
            <a:pPr algn="just"/>
            <a:r>
              <a:rPr lang="ru-RU" sz="1000" b="1">
                <a:latin typeface="Verdana" pitchFamily="34" charset="0"/>
              </a:rPr>
              <a:t>5-8 класс: </a:t>
            </a:r>
            <a:r>
              <a:rPr lang="ru-RU" sz="1000">
                <a:latin typeface="Verdana" pitchFamily="34" charset="0"/>
              </a:rPr>
              <a:t>правовые и театрализованные игры, сюжетные опросы, ситуативные беседы, просмотр и обсуждение документальных и короткометражных художественных фильмов и др.;</a:t>
            </a:r>
          </a:p>
          <a:p>
            <a:pPr algn="just"/>
            <a:r>
              <a:rPr lang="ru-RU" sz="1000" b="1">
                <a:latin typeface="Verdana" pitchFamily="34" charset="0"/>
              </a:rPr>
              <a:t>9-11 класс: </a:t>
            </a:r>
            <a:r>
              <a:rPr lang="ru-RU" sz="1000">
                <a:latin typeface="Verdana" pitchFamily="34" charset="0"/>
              </a:rPr>
              <a:t>флэшмобы, диспуты, тренинги, часы общения, правовые и психологические игры и др.</a:t>
            </a:r>
          </a:p>
        </p:txBody>
      </p:sp>
      <p:sp>
        <p:nvSpPr>
          <p:cNvPr id="15388" name="TextBox 90"/>
          <p:cNvSpPr txBox="1">
            <a:spLocks noChangeArrowheads="1"/>
          </p:cNvSpPr>
          <p:nvPr/>
        </p:nvSpPr>
        <p:spPr bwMode="auto">
          <a:xfrm>
            <a:off x="401638" y="4933950"/>
            <a:ext cx="5376862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ru-RU" sz="1000">
                <a:latin typeface="Verdana" pitchFamily="34" charset="0"/>
              </a:rPr>
              <a:t>Демонстрация во время перемен информационных материалов по вопросам правового воспитания обучающихся </a:t>
            </a:r>
          </a:p>
        </p:txBody>
      </p:sp>
      <p:sp>
        <p:nvSpPr>
          <p:cNvPr id="15389" name="TextBox 91"/>
          <p:cNvSpPr txBox="1">
            <a:spLocks noChangeArrowheads="1"/>
          </p:cNvSpPr>
          <p:nvPr/>
        </p:nvSpPr>
        <p:spPr bwMode="auto">
          <a:xfrm>
            <a:off x="411163" y="5370513"/>
            <a:ext cx="5375275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ru-RU" sz="1000">
                <a:latin typeface="Verdana" pitchFamily="34" charset="0"/>
              </a:rPr>
              <a:t>Социально-значимые мероприятия совместно с родителями</a:t>
            </a:r>
          </a:p>
        </p:txBody>
      </p:sp>
      <p:sp>
        <p:nvSpPr>
          <p:cNvPr id="15390" name="TextBox 92"/>
          <p:cNvSpPr txBox="1">
            <a:spLocks noChangeArrowheads="1"/>
          </p:cNvSpPr>
          <p:nvPr/>
        </p:nvSpPr>
        <p:spPr bwMode="auto">
          <a:xfrm>
            <a:off x="352425" y="5684838"/>
            <a:ext cx="5375275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ru-RU" sz="1000">
                <a:latin typeface="Verdana" pitchFamily="34" charset="0"/>
              </a:rPr>
              <a:t>«Родительский патруль»</a:t>
            </a:r>
          </a:p>
        </p:txBody>
      </p:sp>
      <p:pic>
        <p:nvPicPr>
          <p:cNvPr id="94" name="Рисунок 3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rgbClr val="5B9BD5">
                <a:shade val="45000"/>
                <a:satMod val="135000"/>
              </a:srgbClr>
              <a:prstClr val="white"/>
            </a:duotone>
            <a:extLst>
              <a:ext uri="{28A0092B-C50C-407E-A947-70E740481C1C}"/>
            </a:extLst>
          </a:blip>
          <a:srcRect/>
          <a:stretch>
            <a:fillRect/>
          </a:stretch>
        </p:blipFill>
        <p:spPr bwMode="auto">
          <a:xfrm>
            <a:off x="169205" y="3586456"/>
            <a:ext cx="251636" cy="158841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</p:pic>
      <p:pic>
        <p:nvPicPr>
          <p:cNvPr id="95" name="Рисунок 3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rgbClr val="5B9BD5">
                <a:shade val="45000"/>
                <a:satMod val="135000"/>
              </a:srgbClr>
              <a:prstClr val="white"/>
            </a:duotone>
            <a:extLst>
              <a:ext uri="{28A0092B-C50C-407E-A947-70E740481C1C}"/>
            </a:extLst>
          </a:blip>
          <a:srcRect/>
          <a:stretch>
            <a:fillRect/>
          </a:stretch>
        </p:blipFill>
        <p:spPr bwMode="auto">
          <a:xfrm>
            <a:off x="149410" y="5055268"/>
            <a:ext cx="251636" cy="158841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</p:pic>
      <p:pic>
        <p:nvPicPr>
          <p:cNvPr id="96" name="Рисунок 3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rgbClr val="5B9BD5">
                <a:shade val="45000"/>
                <a:satMod val="135000"/>
              </a:srgbClr>
              <a:prstClr val="white"/>
            </a:duotone>
            <a:extLst>
              <a:ext uri="{28A0092B-C50C-407E-A947-70E740481C1C}"/>
            </a:extLst>
          </a:blip>
          <a:srcRect/>
          <a:stretch>
            <a:fillRect/>
          </a:stretch>
        </p:blipFill>
        <p:spPr bwMode="auto">
          <a:xfrm>
            <a:off x="160770" y="5460419"/>
            <a:ext cx="251636" cy="158841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</p:pic>
      <p:pic>
        <p:nvPicPr>
          <p:cNvPr id="97" name="Рисунок 3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rgbClr val="5B9BD5">
                <a:shade val="45000"/>
                <a:satMod val="135000"/>
              </a:srgbClr>
              <a:prstClr val="white"/>
            </a:duotone>
            <a:extLst>
              <a:ext uri="{28A0092B-C50C-407E-A947-70E740481C1C}"/>
            </a:extLst>
          </a:blip>
          <a:srcRect/>
          <a:stretch>
            <a:fillRect/>
          </a:stretch>
        </p:blipFill>
        <p:spPr bwMode="auto">
          <a:xfrm>
            <a:off x="150749" y="5740979"/>
            <a:ext cx="251636" cy="158841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</p:pic>
      <p:sp>
        <p:nvSpPr>
          <p:cNvPr id="15395" name="Прямоугольник 10"/>
          <p:cNvSpPr>
            <a:spLocks noChangeArrowheads="1"/>
          </p:cNvSpPr>
          <p:nvPr/>
        </p:nvSpPr>
        <p:spPr bwMode="auto">
          <a:xfrm>
            <a:off x="6605588" y="996950"/>
            <a:ext cx="2430462" cy="693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altLang="ru-RU" sz="1300" b="1">
                <a:solidFill>
                  <a:srgbClr val="000000"/>
                </a:solidFill>
                <a:latin typeface="Verdana" pitchFamily="34" charset="0"/>
              </a:rPr>
              <a:t>Обучающиеся общеобразовательных учреждений</a:t>
            </a:r>
          </a:p>
        </p:txBody>
      </p:sp>
      <p:sp>
        <p:nvSpPr>
          <p:cNvPr id="15396" name="Прямоугольник 10"/>
          <p:cNvSpPr>
            <a:spLocks noChangeArrowheads="1"/>
          </p:cNvSpPr>
          <p:nvPr/>
        </p:nvSpPr>
        <p:spPr bwMode="auto">
          <a:xfrm>
            <a:off x="6605588" y="3419475"/>
            <a:ext cx="2430462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altLang="ru-RU" sz="1300" b="1">
                <a:solidFill>
                  <a:srgbClr val="000000"/>
                </a:solidFill>
                <a:latin typeface="Verdana" pitchFamily="34" charset="0"/>
              </a:rPr>
              <a:t>Педагогические работники</a:t>
            </a:r>
          </a:p>
        </p:txBody>
      </p:sp>
      <p:sp>
        <p:nvSpPr>
          <p:cNvPr id="15397" name="Прямоугольник 10"/>
          <p:cNvSpPr>
            <a:spLocks noChangeArrowheads="1"/>
          </p:cNvSpPr>
          <p:nvPr/>
        </p:nvSpPr>
        <p:spPr bwMode="auto">
          <a:xfrm>
            <a:off x="6651625" y="4438650"/>
            <a:ext cx="2384425" cy="893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altLang="ru-RU" sz="1300" b="1">
                <a:solidFill>
                  <a:srgbClr val="000000"/>
                </a:solidFill>
                <a:latin typeface="Verdana" pitchFamily="34" charset="0"/>
              </a:rPr>
              <a:t>Жители сельских и городских муниципальных образований</a:t>
            </a:r>
          </a:p>
        </p:txBody>
      </p:sp>
      <p:sp>
        <p:nvSpPr>
          <p:cNvPr id="103" name="Равнобедренный треугольник 102"/>
          <p:cNvSpPr/>
          <p:nvPr/>
        </p:nvSpPr>
        <p:spPr>
          <a:xfrm rot="5400000">
            <a:off x="3776663" y="3021013"/>
            <a:ext cx="4664075" cy="390525"/>
          </a:xfrm>
          <a:prstGeom prst="triangle">
            <a:avLst/>
          </a:prstGeom>
          <a:solidFill>
            <a:srgbClr val="4472C4">
              <a:lumMod val="20000"/>
              <a:lumOff val="80000"/>
            </a:srgbClr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anchor="ctr"/>
          <a:lstStyle/>
          <a:p>
            <a:pPr algn="ctr" eaLnBrk="0" hangingPunct="0">
              <a:defRPr/>
            </a:pPr>
            <a:endParaRPr lang="ru-RU" kern="0">
              <a:solidFill>
                <a:prstClr val="white"/>
              </a:solidFill>
              <a:latin typeface="Calibri"/>
              <a:cs typeface="+mn-cs"/>
            </a:endParaRPr>
          </a:p>
        </p:txBody>
      </p:sp>
      <p:sp>
        <p:nvSpPr>
          <p:cNvPr id="15399" name="Прямоугольник 10"/>
          <p:cNvSpPr>
            <a:spLocks noChangeArrowheads="1"/>
          </p:cNvSpPr>
          <p:nvPr/>
        </p:nvSpPr>
        <p:spPr bwMode="auto">
          <a:xfrm>
            <a:off x="6610350" y="2236788"/>
            <a:ext cx="2430463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altLang="ru-RU" sz="1300" b="1">
                <a:solidFill>
                  <a:srgbClr val="000000"/>
                </a:solidFill>
                <a:latin typeface="Verdana" pitchFamily="34" charset="0"/>
              </a:rPr>
              <a:t>Родители (законные представители)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283</TotalTime>
  <Words>161</Words>
  <Application>Microsoft Office PowerPoint</Application>
  <PresentationFormat>Экран (4:3)</PresentationFormat>
  <Paragraphs>24</Paragraphs>
  <Slides>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Шаблон оформления</vt:lpstr>
      </vt:variant>
      <vt:variant>
        <vt:i4>2</vt:i4>
      </vt:variant>
      <vt:variant>
        <vt:lpstr>Заголовки слайдов</vt:lpstr>
      </vt:variant>
      <vt:variant>
        <vt:i4>1</vt:i4>
      </vt:variant>
    </vt:vector>
  </HeadingPairs>
  <TitlesOfParts>
    <vt:vector size="7" baseType="lpstr">
      <vt:lpstr>Calibri</vt:lpstr>
      <vt:lpstr>Arial</vt:lpstr>
      <vt:lpstr>Verdana</vt:lpstr>
      <vt:lpstr>MS PGothic</vt:lpstr>
      <vt:lpstr>Тема Office</vt:lpstr>
      <vt:lpstr>Тема Office</vt:lpstr>
      <vt:lpstr>Слайд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Пыжова Мария Александровна</dc:creator>
  <cp:lastModifiedBy>user</cp:lastModifiedBy>
  <cp:revision>35</cp:revision>
  <cp:lastPrinted>2016-04-06T13:51:07Z</cp:lastPrinted>
  <dcterms:created xsi:type="dcterms:W3CDTF">2016-02-19T03:34:20Z</dcterms:created>
  <dcterms:modified xsi:type="dcterms:W3CDTF">2016-04-19T16:58:14Z</dcterms:modified>
</cp:coreProperties>
</file>