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6633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94660"/>
  </p:normalViewPr>
  <p:slideViewPr>
    <p:cSldViewPr>
      <p:cViewPr>
        <p:scale>
          <a:sx n="75" d="100"/>
          <a:sy n="75" d="100"/>
        </p:scale>
        <p:origin x="-1170" y="9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7F851-BE07-4DC7-94FD-D9EA3F82B65E}" type="datetimeFigureOut">
              <a:rPr lang="ru-RU"/>
              <a:pPr>
                <a:defRPr/>
              </a:pPr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84AC7-467F-45EF-A118-1A9FBB21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D9AE-85C6-4495-9AA7-9C0F6FB1E00E}" type="datetimeFigureOut">
              <a:rPr lang="ru-RU"/>
              <a:pPr>
                <a:defRPr/>
              </a:pPr>
              <a:t>16.02.2019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5076-2013-4863-8968-A158B03E2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643DB-5302-4ECD-A6BD-753AF21F63E2}" type="datetimeFigureOut">
              <a:rPr lang="ru-RU"/>
              <a:pPr>
                <a:defRPr/>
              </a:pPr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4BB85-996E-4D88-84BE-B3BD03524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56310-3142-43E2-86AA-26292CC520E8}" type="datetimeFigureOut">
              <a:rPr lang="ru-RU"/>
              <a:pPr>
                <a:defRPr/>
              </a:pPr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1AD4B-B347-4C9A-8717-19BF80E4F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C094F-4988-44B3-8397-B6B0B67E5EA1}" type="datetimeFigureOut">
              <a:rPr lang="ru-RU"/>
              <a:pPr>
                <a:defRPr/>
              </a:pPr>
              <a:t>16.02.2019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425F2-7DA8-41E8-96B8-9575B3259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0FC95-7153-4592-B2D6-69FFF92052D4}" type="datetimeFigureOut">
              <a:rPr lang="ru-RU"/>
              <a:pPr>
                <a:defRPr/>
              </a:pPr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BC924-BA6D-4379-B600-82F93E8C7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D8E44-FAE3-4BFC-BEB5-8A301FA0C9E0}" type="datetimeFigureOut">
              <a:rPr lang="ru-RU"/>
              <a:pPr>
                <a:defRPr/>
              </a:pPr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4661-81FB-4E08-93FB-AFE09AE0A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5D884-8EFD-43B7-838D-2D4BF39F1B5B}" type="datetimeFigureOut">
              <a:rPr lang="ru-RU"/>
              <a:pPr>
                <a:defRPr/>
              </a:pPr>
              <a:t>16.02.2019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632D-A76D-4061-AAC0-D7E33B979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20001-53E8-4A37-9402-87D351C2957D}" type="datetimeFigureOut">
              <a:rPr lang="ru-RU"/>
              <a:pPr>
                <a:defRPr/>
              </a:pPr>
              <a:t>16.02.2019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EE005-4660-4BFE-8E95-756F05E42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3091A-1FF0-4067-80E5-04A7EFFC9AE5}" type="datetimeFigureOut">
              <a:rPr lang="ru-RU"/>
              <a:pPr>
                <a:defRPr/>
              </a:pPr>
              <a:t>16.02.2019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90B27-FE0F-49D9-9415-57A896CD2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50EC-5DA3-44F4-9E09-913B19E51635}" type="datetimeFigureOut">
              <a:rPr lang="ru-RU"/>
              <a:pPr>
                <a:defRPr/>
              </a:pPr>
              <a:t>16.02.2019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9F1B-C1FB-41B3-A738-E626F8904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C6A8-BC65-45DF-AD7A-00FD2CCCCB46}" type="datetimeFigureOut">
              <a:rPr lang="ru-RU"/>
              <a:pPr>
                <a:defRPr/>
              </a:pPr>
              <a:t>16.02.2019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796C2-669F-441C-B91F-FD3B47F8C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2232AA-9C01-4DD1-8803-0DD3D3C45912}" type="datetimeFigureOut">
              <a:rPr lang="ru-RU"/>
              <a:pPr>
                <a:defRPr/>
              </a:pPr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DA431B-3DA0-4BEB-A941-8FAAE88CF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 txBox="1">
            <a:spLocks/>
          </p:cNvSpPr>
          <p:nvPr/>
        </p:nvSpPr>
        <p:spPr bwMode="auto">
          <a:xfrm>
            <a:off x="944563" y="1403350"/>
            <a:ext cx="54546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>
              <a:solidFill>
                <a:srgbClr val="953735"/>
              </a:solidFill>
              <a:latin typeface="Times New Roman" pitchFamily="18" charset="0"/>
            </a:endParaRPr>
          </a:p>
          <a:p>
            <a:pPr algn="ctr"/>
            <a:endParaRPr lang="ru-RU" sz="4400">
              <a:solidFill>
                <a:srgbClr val="953735"/>
              </a:solidFill>
              <a:latin typeface="Times New Roman" pitchFamily="18" charset="0"/>
            </a:endParaRPr>
          </a:p>
          <a:p>
            <a:pPr algn="ctr"/>
            <a:endParaRPr lang="ru-RU" sz="4400">
              <a:solidFill>
                <a:srgbClr val="953735"/>
              </a:solidFill>
              <a:latin typeface="Times New Roman" pitchFamily="18" charset="0"/>
            </a:endParaRPr>
          </a:p>
          <a:p>
            <a:pPr algn="ctr"/>
            <a:endParaRPr lang="ru-RU" sz="4400">
              <a:solidFill>
                <a:srgbClr val="953735"/>
              </a:solidFill>
              <a:latin typeface="Times New Roman" pitchFamily="18" charset="0"/>
            </a:endParaRPr>
          </a:p>
          <a:p>
            <a:pPr algn="ctr"/>
            <a:endParaRPr lang="ru-RU" sz="4400">
              <a:solidFill>
                <a:srgbClr val="953735"/>
              </a:solidFill>
              <a:latin typeface="Times New Roman" pitchFamily="18" charset="0"/>
            </a:endParaRPr>
          </a:p>
          <a:p>
            <a:pPr algn="ctr"/>
            <a:endParaRPr lang="ru-RU" sz="3600">
              <a:solidFill>
                <a:srgbClr val="953735"/>
              </a:solidFill>
              <a:latin typeface="Times New Roman" pitchFamily="18" charset="0"/>
            </a:endParaRPr>
          </a:p>
          <a:p>
            <a:pPr algn="ctr"/>
            <a:r>
              <a:rPr lang="ru-RU" sz="3600">
                <a:solidFill>
                  <a:srgbClr val="953735"/>
                </a:solidFill>
                <a:latin typeface="Times New Roman" pitchFamily="18" charset="0"/>
              </a:rPr>
              <a:t>МАТВИЕНКО СВЕТЛАНА АНАТОЛЬЕВНА</a:t>
            </a: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0938" y="6203950"/>
            <a:ext cx="3887787" cy="233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400" i="1" smtClean="0">
                <a:solidFill>
                  <a:srgbClr val="003366"/>
                </a:solidFill>
                <a:cs typeface="Times New Roman" pitchFamily="18" charset="0"/>
              </a:rPr>
              <a:t>учитель начальных классов Синицынская ООШ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0" y="755650"/>
            <a:ext cx="2719388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/>
          </p:cNvSpPr>
          <p:nvPr>
            <p:ph type="body" idx="4294967295"/>
          </p:nvPr>
        </p:nvSpPr>
        <p:spPr>
          <a:xfrm>
            <a:off x="342900" y="684213"/>
            <a:ext cx="6172200" cy="748347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rgbClr val="663300"/>
                </a:solidFill>
              </a:rPr>
              <a:t>       </a:t>
            </a:r>
            <a:r>
              <a:rPr lang="ru-RU" sz="1400" smtClean="0"/>
              <a:t>Светлана Анатольевна Матвиенко  трудится в педагогическом коллективе филиала МАОУ Гагаринская СОШ - Синицынская основная общеобразовательная школа в должности учителя начальных классов двадцать один год.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/>
              <a:t> За время работы показала себя знающим, творчески работающим учителем, хорошо владеющим методикой преподавания своего предмета. Она глубоко понимает цели и задачи современного образования, всегда опирается на передовые педагогические идеи, внедряя их в свою практику. Светлана Анатольевна  ежегодно обобщает и распространяет собственный педагогический опыт через открытые уроки, мастер - классы, выступления на семинарах. Использует технологии смешанного обучения, проектную деятельность, групповые формы работы,  осуществляет дифференцированный подход к обучающимся, творчески подходит к выбору  различных приемов, активизирующих  мыслительную деятельность детей.  В практике работы учителя активно применяются интегрированные уроки, уроки в разнотрансформируемом пространстве. Матвиенко С.А. успешно внедряет уроки с использованием цифровых образовательных ресурсов:  образовательная платформа Учи.ру, онлайн-сервис Яндекс учебник.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/>
              <a:t> Педагог является руководителем школьного методического объединения учителей начальных классов, регулярно делится опытом с коллегами.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/>
              <a:t> Большое внимание уделяет работе с одаренными детьми, её ученики – участники, победители школьных, муниципальных предметных олимпиад, конкурсов, научно-исследовательских конференций, проектных и творческих работ учащихся: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solidFill>
                  <a:srgbClr val="990000"/>
                </a:solidFill>
              </a:rPr>
              <a:t>2014 г.-НПК «Шаг в будущее», </a:t>
            </a:r>
            <a:r>
              <a:rPr lang="en-US" sz="1400" smtClean="0">
                <a:solidFill>
                  <a:srgbClr val="990000"/>
                </a:solidFill>
              </a:rPr>
              <a:t>III</a:t>
            </a:r>
            <a:r>
              <a:rPr lang="ru-RU" sz="1400" smtClean="0">
                <a:solidFill>
                  <a:srgbClr val="990000"/>
                </a:solidFill>
              </a:rPr>
              <a:t> место в Ишимском районе.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solidFill>
                  <a:srgbClr val="990000"/>
                </a:solidFill>
              </a:rPr>
              <a:t>2015 г.-Районная олимпиада по математике, </a:t>
            </a:r>
            <a:r>
              <a:rPr lang="en-US" sz="1400" smtClean="0">
                <a:solidFill>
                  <a:srgbClr val="990000"/>
                </a:solidFill>
              </a:rPr>
              <a:t>I</a:t>
            </a:r>
            <a:r>
              <a:rPr lang="ru-RU" sz="1400" smtClean="0">
                <a:solidFill>
                  <a:srgbClr val="990000"/>
                </a:solidFill>
              </a:rPr>
              <a:t> место.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solidFill>
                  <a:srgbClr val="990000"/>
                </a:solidFill>
              </a:rPr>
              <a:t>2015г.-НПК «Шаг в будущее», </a:t>
            </a:r>
            <a:r>
              <a:rPr lang="en-US" sz="1400" smtClean="0">
                <a:solidFill>
                  <a:srgbClr val="990000"/>
                </a:solidFill>
              </a:rPr>
              <a:t>II</a:t>
            </a:r>
            <a:r>
              <a:rPr lang="ru-RU" sz="1400" smtClean="0">
                <a:solidFill>
                  <a:srgbClr val="990000"/>
                </a:solidFill>
              </a:rPr>
              <a:t> место в Ишимском районе.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solidFill>
                  <a:srgbClr val="990000"/>
                </a:solidFill>
              </a:rPr>
              <a:t>2016г.-Креатив  фестиваль «Надежда», диплом участника.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solidFill>
                  <a:srgbClr val="990000"/>
                </a:solidFill>
              </a:rPr>
              <a:t>2017г.-Креатив  фестиваль «Надежда», диплом участника.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solidFill>
                  <a:srgbClr val="990000"/>
                </a:solidFill>
              </a:rPr>
              <a:t>2017г.-Экологический форум «Зеленая планета», диплом участника.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solidFill>
                  <a:srgbClr val="990000"/>
                </a:solidFill>
              </a:rPr>
              <a:t>2017г. - Региональный конкурс (с международным участием)                         «Я – исследователь»,  </a:t>
            </a:r>
            <a:r>
              <a:rPr lang="en-US" sz="1400" smtClean="0">
                <a:solidFill>
                  <a:srgbClr val="990000"/>
                </a:solidFill>
              </a:rPr>
              <a:t>III</a:t>
            </a:r>
            <a:r>
              <a:rPr lang="ru-RU" sz="1400" smtClean="0">
                <a:solidFill>
                  <a:srgbClr val="990000"/>
                </a:solidFill>
              </a:rPr>
              <a:t> место.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rgbClr val="003366"/>
                </a:solidFill>
              </a:rPr>
              <a:t> </a:t>
            </a:r>
            <a:r>
              <a:rPr lang="ru-RU" sz="1400" smtClean="0"/>
              <a:t>Награждена грамотой  администрации Ишимского муниципального района. 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1400" smtClean="0"/>
              <a:t>                   Постоянная работа над собой, любовь к своей профессии, к детям -    всё это вызывает  уважение к учителю у коллег, учащихся и их родителей.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rgbClr val="003366"/>
                </a:solidFill>
              </a:rPr>
              <a:t>        Личный интернет-ресурс участника конкурса: https://svetamat2015.wixsite.com/mysite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8"/>
          <p:cNvSpPr>
            <a:spLocks noGrp="1"/>
          </p:cNvSpPr>
          <p:nvPr>
            <p:ph type="title" idx="4294967295"/>
          </p:nvPr>
        </p:nvSpPr>
        <p:spPr>
          <a:xfrm>
            <a:off x="342900" y="366713"/>
            <a:ext cx="6172200" cy="1109662"/>
          </a:xfrm>
        </p:spPr>
        <p:txBody>
          <a:bodyPr/>
          <a:lstStyle/>
          <a:p>
            <a:r>
              <a:rPr lang="ru-RU" sz="1400" smtClean="0">
                <a:solidFill>
                  <a:srgbClr val="990000"/>
                </a:solidFill>
              </a:rPr>
              <a:t/>
            </a:r>
            <a:br>
              <a:rPr lang="ru-RU" sz="1400" smtClean="0">
                <a:solidFill>
                  <a:srgbClr val="990000"/>
                </a:solidFill>
              </a:rPr>
            </a:br>
            <a:r>
              <a:rPr lang="ru-RU" sz="1400" smtClean="0">
                <a:solidFill>
                  <a:srgbClr val="990000"/>
                </a:solidFill>
              </a:rPr>
              <a:t/>
            </a:r>
            <a:br>
              <a:rPr lang="ru-RU" sz="1400" smtClean="0">
                <a:solidFill>
                  <a:srgbClr val="990000"/>
                </a:solidFill>
              </a:rPr>
            </a:br>
            <a:r>
              <a:rPr lang="ru-RU" sz="1400" smtClean="0">
                <a:solidFill>
                  <a:srgbClr val="990000"/>
                </a:solidFill>
              </a:rPr>
              <a:t/>
            </a:r>
            <a:br>
              <a:rPr lang="ru-RU" sz="1400" smtClean="0">
                <a:solidFill>
                  <a:srgbClr val="990000"/>
                </a:solidFill>
              </a:rPr>
            </a:br>
            <a:r>
              <a:rPr lang="ru-RU" sz="1400" smtClean="0">
                <a:solidFill>
                  <a:srgbClr val="990000"/>
                </a:solidFill>
              </a:rPr>
              <a:t/>
            </a:r>
            <a:br>
              <a:rPr lang="ru-RU" sz="1400" smtClean="0">
                <a:solidFill>
                  <a:srgbClr val="990000"/>
                </a:solidFill>
              </a:rPr>
            </a:br>
            <a:r>
              <a:rPr lang="ru-RU" sz="1400" smtClean="0">
                <a:solidFill>
                  <a:srgbClr val="990000"/>
                </a:solidFill>
              </a:rPr>
              <a:t/>
            </a:r>
            <a:br>
              <a:rPr lang="ru-RU" sz="1400" smtClean="0">
                <a:solidFill>
                  <a:srgbClr val="990000"/>
                </a:solidFill>
              </a:rPr>
            </a:br>
            <a:r>
              <a:rPr lang="ru-RU" sz="1400" smtClean="0">
                <a:solidFill>
                  <a:srgbClr val="990000"/>
                </a:solidFill>
              </a:rPr>
              <a:t/>
            </a:r>
            <a:br>
              <a:rPr lang="ru-RU" sz="1400" smtClean="0">
                <a:solidFill>
                  <a:srgbClr val="990000"/>
                </a:solidFill>
              </a:rPr>
            </a:br>
            <a:r>
              <a:rPr lang="ru-RU" sz="1400" smtClean="0">
                <a:solidFill>
                  <a:srgbClr val="990000"/>
                </a:solidFill>
              </a:rPr>
              <a:t/>
            </a:r>
            <a:br>
              <a:rPr lang="ru-RU" sz="1400" smtClean="0">
                <a:solidFill>
                  <a:srgbClr val="990000"/>
                </a:solidFill>
              </a:rPr>
            </a:br>
            <a:r>
              <a:rPr lang="ru-RU" sz="1400" smtClean="0">
                <a:solidFill>
                  <a:srgbClr val="990000"/>
                </a:solidFill>
              </a:rPr>
              <a:t/>
            </a:r>
            <a:br>
              <a:rPr lang="ru-RU" sz="1400" smtClean="0">
                <a:solidFill>
                  <a:srgbClr val="990000"/>
                </a:solidFill>
              </a:rPr>
            </a:br>
            <a:r>
              <a:rPr lang="ru-RU" sz="1400" smtClean="0">
                <a:solidFill>
                  <a:srgbClr val="990000"/>
                </a:solidFill>
                <a:latin typeface="Cambria" pitchFamily="18" charset="0"/>
              </a:rPr>
              <a:t>15 февраля 2019 года </a:t>
            </a:r>
            <a:br>
              <a:rPr lang="ru-RU" sz="1400" smtClean="0">
                <a:solidFill>
                  <a:srgbClr val="990000"/>
                </a:solidFill>
                <a:latin typeface="Cambria" pitchFamily="18" charset="0"/>
              </a:rPr>
            </a:br>
            <a:r>
              <a:rPr lang="ru-RU" sz="1400" smtClean="0">
                <a:solidFill>
                  <a:srgbClr val="990000"/>
                </a:solidFill>
                <a:latin typeface="Cambria" pitchFamily="18" charset="0"/>
              </a:rPr>
              <a:t>Пеликан широко распахнул свои крылья </a:t>
            </a:r>
            <a:br>
              <a:rPr lang="ru-RU" sz="1400" smtClean="0">
                <a:solidFill>
                  <a:srgbClr val="990000"/>
                </a:solidFill>
                <a:latin typeface="Cambria" pitchFamily="18" charset="0"/>
              </a:rPr>
            </a:br>
            <a:r>
              <a:rPr lang="ru-RU" sz="1400" smtClean="0">
                <a:solidFill>
                  <a:srgbClr val="990000"/>
                </a:solidFill>
                <a:latin typeface="Cambria" pitchFamily="18" charset="0"/>
              </a:rPr>
              <a:t>над Стрехнинской школой, где был дан старт районному конкурсу </a:t>
            </a:r>
            <a:br>
              <a:rPr lang="ru-RU" sz="1400" smtClean="0">
                <a:solidFill>
                  <a:srgbClr val="990000"/>
                </a:solidFill>
                <a:latin typeface="Cambria" pitchFamily="18" charset="0"/>
              </a:rPr>
            </a:br>
            <a:r>
              <a:rPr lang="ru-RU" sz="1400" smtClean="0">
                <a:solidFill>
                  <a:srgbClr val="990000"/>
                </a:solidFill>
                <a:latin typeface="Cambria" pitchFamily="18" charset="0"/>
              </a:rPr>
              <a:t>«Педагог года Ишимского района – 2019»</a:t>
            </a:r>
            <a:r>
              <a:rPr lang="ru-RU" sz="1400" smtClean="0">
                <a:solidFill>
                  <a:srgbClr val="990000"/>
                </a:solidFill>
              </a:rPr>
              <a:t/>
            </a:r>
            <a:br>
              <a:rPr lang="ru-RU" sz="1400" smtClean="0">
                <a:solidFill>
                  <a:srgbClr val="990000"/>
                </a:solidFill>
              </a:rPr>
            </a:br>
            <a:r>
              <a:rPr lang="ru-RU" sz="1400" smtClean="0">
                <a:solidFill>
                  <a:srgbClr val="990000"/>
                </a:solidFill>
              </a:rPr>
              <a:t/>
            </a:r>
            <a:br>
              <a:rPr lang="ru-RU" sz="1400" smtClean="0">
                <a:solidFill>
                  <a:srgbClr val="990000"/>
                </a:solidFill>
              </a:rPr>
            </a:br>
            <a:r>
              <a:rPr lang="ru-RU" sz="1400" smtClean="0">
                <a:solidFill>
                  <a:srgbClr val="663300"/>
                </a:solidFill>
              </a:rPr>
              <a:t>Участница конкурса в номинации «Учитель года» </a:t>
            </a:r>
            <a:br>
              <a:rPr lang="ru-RU" sz="1400" smtClean="0">
                <a:solidFill>
                  <a:srgbClr val="663300"/>
                </a:solidFill>
              </a:rPr>
            </a:br>
            <a:r>
              <a:rPr lang="ru-RU" sz="1800" b="1" smtClean="0">
                <a:solidFill>
                  <a:srgbClr val="663300"/>
                </a:solidFill>
              </a:rPr>
              <a:t>МАТВИЕНКО СВЕТЛАНА АНАТОЛЬЕВНА</a:t>
            </a:r>
            <a:r>
              <a:rPr lang="ru-RU" sz="1400" smtClean="0">
                <a:solidFill>
                  <a:srgbClr val="663300"/>
                </a:solidFill>
              </a:rPr>
              <a:t/>
            </a:r>
            <a:br>
              <a:rPr lang="ru-RU" sz="1400" smtClean="0">
                <a:solidFill>
                  <a:srgbClr val="663300"/>
                </a:solidFill>
              </a:rPr>
            </a:br>
            <a:r>
              <a:rPr lang="ru-RU" sz="1400" smtClean="0">
                <a:solidFill>
                  <a:srgbClr val="663300"/>
                </a:solidFill>
              </a:rPr>
              <a:t>Синицынская ООШ</a:t>
            </a:r>
            <a:br>
              <a:rPr lang="ru-RU" sz="1400" smtClean="0">
                <a:solidFill>
                  <a:srgbClr val="663300"/>
                </a:solidFill>
              </a:rPr>
            </a:br>
            <a:r>
              <a:rPr lang="ru-RU" sz="1400" smtClean="0">
                <a:solidFill>
                  <a:srgbClr val="663300"/>
                </a:solidFill>
              </a:rPr>
              <a:t/>
            </a:r>
            <a:br>
              <a:rPr lang="ru-RU" sz="1400" smtClean="0">
                <a:solidFill>
                  <a:srgbClr val="663300"/>
                </a:solidFill>
              </a:rPr>
            </a:br>
            <a:endParaRPr lang="ru-RU" sz="1400" smtClean="0">
              <a:solidFill>
                <a:srgbClr val="663300"/>
              </a:solidFill>
            </a:endParaRPr>
          </a:p>
        </p:txBody>
      </p:sp>
      <p:sp>
        <p:nvSpPr>
          <p:cNvPr id="17410" name="Rectangle 9"/>
          <p:cNvSpPr>
            <a:spLocks noGrp="1"/>
          </p:cNvSpPr>
          <p:nvPr>
            <p:ph type="body" sz="half" idx="4294967295"/>
          </p:nvPr>
        </p:nvSpPr>
        <p:spPr>
          <a:xfrm>
            <a:off x="342900" y="2627313"/>
            <a:ext cx="3009900" cy="496887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rgbClr val="003366"/>
                </a:solidFill>
                <a:latin typeface="Arial" charset="0"/>
              </a:rPr>
              <a:t>   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rgbClr val="003366"/>
                </a:solidFill>
                <a:latin typeface="Cambria" pitchFamily="18" charset="0"/>
              </a:rPr>
              <a:t>       </a:t>
            </a:r>
            <a:r>
              <a:rPr lang="ru-RU" sz="1400" smtClean="0">
                <a:solidFill>
                  <a:srgbClr val="003366"/>
                </a:solidFill>
                <a:latin typeface="Arial" charset="0"/>
              </a:rPr>
              <a:t>    </a:t>
            </a:r>
            <a:r>
              <a:rPr lang="ru-RU" sz="1400" smtClean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ru-RU" sz="1600" smtClean="0">
                <a:solidFill>
                  <a:srgbClr val="003366"/>
                </a:solidFill>
                <a:latin typeface="Cambria" pitchFamily="18" charset="0"/>
              </a:rPr>
              <a:t>На методическом </a:t>
            </a:r>
            <a:r>
              <a:rPr lang="ru-RU" sz="1600" smtClean="0">
                <a:solidFill>
                  <a:srgbClr val="003366"/>
                </a:solidFill>
                <a:latin typeface="Arial" charset="0"/>
              </a:rPr>
              <a:t>   </a:t>
            </a:r>
            <a:r>
              <a:rPr lang="ru-RU" sz="1600" smtClean="0">
                <a:solidFill>
                  <a:srgbClr val="003366"/>
                </a:solidFill>
                <a:latin typeface="Cambria" pitchFamily="18" charset="0"/>
              </a:rPr>
              <a:t>семинаре  </a:t>
            </a:r>
            <a:endParaRPr lang="ru-RU" sz="1600" smtClean="0">
              <a:solidFill>
                <a:srgbClr val="003366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rgbClr val="003366"/>
                </a:solidFill>
                <a:latin typeface="Arial" charset="0"/>
              </a:rPr>
              <a:t>          </a:t>
            </a:r>
            <a:r>
              <a:rPr lang="ru-RU" sz="1600" smtClean="0">
                <a:solidFill>
                  <a:srgbClr val="003366"/>
                </a:solidFill>
                <a:latin typeface="Cambria" pitchFamily="18" charset="0"/>
              </a:rPr>
              <a:t>Светлана Анатольевна защищала</a:t>
            </a:r>
            <a:r>
              <a:rPr lang="ru-RU" sz="160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ru-RU" sz="1600" smtClean="0">
                <a:solidFill>
                  <a:srgbClr val="003366"/>
                </a:solidFill>
                <a:latin typeface="Cambria" pitchFamily="18" charset="0"/>
              </a:rPr>
              <a:t>педагогическую </a:t>
            </a:r>
            <a:r>
              <a:rPr lang="ru-RU" sz="1600" smtClean="0">
                <a:solidFill>
                  <a:srgbClr val="003366"/>
                </a:solidFill>
                <a:latin typeface="Arial" charset="0"/>
              </a:rPr>
              <a:t>   </a:t>
            </a:r>
            <a:r>
              <a:rPr lang="ru-RU" sz="1600" smtClean="0">
                <a:solidFill>
                  <a:srgbClr val="003366"/>
                </a:solidFill>
                <a:latin typeface="Cambria" pitchFamily="18" charset="0"/>
              </a:rPr>
              <a:t>концепцию по теме: </a:t>
            </a:r>
            <a:r>
              <a:rPr lang="ru-RU" sz="1600" smtClean="0">
                <a:solidFill>
                  <a:srgbClr val="003366"/>
                </a:solidFill>
                <a:latin typeface="Arial" charset="0"/>
              </a:rPr>
              <a:t>  </a:t>
            </a:r>
            <a:r>
              <a:rPr lang="ru-RU" sz="1600" smtClean="0">
                <a:solidFill>
                  <a:srgbClr val="003366"/>
                </a:solidFill>
                <a:latin typeface="Cambria" pitchFamily="18" charset="0"/>
              </a:rPr>
              <a:t>«Духовно-нравственное воспитание младших школьников </a:t>
            </a:r>
            <a:r>
              <a:rPr lang="ru-RU" sz="1600" smtClean="0">
                <a:solidFill>
                  <a:srgbClr val="003366"/>
                </a:solidFill>
                <a:latin typeface="Arial" charset="0"/>
              </a:rPr>
              <a:t>                       </a:t>
            </a:r>
            <a:r>
              <a:rPr lang="ru-RU" sz="1600" smtClean="0">
                <a:solidFill>
                  <a:srgbClr val="003366"/>
                </a:solidFill>
                <a:latin typeface="Cambria" pitchFamily="18" charset="0"/>
              </a:rPr>
              <a:t>через курс ОРКСЭ»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600" smtClean="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smtClean="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mtClean="0"/>
          </a:p>
        </p:txBody>
      </p:sp>
      <p:sp>
        <p:nvSpPr>
          <p:cNvPr id="17411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3505200" y="2555875"/>
            <a:ext cx="3009900" cy="525621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400" smtClean="0">
              <a:solidFill>
                <a:srgbClr val="003366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rgbClr val="003366"/>
                </a:solidFill>
                <a:latin typeface="Cambria" pitchFamily="18" charset="0"/>
              </a:rPr>
              <a:t>        </a:t>
            </a:r>
            <a:r>
              <a:rPr lang="ru-RU" sz="1600" smtClean="0">
                <a:solidFill>
                  <a:srgbClr val="003366"/>
                </a:solidFill>
                <a:latin typeface="Cambria" pitchFamily="18" charset="0"/>
              </a:rPr>
              <a:t>Уверенная в себе, энергичная,</a:t>
            </a:r>
            <a:r>
              <a:rPr lang="ru-RU" sz="160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ru-RU" sz="1600" smtClean="0">
                <a:solidFill>
                  <a:srgbClr val="003366"/>
                </a:solidFill>
                <a:latin typeface="Cambria" pitchFamily="18" charset="0"/>
              </a:rPr>
              <a:t>молодая, </a:t>
            </a:r>
            <a:r>
              <a:rPr lang="ru-RU" sz="1600" smtClean="0">
                <a:solidFill>
                  <a:srgbClr val="003366"/>
                </a:solidFill>
                <a:latin typeface="Arial" charset="0"/>
              </a:rPr>
              <a:t>  </a:t>
            </a:r>
            <a:r>
              <a:rPr lang="ru-RU" sz="1600" smtClean="0">
                <a:solidFill>
                  <a:srgbClr val="003366"/>
                </a:solidFill>
                <a:latin typeface="Cambria" pitchFamily="18" charset="0"/>
              </a:rPr>
              <a:t>она зажигает энергией </a:t>
            </a:r>
            <a:r>
              <a:rPr lang="ru-RU" sz="1600" smtClean="0">
                <a:solidFill>
                  <a:srgbClr val="003366"/>
                </a:solidFill>
                <a:latin typeface="Arial" charset="0"/>
              </a:rPr>
              <a:t>     </a:t>
            </a:r>
            <a:r>
              <a:rPr lang="ru-RU" sz="1600" smtClean="0">
                <a:solidFill>
                  <a:srgbClr val="003366"/>
                </a:solidFill>
                <a:latin typeface="Cambria" pitchFamily="18" charset="0"/>
              </a:rPr>
              <a:t>и оптимизмом.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rgbClr val="003366"/>
                </a:solidFill>
                <a:latin typeface="Cambria" pitchFamily="18" charset="0"/>
              </a:rPr>
              <a:t>     Светлана Анатольевна призывает всех стремиться вперед </a:t>
            </a:r>
            <a:r>
              <a:rPr lang="ru-RU" sz="1600" smtClean="0">
                <a:solidFill>
                  <a:srgbClr val="003366"/>
                </a:solidFill>
                <a:latin typeface="Arial" charset="0"/>
              </a:rPr>
              <a:t>           </a:t>
            </a:r>
            <a:r>
              <a:rPr lang="ru-RU" sz="1600" smtClean="0">
                <a:solidFill>
                  <a:srgbClr val="003366"/>
                </a:solidFill>
                <a:latin typeface="Cambria" pitchFamily="18" charset="0"/>
              </a:rPr>
              <a:t>и не оставаться на достигнутом.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rgbClr val="003366"/>
                </a:solidFill>
                <a:latin typeface="Cambria" pitchFamily="18" charset="0"/>
              </a:rPr>
              <a:t>       Желаем ей успехов и победы в конкурсе!</a:t>
            </a:r>
          </a:p>
        </p:txBody>
      </p:sp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1681163" y="8002588"/>
            <a:ext cx="383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663300"/>
                </a:solidFill>
                <a:latin typeface="Cambria" pitchFamily="18" charset="0"/>
              </a:rPr>
              <a:t>Пресс-центр Синицынской ООШ</a:t>
            </a:r>
          </a:p>
        </p:txBody>
      </p:sp>
      <p:pic>
        <p:nvPicPr>
          <p:cNvPr id="17416" name="Picture 8" descr="IMG_20190215_140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3463" y="2555875"/>
            <a:ext cx="30083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IMG_20190215_1350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3" y="2555875"/>
            <a:ext cx="30241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342900" y="366713"/>
            <a:ext cx="6172200" cy="1468437"/>
          </a:xfrm>
        </p:spPr>
        <p:txBody>
          <a:bodyPr/>
          <a:lstStyle/>
          <a:p>
            <a:r>
              <a:rPr lang="ru-RU" sz="2000" b="1" smtClean="0">
                <a:solidFill>
                  <a:srgbClr val="990000"/>
                </a:solidFill>
                <a:latin typeface="Cambria" pitchFamily="18" charset="0"/>
              </a:rPr>
              <a:t/>
            </a:r>
            <a:br>
              <a:rPr lang="ru-RU" sz="2000" b="1" smtClean="0">
                <a:solidFill>
                  <a:srgbClr val="990000"/>
                </a:solidFill>
                <a:latin typeface="Cambria" pitchFamily="18" charset="0"/>
              </a:rPr>
            </a:br>
            <a:r>
              <a:rPr lang="ru-RU" sz="2000" b="1" smtClean="0">
                <a:solidFill>
                  <a:srgbClr val="990000"/>
                </a:solidFill>
                <a:latin typeface="Cambria" pitchFamily="18" charset="0"/>
              </a:rPr>
              <a:t>ИНТЕРВЬЮ  УЧАСТНИКА  КОНКУРСА </a:t>
            </a:r>
            <a:br>
              <a:rPr lang="ru-RU" sz="2000" b="1" smtClean="0">
                <a:solidFill>
                  <a:srgbClr val="990000"/>
                </a:solidFill>
                <a:latin typeface="Cambria" pitchFamily="18" charset="0"/>
              </a:rPr>
            </a:br>
            <a:r>
              <a:rPr lang="ru-RU" sz="2000" b="1" smtClean="0">
                <a:solidFill>
                  <a:srgbClr val="990000"/>
                </a:solidFill>
                <a:latin typeface="Cambria" pitchFamily="18" charset="0"/>
              </a:rPr>
              <a:t>МАТВИЕНКО  СВЕТЛАНЫ  АНАТОЛЬЕВНЫ,</a:t>
            </a:r>
            <a:r>
              <a:rPr lang="ru-RU" sz="2000" smtClean="0">
                <a:latin typeface="Cambria" pitchFamily="18" charset="0"/>
              </a:rPr>
              <a:t> </a:t>
            </a:r>
            <a:br>
              <a:rPr lang="ru-RU" sz="2000" smtClean="0">
                <a:latin typeface="Cambria" pitchFamily="18" charset="0"/>
              </a:rPr>
            </a:br>
            <a:r>
              <a:rPr lang="ru-RU" sz="1800" smtClean="0">
                <a:solidFill>
                  <a:srgbClr val="003366"/>
                </a:solidFill>
                <a:latin typeface="Cambria" pitchFamily="18" charset="0"/>
              </a:rPr>
              <a:t>учителя  начальных классов  Синицынской ООШ</a:t>
            </a:r>
            <a:r>
              <a:rPr lang="ru-RU" sz="2400" smtClean="0">
                <a:latin typeface="Cambria" pitchFamily="18" charset="0"/>
              </a:rPr>
              <a:t> 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342900" y="2133600"/>
            <a:ext cx="6172200" cy="6254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b="1" smtClean="0">
                <a:solidFill>
                  <a:srgbClr val="663300"/>
                </a:solidFill>
              </a:rPr>
              <a:t>Что Вы ожидаете от конкурса?</a:t>
            </a:r>
            <a:r>
              <a:rPr lang="ru-RU" sz="1600" b="1" smtClean="0"/>
              <a:t> </a:t>
            </a:r>
          </a:p>
          <a:p>
            <a:pPr>
              <a:buFont typeface="Arial" charset="0"/>
              <a:buNone/>
            </a:pPr>
            <a:r>
              <a:rPr lang="ru-RU" sz="1600" smtClean="0"/>
              <a:t>-     Открытий и удивлений. Как говорил Гегель: «Ты мне не рассказывай, ты меня удиви». Так и я пришла, чтобы не рассказы слушать, а удивиться мастерству педагогов района,  обогащению опытом моих коллег. В свою очередь, я могу поделиться своим.</a:t>
            </a:r>
          </a:p>
          <a:p>
            <a:pPr>
              <a:buFont typeface="Arial" charset="0"/>
              <a:buNone/>
            </a:pPr>
            <a:r>
              <a:rPr lang="ru-RU" sz="1600" b="1" smtClean="0"/>
              <a:t> </a:t>
            </a:r>
            <a:r>
              <a:rPr lang="ru-RU" sz="1600" b="1" smtClean="0">
                <a:solidFill>
                  <a:srgbClr val="663300"/>
                </a:solidFill>
              </a:rPr>
              <a:t>Как проходила подготовка к конкурсу?</a:t>
            </a:r>
            <a:r>
              <a:rPr lang="ru-RU" sz="1600" smtClean="0"/>
              <a:t> </a:t>
            </a:r>
          </a:p>
          <a:p>
            <a:pPr>
              <a:buFontTx/>
              <a:buChar char="-"/>
            </a:pPr>
            <a:r>
              <a:rPr lang="ru-RU" sz="1600" smtClean="0"/>
              <a:t>Очень трудно, но интересно. Это бессонные ночи, это поиски каких-то новых идей, так как в конкурсе ищут прежде всего креативных педагогов и новые идеи. </a:t>
            </a:r>
          </a:p>
          <a:p>
            <a:pPr>
              <a:buFontTx/>
              <a:buNone/>
            </a:pPr>
            <a:r>
              <a:rPr lang="ru-RU" sz="1600" b="1" smtClean="0">
                <a:solidFill>
                  <a:srgbClr val="663300"/>
                </a:solidFill>
              </a:rPr>
              <a:t>Чем Вы вдохновлялись при подготовке к конкурсу?</a:t>
            </a:r>
            <a:r>
              <a:rPr lang="ru-RU" sz="1600" smtClean="0">
                <a:solidFill>
                  <a:srgbClr val="6633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ru-RU" sz="1600" smtClean="0"/>
              <a:t>Конечно, своими детьми, потому что дети - это самый лучший вдохновитель.</a:t>
            </a:r>
          </a:p>
          <a:p>
            <a:pPr>
              <a:buFontTx/>
              <a:buNone/>
            </a:pPr>
            <a:r>
              <a:rPr lang="ru-RU" sz="1600" b="1" smtClean="0">
                <a:solidFill>
                  <a:srgbClr val="663300"/>
                </a:solidFill>
              </a:rPr>
              <a:t>Чем Вы руководствовались при выборе профессии?</a:t>
            </a:r>
            <a:r>
              <a:rPr lang="ru-RU" sz="1600" smtClean="0"/>
              <a:t> </a:t>
            </a:r>
          </a:p>
          <a:p>
            <a:pPr>
              <a:buFontTx/>
              <a:buChar char="-"/>
            </a:pPr>
            <a:r>
              <a:rPr lang="ru-RU" sz="1600" smtClean="0"/>
              <a:t>Свою профессию я выбрала, потому что поняла, что у меня есть необходимость донести свои знания другим людям, которые могут быть полезными для них. </a:t>
            </a:r>
          </a:p>
          <a:p>
            <a:pPr algn="r">
              <a:buFontTx/>
              <a:buNone/>
            </a:pPr>
            <a:r>
              <a:rPr lang="ru-RU" sz="1600" b="1" smtClean="0">
                <a:solidFill>
                  <a:srgbClr val="663300"/>
                </a:solidFill>
              </a:rPr>
              <a:t>Каким Вы видите педагога будущего?</a:t>
            </a:r>
          </a:p>
          <a:p>
            <a:pPr algn="r">
              <a:buFontTx/>
              <a:buChar char="-"/>
            </a:pPr>
            <a:r>
              <a:rPr lang="ru-RU" sz="1600" smtClean="0"/>
              <a:t>На мой взгляд, каждый настоящий педагог должен быть увлечён профессией, технически подкован и, главное, интересен ребёнку. </a:t>
            </a:r>
          </a:p>
          <a:p>
            <a:pPr algn="ctr">
              <a:buFontTx/>
              <a:buNone/>
            </a:pPr>
            <a:endParaRPr lang="ru-RU" sz="1200" b="1" smtClean="0">
              <a:solidFill>
                <a:srgbClr val="663300"/>
              </a:solidFill>
            </a:endParaRPr>
          </a:p>
          <a:p>
            <a:pPr algn="ctr">
              <a:buFontTx/>
              <a:buNone/>
            </a:pPr>
            <a:r>
              <a:rPr lang="ru-RU" sz="1200" b="1" smtClean="0">
                <a:solidFill>
                  <a:srgbClr val="663300"/>
                </a:solidFill>
              </a:rPr>
              <a:t>Пресс-центр Синицынской ООШ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497</Words>
  <Application>Microsoft Office PowerPoint</Application>
  <PresentationFormat>Экран (4:3)</PresentationFormat>
  <Paragraphs>69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Times New Roman</vt:lpstr>
      <vt:lpstr>Calibri</vt:lpstr>
      <vt:lpstr>Cambria</vt:lpstr>
      <vt:lpstr>Тема Office</vt:lpstr>
      <vt:lpstr>Тема Office</vt:lpstr>
      <vt:lpstr>Тема Office</vt:lpstr>
      <vt:lpstr>Слайд 1</vt:lpstr>
      <vt:lpstr>Слайд 2</vt:lpstr>
      <vt:lpstr>        15 февраля 2019 года  Пеликан широко распахнул свои крылья  над Стрехнинской школой, где был дан старт районному конкурсу  «Педагог года Ишимского района – 2019»  Участница конкурса в номинации «Учитель года»  МАТВИЕНКО СВЕТЛАНА АНАТОЛЬЕВНА Синицынская ООШ  </vt:lpstr>
      <vt:lpstr> ИНТЕРВЬЮ  УЧАСТНИКА  КОНКУРСА  МАТВИЕНКО  СВЕТЛАНЫ  АНАТОЛЬЕВНЫ,  учителя  начальных классов  Синицынской ООШ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директор</cp:lastModifiedBy>
  <cp:revision>19</cp:revision>
  <dcterms:created xsi:type="dcterms:W3CDTF">2013-08-20T23:50:31Z</dcterms:created>
  <dcterms:modified xsi:type="dcterms:W3CDTF">2019-02-16T06:05:29Z</dcterms:modified>
</cp:coreProperties>
</file>