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49" r:id="rId1"/>
  </p:sldMasterIdLst>
  <p:notesMasterIdLst>
    <p:notesMasterId r:id="rId95"/>
  </p:notesMasterIdLst>
  <p:sldIdLst>
    <p:sldId id="427" r:id="rId2"/>
    <p:sldId id="484" r:id="rId3"/>
    <p:sldId id="429" r:id="rId4"/>
    <p:sldId id="428" r:id="rId5"/>
    <p:sldId id="499" r:id="rId6"/>
    <p:sldId id="500" r:id="rId7"/>
    <p:sldId id="501" r:id="rId8"/>
    <p:sldId id="511" r:id="rId9"/>
    <p:sldId id="431" r:id="rId10"/>
    <p:sldId id="433" r:id="rId11"/>
    <p:sldId id="432" r:id="rId12"/>
    <p:sldId id="434" r:id="rId13"/>
    <p:sldId id="435" r:id="rId14"/>
    <p:sldId id="472" r:id="rId15"/>
    <p:sldId id="473" r:id="rId16"/>
    <p:sldId id="474" r:id="rId17"/>
    <p:sldId id="344" r:id="rId18"/>
    <p:sldId id="426" r:id="rId19"/>
    <p:sldId id="502" r:id="rId20"/>
    <p:sldId id="411" r:id="rId21"/>
    <p:sldId id="412" r:id="rId22"/>
    <p:sldId id="413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61" r:id="rId32"/>
    <p:sldId id="414" r:id="rId33"/>
    <p:sldId id="415" r:id="rId34"/>
    <p:sldId id="451" r:id="rId35"/>
    <p:sldId id="459" r:id="rId36"/>
    <p:sldId id="416" r:id="rId37"/>
    <p:sldId id="454" r:id="rId38"/>
    <p:sldId id="455" r:id="rId39"/>
    <p:sldId id="456" r:id="rId40"/>
    <p:sldId id="470" r:id="rId41"/>
    <p:sldId id="471" r:id="rId42"/>
    <p:sldId id="503" r:id="rId43"/>
    <p:sldId id="356" r:id="rId44"/>
    <p:sldId id="436" r:id="rId45"/>
    <p:sldId id="437" r:id="rId46"/>
    <p:sldId id="438" r:id="rId47"/>
    <p:sldId id="482" r:id="rId48"/>
    <p:sldId id="439" r:id="rId49"/>
    <p:sldId id="440" r:id="rId50"/>
    <p:sldId id="441" r:id="rId51"/>
    <p:sldId id="442" r:id="rId52"/>
    <p:sldId id="393" r:id="rId53"/>
    <p:sldId id="362" r:id="rId54"/>
    <p:sldId id="359" r:id="rId55"/>
    <p:sldId id="363" r:id="rId56"/>
    <p:sldId id="397" r:id="rId57"/>
    <p:sldId id="365" r:id="rId58"/>
    <p:sldId id="358" r:id="rId59"/>
    <p:sldId id="505" r:id="rId60"/>
    <p:sldId id="504" r:id="rId61"/>
    <p:sldId id="476" r:id="rId62"/>
    <p:sldId id="475" r:id="rId63"/>
    <p:sldId id="364" r:id="rId64"/>
    <p:sldId id="403" r:id="rId65"/>
    <p:sldId id="404" r:id="rId66"/>
    <p:sldId id="405" r:id="rId67"/>
    <p:sldId id="367" r:id="rId68"/>
    <p:sldId id="509" r:id="rId69"/>
    <p:sldId id="366" r:id="rId70"/>
    <p:sldId id="406" r:id="rId71"/>
    <p:sldId id="368" r:id="rId72"/>
    <p:sldId id="481" r:id="rId73"/>
    <p:sldId id="492" r:id="rId74"/>
    <p:sldId id="493" r:id="rId75"/>
    <p:sldId id="380" r:id="rId76"/>
    <p:sldId id="506" r:id="rId77"/>
    <p:sldId id="477" r:id="rId78"/>
    <p:sldId id="478" r:id="rId79"/>
    <p:sldId id="379" r:id="rId80"/>
    <p:sldId id="381" r:id="rId81"/>
    <p:sldId id="479" r:id="rId82"/>
    <p:sldId id="480" r:id="rId83"/>
    <p:sldId id="407" r:id="rId84"/>
    <p:sldId id="369" r:id="rId85"/>
    <p:sldId id="507" r:id="rId86"/>
    <p:sldId id="326" r:id="rId87"/>
    <p:sldId id="409" r:id="rId88"/>
    <p:sldId id="410" r:id="rId89"/>
    <p:sldId id="508" r:id="rId90"/>
    <p:sldId id="303" r:id="rId91"/>
    <p:sldId id="321" r:id="rId92"/>
    <p:sldId id="494" r:id="rId93"/>
    <p:sldId id="510" r:id="rId9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FF571"/>
    <a:srgbClr val="6B8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3359" autoAdjust="0"/>
  </p:normalViewPr>
  <p:slideViewPr>
    <p:cSldViewPr snapToGrid="0">
      <p:cViewPr>
        <p:scale>
          <a:sx n="62" d="100"/>
          <a:sy n="62" d="100"/>
        </p:scale>
        <p:origin x="656" y="-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4780-9F06-4866-8261-C51EDF2A784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A13-9C04-46C7-BCA6-CF3E69AE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1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083D26-EFEE-4838-AA9C-268F3032A9B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16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AF0FF5-B3F8-43D7-96E2-E26A0249D049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893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AF0FF5-B3F8-43D7-96E2-E26A0249D049}" type="slidenum">
              <a:rPr lang="ru-RU" altLang="ru-RU" smtClean="0"/>
              <a:pPr/>
              <a:t>61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49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EA13-9C04-46C7-BCA6-CF3E69AEBDE7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6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2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023B77-EE6A-4936-9080-A6CC756597A8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27BF3B-3BC1-4FC7-B27A-3411AD827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ipi.ru/sites/default/files/document/2016/sochinenie/5._pravila_zapolneniya_blankov_it._soch._izl.docx" TargetMode="External"/><Relationship Id="rId13" Type="http://schemas.openxmlformats.org/officeDocument/2006/relationships/hyperlink" Target="http://fipi.ru/sites/default/files/document/2016/sochinenie/blank_zapisi_itogovogo_sochineniya_izlozheniya_0.pdf" TargetMode="External"/><Relationship Id="rId3" Type="http://schemas.openxmlformats.org/officeDocument/2006/relationships/hyperlink" Target="http://fipi.ru/sites/default/files/document/2016/sochinenie/pismo_ron_ot_17.10.16_no_10-764.pdf" TargetMode="External"/><Relationship Id="rId7" Type="http://schemas.openxmlformats.org/officeDocument/2006/relationships/hyperlink" Target="http://fipi.ru/sites/default/files/document/2016/sochinenie/4._kriterii_ocenivaniya_it._soch._izl.docx" TargetMode="External"/><Relationship Id="rId12" Type="http://schemas.openxmlformats.org/officeDocument/2006/relationships/hyperlink" Target="http://fipi.ru/sites/default/files/document/2016/sochinenie/blank_registracii_itogovogo_sochineniya_izlozheniya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pi.ru/sites/default/files/document/2016/sochinenie/3._sbornik_otchetnyh_form_dlya_soch._izl.zip" TargetMode="External"/><Relationship Id="rId11" Type="http://schemas.openxmlformats.org/officeDocument/2006/relationships/hyperlink" Target="http://fipi.ru/sites/default/files/document/2016/sochinenie/8._mr_dlya_eksp._uchastv._v_proverke_it._soch._izl.docx" TargetMode="External"/><Relationship Id="rId5" Type="http://schemas.openxmlformats.org/officeDocument/2006/relationships/hyperlink" Target="http://fipi.ru/sites/default/files/document/2016/sochinenie/2._mr_po_teh._obespech._soch._izl.docx" TargetMode="External"/><Relationship Id="rId15" Type="http://schemas.openxmlformats.org/officeDocument/2006/relationships/hyperlink" Target="http://fipi.ru/sites/default/files/document/2016/sochinenie/metod_rekomendacii_fipi_itogovoe_sochinenie.docx" TargetMode="External"/><Relationship Id="rId10" Type="http://schemas.openxmlformats.org/officeDocument/2006/relationships/hyperlink" Target="http://fipi.ru/sites/default/files/document/2016/sochinenie/7._mr_po_podg._k_it._soch._izl._dlya_uchast._soch._izl.docx" TargetMode="External"/><Relationship Id="rId4" Type="http://schemas.openxmlformats.org/officeDocument/2006/relationships/hyperlink" Target="http://fipi.ru/sites/default/files/document/2016/sochinenie/1._mr_po_org._i_prov._it._soch._izl._dlya_oiv.docx" TargetMode="External"/><Relationship Id="rId9" Type="http://schemas.openxmlformats.org/officeDocument/2006/relationships/hyperlink" Target="http://fipi.ru/sites/default/files/document/2016/sochinenie/6._mr_po_podg._i_prov.it._soch._izl._dlya_oo.docx" TargetMode="External"/><Relationship Id="rId14" Type="http://schemas.openxmlformats.org/officeDocument/2006/relationships/hyperlink" Target="http://fipi.ru/sites/default/files/document/2016/sochinenie/spravka_ob_osnovnyh_izmeneniyah_v_mr_po_soch.docx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agobr.ru/uploads/images/19.11.14/________________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1"/>
          <a:stretch/>
        </p:blipFill>
        <p:spPr bwMode="auto">
          <a:xfrm>
            <a:off x="126238" y="413558"/>
            <a:ext cx="11818334" cy="3656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9240" y="1909052"/>
            <a:ext cx="936104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2017 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9802" y="5153722"/>
            <a:ext cx="433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Тюмень, ЦОКО 29. 11. 2016г.</a:t>
            </a:r>
            <a:endParaRPr lang="ru-RU" sz="2800" b="1" dirty="0">
              <a:solidFill>
                <a:srgbClr val="0070C0"/>
              </a:solidFill>
              <a:latin typeface="Monotype Corsiva" panose="03010101010201010101" pitchFamily="66" charset="0"/>
              <a:cs typeface="Khmer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899" y="4070160"/>
            <a:ext cx="10262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ОРГАНИЗАЦИЯ, ПРОВЕДЕНИЕ, ПРОВЕРКА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77367" y="1588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523395" y="1588"/>
            <a:ext cx="10668605" cy="67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" indent="368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 altLang="ru-RU" sz="2400" b="1" dirty="0">
                <a:solidFill>
                  <a:srgbClr val="365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6. Порядок сбора исходных сведений и подготовки к проведению итогового сочинения (изложения)                                                        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70C0"/>
                </a:solidFill>
              </a:rPr>
              <a:t>Сведения об участниках</a:t>
            </a:r>
            <a:r>
              <a:rPr lang="ru-RU" altLang="ru-RU" sz="2000" dirty="0"/>
              <a:t> итогового сочинения (изложения) вносятся РЦОИ в РИС </a:t>
            </a:r>
            <a:r>
              <a:rPr lang="ru-RU" altLang="ru-RU" sz="2000" b="1" dirty="0">
                <a:solidFill>
                  <a:srgbClr val="0070C0"/>
                </a:solidFill>
              </a:rPr>
              <a:t>не позднее чем за две недели</a:t>
            </a:r>
            <a:r>
              <a:rPr lang="ru-RU" altLang="ru-RU" sz="2000" dirty="0"/>
              <a:t> до дня проведения итогового сочинения (изложения).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Сведения об участниках итогового сочинения (изложения) </a:t>
            </a:r>
            <a:r>
              <a:rPr lang="ru-RU" altLang="ru-RU" sz="2000" b="1" dirty="0">
                <a:solidFill>
                  <a:srgbClr val="0070C0"/>
                </a:solidFill>
              </a:rPr>
              <a:t>предоставляют </a:t>
            </a:r>
            <a:r>
              <a:rPr lang="ru-RU" altLang="ru-RU" sz="2000" dirty="0"/>
              <a:t>образовательные организации, в которых обучающиеся получают среднее общее образование, не позднее чем за две недели до дня проведения итогового сочинения (изложения).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70C0"/>
                </a:solidFill>
              </a:rPr>
              <a:t>Бланки для проведения итогового сочинения </a:t>
            </a:r>
            <a:r>
              <a:rPr lang="ru-RU" altLang="ru-RU" sz="2000" dirty="0"/>
              <a:t>(изложения)                  вместе с отчетными формами для проведения итогового сочинения (изложения) печатаются в образовательных организациях (местах проведения итогового сочинения (изложения) </a:t>
            </a:r>
            <a:r>
              <a:rPr lang="ru-RU" altLang="ru-RU" sz="2000" b="1" dirty="0">
                <a:solidFill>
                  <a:srgbClr val="0070C0"/>
                </a:solidFill>
              </a:rPr>
              <a:t>не позднее чем за день</a:t>
            </a:r>
            <a:r>
              <a:rPr lang="ru-RU" altLang="ru-RU" sz="2000" dirty="0"/>
              <a:t> до проведения итогового сочинения (изложения).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70C0"/>
                </a:solidFill>
              </a:rPr>
              <a:t>Комплекты тем итогового сочинения за 15 минут </a:t>
            </a:r>
            <a:r>
              <a:rPr lang="ru-RU" altLang="ru-RU" sz="2000" dirty="0"/>
              <a:t>до проведения итогового сочинения по местному времени </a:t>
            </a:r>
            <a:r>
              <a:rPr lang="ru-RU" altLang="ru-RU" sz="2000" dirty="0">
                <a:solidFill>
                  <a:srgbClr val="0070C0"/>
                </a:solidFill>
              </a:rPr>
              <a:t>размещаются на официальном информационном портале единого государственного экзамена (ЕГЭ) </a:t>
            </a:r>
            <a:r>
              <a:rPr lang="ru-RU" altLang="ru-RU" sz="2000" u="sng" dirty="0">
                <a:solidFill>
                  <a:srgbClr val="0070C0"/>
                </a:solidFill>
              </a:rPr>
              <a:t>ege.edu.ru</a:t>
            </a:r>
            <a:r>
              <a:rPr lang="ru-RU" altLang="ru-RU" sz="2000" dirty="0">
                <a:solidFill>
                  <a:srgbClr val="0070C0"/>
                </a:solidFill>
              </a:rPr>
              <a:t> (</a:t>
            </a:r>
            <a:r>
              <a:rPr lang="ru-RU" altLang="ru-RU" sz="2000" u="sng" dirty="0">
                <a:solidFill>
                  <a:srgbClr val="0070C0"/>
                </a:solidFill>
              </a:rPr>
              <a:t>topic.ege.edu.ru</a:t>
            </a:r>
            <a:r>
              <a:rPr lang="ru-RU" altLang="ru-RU" sz="2000" dirty="0">
                <a:solidFill>
                  <a:srgbClr val="0070C0"/>
                </a:solidFill>
              </a:rPr>
              <a:t>), а также на официальном сайте ФГБУ «Федеральный центр тестирования» (</a:t>
            </a:r>
            <a:r>
              <a:rPr lang="ru-RU" altLang="ru-RU" sz="2000" u="sng" dirty="0">
                <a:solidFill>
                  <a:srgbClr val="0070C0"/>
                </a:solidFill>
              </a:rPr>
              <a:t>rustest.ru</a:t>
            </a:r>
            <a:r>
              <a:rPr lang="ru-RU" altLang="ru-RU" sz="2000" dirty="0">
                <a:solidFill>
                  <a:srgbClr val="0070C0"/>
                </a:solidFill>
              </a:rPr>
              <a:t>).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70C0"/>
                </a:solidFill>
              </a:rPr>
              <a:t>Полученный комплект тем</a:t>
            </a:r>
            <a:r>
              <a:rPr lang="ru-RU" altLang="ru-RU" sz="2000" dirty="0"/>
              <a:t> итогового сочинения </a:t>
            </a:r>
            <a:r>
              <a:rPr lang="ru-RU" altLang="ru-RU" sz="2000" b="1" dirty="0">
                <a:solidFill>
                  <a:srgbClr val="0070C0"/>
                </a:solidFill>
              </a:rPr>
              <a:t>публикуется ОИВ (РЦОИ) на региональных образовательных Интернет-ресурсах ОИВ (РЦОИ) и направляется в ОО</a:t>
            </a:r>
            <a:r>
              <a:rPr lang="ru-RU" altLang="ru-RU" sz="2000" dirty="0"/>
              <a:t> (или) места проведения итогового сочинения не ранее чем за 15 минут до начала проведения итогового сочинения по местному времени.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ru-RU" altLang="ru-RU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1446028" y="161925"/>
            <a:ext cx="1074597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Рекомендации по организации и проведению итогового сочинения (изложения) для органов исполнительной власти субъектов Российской Федерации, осуществляющих государственное управление в сфере образования </a:t>
            </a:r>
            <a:endParaRPr lang="ru-RU" alt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2000" b="1" dirty="0"/>
              <a:t>4. Организация проведения итогового сочинения (изложения)</a:t>
            </a:r>
          </a:p>
          <a:p>
            <a:pPr eaLnBrk="1" hangingPunct="1"/>
            <a:r>
              <a:rPr lang="ru-RU" altLang="ru-RU" sz="2000" dirty="0"/>
              <a:t>ОО в целях проведения итогового сочинения (изложения):</a:t>
            </a:r>
          </a:p>
          <a:p>
            <a:pPr eaLnBrk="1" hangingPunct="1"/>
            <a:r>
              <a:rPr lang="ru-RU" altLang="ru-RU" sz="2000" b="1" dirty="0"/>
              <a:t>обеспечивает отбор и подготовку специалистов</a:t>
            </a:r>
            <a:r>
              <a:rPr lang="ru-RU" altLang="ru-RU" sz="2000" dirty="0"/>
              <a:t>, входящих в состав комиссий образовательных организаций и привлекаемых к проведению и проверке итогового сочинения (изложения) в соответствии с требованиями настоящих Рекомендаций; </a:t>
            </a:r>
          </a:p>
          <a:p>
            <a:pPr eaLnBrk="1" hangingPunct="1"/>
            <a:r>
              <a:rPr lang="ru-RU" altLang="ru-RU" sz="2000" b="1" dirty="0"/>
              <a:t>не позднее чем за две недели </a:t>
            </a:r>
            <a:r>
              <a:rPr lang="ru-RU" altLang="ru-RU" sz="2000" dirty="0"/>
              <a:t>до проведения итогового сочинения (изложения) </a:t>
            </a:r>
            <a:r>
              <a:rPr lang="ru-RU" altLang="ru-RU" sz="2000" b="1" dirty="0"/>
              <a:t>формируют комиссии ОО</a:t>
            </a:r>
            <a:r>
              <a:rPr lang="ru-RU" altLang="ru-RU" sz="2000" dirty="0"/>
              <a:t>. 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/>
              <a:t>4.7</a:t>
            </a:r>
            <a:r>
              <a:rPr lang="ru-RU" altLang="ru-RU" sz="2000" b="1" dirty="0"/>
              <a:t>. Организационное и технологическое обеспечение проведения итогового сочинения (изложения) </a:t>
            </a:r>
            <a:r>
              <a:rPr lang="ru-RU" altLang="ru-RU" sz="2000" dirty="0"/>
              <a:t>на территориях субъектов РФ, в том числе обеспечение деятельности по эксплуатации РИС и взаимодействие с ФИС ГИА и Приема, осуществляется РЦОИ субъектов РФ.</a:t>
            </a:r>
          </a:p>
          <a:p>
            <a:pPr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975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446028" y="276225"/>
            <a:ext cx="10342020" cy="662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Тексты итогового изложения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размещаются ФГБУ «Федеральный центр тестирования» на технологическом портале подготовки и проведения ЕГЭ по адресу </a:t>
            </a: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portal.ege.rustest.ru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IP-адрес - 10.0.6.21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за 5 календарных дней до проведения итогового изложения. </a:t>
            </a:r>
          </a:p>
          <a:p>
            <a:pPr marL="0"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Направление текстов итогового изложения осуществляется 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соответствии с привязкой к часовым поясам.</a:t>
            </a:r>
          </a:p>
          <a:p>
            <a:pPr marL="0"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ОИВ обеспечивает передачу (доставку) комплектов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тем итогового сочинения (текстов изложения) в ОО и  (или) места проведения итогового сочинения (изложения).</a:t>
            </a:r>
          </a:p>
          <a:p>
            <a:pPr marL="0" lvl="1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местах проведения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итогового сочинения (изложения)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выделяется помещение для технического специалиста,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оборудованное 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телефонной связью, принтером, техническим оборудованием для проведения сканирования, копирования, персональным компьютером с выходом в сеть «Интернет» для получения комплектов тем итогового сочинения (текстов изложений).</a:t>
            </a:r>
          </a:p>
          <a:p>
            <a:pPr marL="0" lvl="1" algn="just">
              <a:lnSpc>
                <a:spcPct val="115000"/>
              </a:lnSpc>
              <a:buFont typeface="Franklin Gothic Book" panose="020B0503020102020204" pitchFamily="34" charset="0"/>
              <a:buAutoNum type="arabicPeriod"/>
            </a:pPr>
            <a:endParaRPr lang="ru-RU" altLang="ru-RU" sz="1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85726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446028" y="85726"/>
            <a:ext cx="10745972" cy="674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1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lnSpc>
                <a:spcPct val="115000"/>
              </a:lnSpc>
              <a:spcAft>
                <a:spcPts val="30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 Категории участников итогового сочинения (изложения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just" eaLnBrk="1" hangingPunct="1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1.4.1.</a:t>
            </a:r>
            <a:r>
              <a:rPr lang="ru-RU" altLang="ru-RU" dirty="0"/>
              <a:t>. Итоговое сочинение (изложение) как условие допуска к ГИА по образовательным программам среднего общего образования (далее – ГИА) проводится для обучающихся XI (XII) классов.</a:t>
            </a:r>
          </a:p>
          <a:p>
            <a:pPr marL="0" algn="just" eaLnBrk="1" hangingPunct="1">
              <a:lnSpc>
                <a:spcPct val="115000"/>
              </a:lnSpc>
            </a:pPr>
            <a:r>
              <a:rPr lang="ru-RU" altLang="ru-RU" dirty="0"/>
              <a:t> 2. Изложение вправе писать следующие категории лиц:</a:t>
            </a:r>
          </a:p>
          <a:p>
            <a:pPr marL="0"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 обучающиеся с ограниченными возможностями здоровья или дети-инвалиды и инвалиды;</a:t>
            </a:r>
          </a:p>
          <a:p>
            <a:pPr marL="0"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 </a:t>
            </a:r>
          </a:p>
          <a:p>
            <a:pPr marL="0"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 </a:t>
            </a:r>
          </a:p>
          <a:p>
            <a:pPr marL="0"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Обучающиеся XI (XII) классов для участия в итоговом сочинении (изложении) подают заявление и согласие на обработку персональных данных не позднее чем за две недели до начала проведения итогового сочинения (изложения) в свою школу. </a:t>
            </a:r>
          </a:p>
          <a:p>
            <a:pPr marL="0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</a:rPr>
              <a:t>Обучающиеся с ОВЗ </a:t>
            </a:r>
            <a:r>
              <a:rPr lang="ru-RU" altLang="ru-RU" dirty="0"/>
              <a:t>при подаче заявления предъявляют </a:t>
            </a:r>
            <a:r>
              <a:rPr lang="ru-RU" altLang="ru-RU" b="1" dirty="0"/>
              <a:t>копию рекомендаций психолого-медико-педагогической комиссии</a:t>
            </a:r>
            <a:r>
              <a:rPr lang="ru-RU" altLang="ru-RU" dirty="0"/>
              <a:t>,</a:t>
            </a:r>
          </a:p>
          <a:p>
            <a:pPr marL="0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обучающиеся дети-инвалиды и инвалиды - </a:t>
            </a:r>
            <a:r>
              <a:rPr lang="ru-RU" altLang="ru-RU" b="1" dirty="0"/>
              <a:t>оригинал </a:t>
            </a:r>
            <a:r>
              <a:rPr lang="ru-RU" altLang="ru-RU" dirty="0"/>
              <a:t>или заверенную в установленном порядке копию справки, </a:t>
            </a:r>
            <a:r>
              <a:rPr lang="ru-RU" altLang="ru-RU" b="1" dirty="0"/>
              <a:t>подтверждающей факт установления инвалидности,</a:t>
            </a:r>
            <a:r>
              <a:rPr lang="ru-RU" altLang="ru-RU" dirty="0"/>
              <a:t> выданной федеральным государственным учреждением медико-социальной экспертизы.  </a:t>
            </a:r>
          </a:p>
          <a:p>
            <a:pPr marL="0" algn="just" eaLnBrk="1" hangingPunct="1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104" y="581889"/>
            <a:ext cx="11071122" cy="56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28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 bmk="_Toc431287385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1.  </a:t>
            </a:r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 bmk="_Toc431287385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заявления на участие в итоговом сочинении (изложении) выпускника текущего учебного года</a:t>
            </a:r>
          </a:p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 bmk="_Toc431287385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Руководителю образовательной </a:t>
            </a:r>
          </a:p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000" b="1" dirty="0" smtClean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рганизации</a:t>
            </a:r>
          </a:p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endParaRPr lang="ru-RU" altLang="ru-RU" sz="2000" b="1" dirty="0" bmk="_Toc431287385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2862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 bmk="_Toc431287385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28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marL="0" marR="0" lvl="0" indent="428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Я ________________________________________________________________________________________________________</a:t>
            </a:r>
          </a:p>
          <a:p>
            <a:pPr algn="ctr"/>
            <a:r>
              <a:rPr lang="ru-RU" altLang="ru-RU" sz="1400" i="1" baseline="30000" dirty="0"/>
              <a:t>фамилия</a:t>
            </a:r>
            <a:endParaRPr lang="ru-RU" altLang="ru-RU" sz="1400" dirty="0"/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__________________________________________________________________________________________________________</a:t>
            </a:r>
          </a:p>
          <a:p>
            <a:pPr algn="ctr"/>
            <a:r>
              <a:rPr lang="ru-RU" altLang="ru-RU" sz="1400" i="1" baseline="30000" dirty="0"/>
              <a:t>имя</a:t>
            </a:r>
            <a:endParaRPr lang="ru-RU" altLang="ru-RU" sz="1400" dirty="0"/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i="1" baseline="30000" dirty="0" smtClean="0"/>
              <a:t>__________________________________________________________________________________________________________</a:t>
            </a:r>
          </a:p>
          <a:p>
            <a:pPr algn="ctr"/>
            <a:r>
              <a:rPr lang="ru-RU" altLang="ru-RU" sz="1400" i="1" baseline="30000" dirty="0"/>
              <a:t>отчество</a:t>
            </a:r>
            <a:endParaRPr lang="ru-RU" altLang="ru-RU" sz="1400" dirty="0"/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baseline="30000" dirty="0" smtClean="0"/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Документ, удостоверяющий личность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___________________________________________________________________ и т.д.</a:t>
            </a:r>
          </a:p>
          <a:p>
            <a:pPr marL="0" marR="0" lvl="0" indent="428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45" y="165990"/>
            <a:ext cx="112382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2. </a:t>
            </a:r>
            <a:endParaRPr lang="ru-RU" sz="2400" b="1" dirty="0" smtClean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Образец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заявления на участие в итоговом сочинении выпускника прошлых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endParaRPr lang="ru-RU" b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1000"/>
              </a:spcBef>
            </a:pPr>
            <a:r>
              <a:rPr lang="ru-RU" dirty="0"/>
              <a:t>КОМУ____________________</a:t>
            </a:r>
          </a:p>
          <a:p>
            <a:pPr algn="r">
              <a:spcBef>
                <a:spcPts val="1000"/>
              </a:spcBef>
              <a:spcAft>
                <a:spcPts val="0"/>
              </a:spcAft>
            </a:pPr>
            <a:endParaRPr lang="ru-RU" b="1" dirty="0" smtClean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1000"/>
              </a:spcBef>
              <a:spcAft>
                <a:spcPts val="0"/>
              </a:spcAft>
            </a:pPr>
            <a:endParaRPr lang="ru-RU" sz="2000" b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286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endParaRPr lang="ru-RU" altLang="ru-RU" sz="2000" b="1" dirty="0" bmk="_Toc431287385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28625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bmk="_Toc431287385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bmk="_Toc43128738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altLang="ru-RU" sz="2000" i="1" baseline="30000" dirty="0"/>
              <a:t>________________________________________________________________________________________________________</a:t>
            </a:r>
          </a:p>
          <a:p>
            <a:pPr algn="ctr"/>
            <a:r>
              <a:rPr lang="ru-RU" altLang="ru-RU" sz="2000" i="1" baseline="30000" dirty="0"/>
              <a:t>фамилия</a:t>
            </a:r>
            <a:endParaRPr lang="ru-RU" altLang="ru-RU" sz="2000" dirty="0"/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baseline="30000" dirty="0"/>
              <a:t>__________________________________________________________________________________________________________</a:t>
            </a:r>
          </a:p>
          <a:p>
            <a:pPr algn="ctr"/>
            <a:r>
              <a:rPr lang="ru-RU" altLang="ru-RU" sz="2000" i="1" baseline="30000" dirty="0"/>
              <a:t>имя</a:t>
            </a:r>
            <a:endParaRPr lang="ru-RU" altLang="ru-RU" sz="2000" dirty="0"/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baseline="30000" dirty="0"/>
              <a:t>__________________________________________________________________________________________________________</a:t>
            </a:r>
          </a:p>
          <a:p>
            <a:pPr algn="ctr"/>
            <a:r>
              <a:rPr lang="ru-RU" altLang="ru-RU" sz="2000" i="1" baseline="30000" dirty="0"/>
              <a:t>отчество</a:t>
            </a:r>
            <a:endParaRPr lang="ru-RU" altLang="ru-RU" sz="2000" dirty="0"/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i="1" baseline="30000" dirty="0"/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/>
              <a:t>Дата рождения_________________________________________________</a:t>
            </a:r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/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/>
              <a:t>Документ, удостоверяющий </a:t>
            </a:r>
            <a:r>
              <a:rPr lang="ru-RU" altLang="ru-RU" sz="2000" b="1" dirty="0" err="1" smtClean="0"/>
              <a:t>личность</a:t>
            </a:r>
            <a:r>
              <a:rPr lang="ru-RU" altLang="ru-RU" sz="2000" dirty="0" err="1" smtClean="0"/>
              <a:t>_____________________________и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т.д.</a:t>
            </a:r>
          </a:p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algn="r"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55" y="343540"/>
            <a:ext cx="11189110" cy="500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3</a:t>
            </a:r>
            <a:r>
              <a:rPr lang="ru-RU" sz="24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Образец согласия  на обработку персональных данных 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dirty="0"/>
              <a:t>СОГЛАСИЕ НА ОБРАБОТКУ ПЕРСОНАЛЬНЫХ ДАННЫХ</a:t>
            </a:r>
          </a:p>
          <a:p>
            <a:r>
              <a:rPr lang="ru-RU" sz="2000" dirty="0"/>
              <a:t> </a:t>
            </a:r>
          </a:p>
          <a:p>
            <a:pPr indent="450215" algn="just"/>
            <a:r>
              <a:rPr lang="ru-RU" sz="2000" dirty="0"/>
              <a:t>Я, _____________________________________________________________________,</a:t>
            </a:r>
          </a:p>
          <a:p>
            <a:pPr indent="450215" algn="ctr"/>
            <a:r>
              <a:rPr lang="ru-RU" sz="2000" baseline="30000" dirty="0"/>
              <a:t>(</a:t>
            </a:r>
            <a:r>
              <a:rPr lang="ru-RU" sz="2000" i="1" baseline="30000" dirty="0"/>
              <a:t>ФИО)</a:t>
            </a:r>
            <a:endParaRPr lang="ru-RU" sz="2000" dirty="0"/>
          </a:p>
          <a:p>
            <a:pPr algn="just"/>
            <a:r>
              <a:rPr lang="ru-RU" sz="2000" dirty="0"/>
              <a:t>паспорт ___________ выдан _______________________________________________,</a:t>
            </a:r>
          </a:p>
          <a:p>
            <a:pPr indent="450215" algn="just"/>
            <a:r>
              <a:rPr lang="ru-RU" sz="2000" i="1" baseline="30000" dirty="0"/>
              <a:t>         (серия, номер)                                                                        (когда и кем выдан)</a:t>
            </a:r>
            <a:endParaRPr lang="ru-RU" sz="2000" dirty="0"/>
          </a:p>
          <a:p>
            <a:pPr algn="just"/>
            <a:r>
              <a:rPr lang="ru-RU" sz="2000" dirty="0"/>
              <a:t>адрес регистрации:_______________________________________________________,</a:t>
            </a:r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dirty="0"/>
              <a:t>даю свое согласие на обработку в</a:t>
            </a:r>
            <a:r>
              <a:rPr lang="ru-RU" sz="2000" b="1" dirty="0">
                <a:solidFill>
                  <a:srgbClr val="000000"/>
                </a:solidFill>
              </a:rPr>
              <a:t>_______________________________________________</a:t>
            </a:r>
            <a:endParaRPr lang="ru-RU" sz="2000" dirty="0"/>
          </a:p>
          <a:p>
            <a:pPr>
              <a:spcBef>
                <a:spcPts val="600"/>
              </a:spcBef>
              <a:tabLst>
                <a:tab pos="3048000" algn="l"/>
                <a:tab pos="4093845" algn="ctr"/>
              </a:tabLst>
            </a:pPr>
            <a:r>
              <a:rPr lang="ru-RU" sz="2000" i="1" baseline="30000" dirty="0"/>
              <a:t>	(наименование организации</a:t>
            </a:r>
            <a:r>
              <a:rPr lang="ru-RU" sz="2000" i="1" baseline="30000" dirty="0">
                <a:solidFill>
                  <a:srgbClr val="000000"/>
                </a:solidFill>
              </a:rPr>
              <a:t>)</a:t>
            </a:r>
            <a:endParaRPr lang="ru-RU" sz="2000" dirty="0"/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моих персональных данных,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т.д.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028" y="471203"/>
            <a:ext cx="10650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В случае получения неудовлетворительного результата («незачет») </a:t>
            </a:r>
            <a:endParaRPr lang="ru-RU" sz="2400" b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400" dirty="0" smtClean="0">
                <a:ea typeface="Calibri" panose="020F0502020204030204" pitchFamily="34" charset="0"/>
              </a:rPr>
              <a:t>за </a:t>
            </a:r>
            <a:r>
              <a:rPr lang="ru-RU" sz="2400" dirty="0">
                <a:ea typeface="Calibri" panose="020F0502020204030204" pitchFamily="34" charset="0"/>
              </a:rPr>
              <a:t>итоговое сочинение (изложение) </a:t>
            </a:r>
            <a:r>
              <a:rPr lang="ru-RU" sz="2400" b="1" dirty="0">
                <a:ea typeface="Calibri" panose="020F0502020204030204" pitchFamily="34" charset="0"/>
              </a:rPr>
              <a:t>обучающиеся вправе пересдать </a:t>
            </a:r>
            <a:r>
              <a:rPr lang="ru-RU" sz="2400" dirty="0">
                <a:ea typeface="Calibri" panose="020F0502020204030204" pitchFamily="34" charset="0"/>
              </a:rPr>
              <a:t>итоговое сочинение (изложение), но </a:t>
            </a:r>
            <a:r>
              <a:rPr lang="ru-RU" sz="2400" b="1" dirty="0">
                <a:ea typeface="Calibri" panose="020F0502020204030204" pitchFamily="34" charset="0"/>
              </a:rPr>
              <a:t>не более двух ра</a:t>
            </a:r>
            <a:r>
              <a:rPr lang="ru-RU" sz="2400" dirty="0">
                <a:ea typeface="Calibri" panose="020F0502020204030204" pitchFamily="34" charset="0"/>
              </a:rPr>
              <a:t>з и только в сроки, предусмотренные расписанием проведения итогового сочинения (изложения).</a:t>
            </a:r>
            <a:endParaRPr lang="ru-RU" sz="2400" dirty="0"/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ea typeface="Calibri" panose="020F0502020204030204" pitchFamily="34" charset="0"/>
              </a:rPr>
              <a:t> Участники итогового сочинения (изложения) могут быть повторно допущены в текущем году к сдаче итогового сочинения (изложения) в случаях, предусмотренных настоящими Методическими рекомендациями, и в сроки, установленные расписанием проведения итогового сочинения (изложения). </a:t>
            </a:r>
            <a:endParaRPr lang="ru-RU" sz="2400" dirty="0"/>
          </a:p>
        </p:txBody>
      </p:sp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85726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86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88134" y="188912"/>
            <a:ext cx="11931267" cy="66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техническому обеспечению организации и проведения итогового сочинения (изложения)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dirty="0">
                <a:solidFill>
                  <a:srgbClr val="0070C0"/>
                </a:solidFill>
              </a:rPr>
              <a:t>Требования к материальному оснащению </a:t>
            </a:r>
          </a:p>
          <a:p>
            <a:pPr eaLnBrk="1" hangingPunct="1"/>
            <a:r>
              <a:rPr lang="ru-RU" altLang="ru-RU" sz="2000" dirty="0"/>
              <a:t>На региональном, муниципальном уровнях и уровне образовательных организаций должно быть подготовлено </a:t>
            </a:r>
            <a:r>
              <a:rPr lang="ru-RU" altLang="ru-RU" sz="2000" b="1" dirty="0">
                <a:solidFill>
                  <a:srgbClr val="0070C0"/>
                </a:solidFill>
              </a:rPr>
              <a:t>необходимое количество бумаги формата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А4</a:t>
            </a:r>
            <a:r>
              <a:rPr lang="ru-RU" altLang="ru-RU" sz="2000" dirty="0" smtClean="0"/>
              <a:t>:</a:t>
            </a:r>
          </a:p>
          <a:p>
            <a:pPr eaLnBrk="1" hangingPunct="1"/>
            <a:r>
              <a:rPr lang="ru-RU" altLang="ru-RU" sz="2000" b="1" dirty="0" smtClean="0"/>
              <a:t>5 </a:t>
            </a:r>
            <a:r>
              <a:rPr lang="ru-RU" altLang="ru-RU" sz="2000" b="1" dirty="0"/>
              <a:t>листов на каждого участника итогового сочинения </a:t>
            </a:r>
            <a:r>
              <a:rPr lang="ru-RU" altLang="ru-RU" sz="2000" dirty="0"/>
              <a:t>(изложения) </a:t>
            </a:r>
            <a:r>
              <a:rPr lang="ru-RU" altLang="ru-RU" sz="2000" dirty="0" smtClean="0"/>
              <a:t>и </a:t>
            </a:r>
            <a:r>
              <a:rPr lang="ru-RU" altLang="ru-RU" sz="2000" b="1" dirty="0"/>
              <a:t>5 листов для копирования </a:t>
            </a:r>
            <a:r>
              <a:rPr lang="ru-RU" altLang="ru-RU" sz="2000" dirty="0"/>
              <a:t>бланка регистрации и бланков записи (для осуществления проверки и оценивания итогового сочинения (изложения</a:t>
            </a:r>
            <a:r>
              <a:rPr lang="ru-RU" altLang="ru-RU" sz="2000" dirty="0" smtClean="0"/>
              <a:t>); 2-5 листов на черновики; 2-3-дополнительные бланки; 1-2 листа на работу комиссии.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ИТОГО:  17 листов на 1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участника.</a:t>
            </a:r>
          </a:p>
          <a:p>
            <a:pPr eaLnBrk="1" hangingPunct="1"/>
            <a:r>
              <a:rPr lang="ru-RU" altLang="ru-RU" sz="2000" dirty="0" smtClean="0"/>
              <a:t>Также </a:t>
            </a:r>
            <a:r>
              <a:rPr lang="ru-RU" altLang="ru-RU" sz="2000" dirty="0"/>
              <a:t>необходимо предусмотреть </a:t>
            </a:r>
            <a:r>
              <a:rPr lang="ru-RU" altLang="ru-RU" sz="2000" b="1" dirty="0"/>
              <a:t>резервное количество листов на случай порчи </a:t>
            </a:r>
            <a:r>
              <a:rPr lang="ru-RU" altLang="ru-RU" sz="2000" dirty="0"/>
              <a:t>бланков итогового сочинения (изложения).</a:t>
            </a:r>
          </a:p>
          <a:p>
            <a:pPr eaLnBrk="1" hangingPunct="1"/>
            <a:r>
              <a:rPr lang="ru-RU" altLang="ru-RU" sz="2000" dirty="0"/>
              <a:t>В целях осуществления проверки и оценивании итогового сочинения (изложения) комиссии образовательных организаций обеспечиваются </a:t>
            </a:r>
            <a:r>
              <a:rPr lang="ru-RU" altLang="ru-RU" sz="2000" b="1" dirty="0"/>
              <a:t>необходимыми техническими средствами </a:t>
            </a:r>
            <a:r>
              <a:rPr lang="ru-RU" altLang="ru-RU" sz="2000" dirty="0"/>
              <a:t>(ксерокс, </a:t>
            </a:r>
            <a:r>
              <a:rPr lang="ru-RU" altLang="ru-RU" sz="2000" dirty="0" smtClean="0"/>
              <a:t>принтер, </a:t>
            </a:r>
            <a:r>
              <a:rPr lang="ru-RU" altLang="ru-RU" sz="2000" dirty="0" smtClean="0"/>
              <a:t>компьютер </a:t>
            </a:r>
            <a:r>
              <a:rPr lang="ru-RU" altLang="ru-RU" sz="2000" dirty="0"/>
              <a:t>с возможностью выхода в Интернет, а также с установленными на него специализированными программами, позволяющими автоматически проверять тексты на наличие заимствований, и др.).</a:t>
            </a:r>
          </a:p>
          <a:p>
            <a:pPr eaLnBrk="1" hangingPunct="1"/>
            <a:r>
              <a:rPr lang="ru-RU" altLang="ru-RU" sz="2000" dirty="0"/>
              <a:t> </a:t>
            </a:r>
          </a:p>
          <a:p>
            <a:pPr eaLnBrk="1" hangingPunct="1"/>
            <a:endParaRPr lang="ru-RU" altLang="ru-RU" sz="10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altLang="ru-RU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820" y="92467"/>
            <a:ext cx="12284468" cy="76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0" i="0" dirty="0">
              <a:solidFill>
                <a:srgbClr val="3B3B3B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37711"/>
              </p:ext>
            </p:extLst>
          </p:nvPr>
        </p:nvGraphicFramePr>
        <p:xfrm>
          <a:off x="1446028" y="1832199"/>
          <a:ext cx="10450381" cy="4219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509710"/>
                <a:gridCol w="7940671"/>
              </a:tblGrid>
              <a:tr h="37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Конфигурация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Рабочая станция на уровне образовательных организаций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Наличие стабильного канала связи с выходом в Интернет.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Рабочая станция должна иметь устройство резервного копирования; внешний интерфейс: USB 2.0.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Дополнительных специальных требований к рабочей станции не предъявляется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Лазерный принтер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Формат: А4.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Скорость черно-белой печати (обычный режим, A4): 30 стр./мин.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Качество черно-белой печати (режим наилучшего качества): не менее 600 x 600 точек на дюйм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Технология печати: лазерная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Ксерокс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Специальных требований не предъявляется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85" marR="457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6594" y="61555"/>
            <a:ext cx="12497554" cy="9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636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ребования к оборудованию</a:t>
            </a:r>
            <a:r>
              <a:rPr lang="ru-RU" alt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которое должно входить в состав рабочей станции 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уровне образовательных организаций.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14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brazovanie-balashiha.edumsko.ru/uploads/7000/24264/edudep/news/Images/sochine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7" y="0"/>
            <a:ext cx="1200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5974" y="252869"/>
            <a:ext cx="53721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Работа технического специалиста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359" y="323850"/>
            <a:ext cx="2453991" cy="644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день 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начала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подготовить и произвести проверку работоспособности технических средств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стационарной телефонной </a:t>
            </a:r>
            <a:r>
              <a:rPr lang="ru-RU" dirty="0" smtClean="0">
                <a:solidFill>
                  <a:schemeClr val="tx1"/>
                </a:solidFill>
              </a:rPr>
              <a:t>связи;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принтера;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копировального аппарата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сканера);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персонального компьютера </a:t>
            </a:r>
            <a:r>
              <a:rPr lang="ru-RU" dirty="0">
                <a:solidFill>
                  <a:schemeClr val="tx1"/>
                </a:solidFill>
              </a:rPr>
              <a:t>с необходимым программным обеспечением, подключенным к сети «Интернет», 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Организовать печать бланков итогового сочинения (изложения) и отчетных форм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2324" y="1333500"/>
            <a:ext cx="2305051" cy="543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 день </a:t>
            </a:r>
            <a:r>
              <a:rPr lang="ru-RU" b="1" dirty="0" smtClean="0">
                <a:solidFill>
                  <a:srgbClr val="C00000"/>
                </a:solidFill>
              </a:rPr>
              <a:t>проведения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-в 09.45час.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получить темы сочинения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-размножить </a:t>
            </a:r>
            <a:r>
              <a:rPr lang="ru-RU" dirty="0">
                <a:solidFill>
                  <a:schemeClr val="tx1"/>
                </a:solidFill>
              </a:rPr>
              <a:t>их в необходимом</a:t>
            </a:r>
          </a:p>
          <a:p>
            <a:r>
              <a:rPr lang="ru-RU" dirty="0">
                <a:solidFill>
                  <a:schemeClr val="tx1"/>
                </a:solidFill>
              </a:rPr>
              <a:t> количестве и передать их руководителю;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-передать </a:t>
            </a:r>
            <a:r>
              <a:rPr lang="ru-RU" dirty="0">
                <a:solidFill>
                  <a:schemeClr val="tx1"/>
                </a:solidFill>
              </a:rPr>
              <a:t>тексты изложения,</a:t>
            </a:r>
          </a:p>
          <a:p>
            <a:r>
              <a:rPr lang="ru-RU" dirty="0">
                <a:solidFill>
                  <a:schemeClr val="tx1"/>
                </a:solidFill>
              </a:rPr>
              <a:t> размножив их в необходимом</a:t>
            </a:r>
          </a:p>
          <a:p>
            <a:r>
              <a:rPr lang="ru-RU" dirty="0">
                <a:solidFill>
                  <a:schemeClr val="tx1"/>
                </a:solidFill>
              </a:rPr>
              <a:t> количестве;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-оказывать </a:t>
            </a:r>
            <a:r>
              <a:rPr lang="ru-RU" dirty="0">
                <a:solidFill>
                  <a:schemeClr val="tx1"/>
                </a:solidFill>
              </a:rPr>
              <a:t>техническую помощь</a:t>
            </a:r>
          </a:p>
          <a:p>
            <a:r>
              <a:rPr lang="ru-RU" dirty="0">
                <a:solidFill>
                  <a:schemeClr val="tx1"/>
                </a:solidFill>
              </a:rPr>
              <a:t> руководителю и членам комиссии </a:t>
            </a:r>
            <a:r>
              <a:rPr lang="ru-RU" dirty="0" smtClean="0">
                <a:solidFill>
                  <a:schemeClr val="tx1"/>
                </a:solidFill>
              </a:rPr>
              <a:t>ОО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4575" y="1333500"/>
            <a:ext cx="5657849" cy="543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 </a:t>
            </a:r>
            <a:r>
              <a:rPr lang="ru-RU" dirty="0" smtClean="0">
                <a:solidFill>
                  <a:srgbClr val="C00000"/>
                </a:solidFill>
              </a:rPr>
              <a:t>окончании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-принимает </a:t>
            </a:r>
            <a:r>
              <a:rPr lang="ru-RU" dirty="0">
                <a:solidFill>
                  <a:schemeClr val="tx1"/>
                </a:solidFill>
              </a:rPr>
              <a:t>у руководителя </a:t>
            </a:r>
            <a:r>
              <a:rPr lang="ru-RU" dirty="0" smtClean="0">
                <a:solidFill>
                  <a:schemeClr val="tx1"/>
                </a:solidFill>
              </a:rPr>
              <a:t>оригиналы </a:t>
            </a:r>
            <a:r>
              <a:rPr lang="ru-RU" dirty="0">
                <a:solidFill>
                  <a:schemeClr val="tx1"/>
                </a:solidFill>
              </a:rPr>
              <a:t>бланков регистрации и бланков записи </a:t>
            </a:r>
            <a:r>
              <a:rPr lang="ru-RU" dirty="0" smtClean="0">
                <a:solidFill>
                  <a:schemeClr val="tx1"/>
                </a:solidFill>
              </a:rPr>
              <a:t>для копирования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-производит </a:t>
            </a:r>
            <a:r>
              <a:rPr lang="ru-RU" dirty="0">
                <a:solidFill>
                  <a:schemeClr val="tx1"/>
                </a:solidFill>
              </a:rPr>
              <a:t>копирование бланков регистрации и бланков записи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Копирование бланков производится с учетом заполнения </a:t>
            </a:r>
            <a:r>
              <a:rPr lang="ru-RU" i="1" dirty="0" smtClean="0">
                <a:solidFill>
                  <a:schemeClr val="tx1"/>
                </a:solidFill>
              </a:rPr>
              <a:t>бланков. </a:t>
            </a:r>
            <a:r>
              <a:rPr lang="ru-RU" i="1" dirty="0">
                <a:solidFill>
                  <a:schemeClr val="tx1"/>
                </a:solidFill>
              </a:rPr>
              <a:t>Копирование бланков регистрации и бланков записи производится последовательно, бланк регистрации и бланк записи, дополнительные бланки должны идти друг за другом. </a:t>
            </a:r>
            <a:r>
              <a:rPr lang="ru-RU" b="1" dirty="0">
                <a:solidFill>
                  <a:srgbClr val="C00000"/>
                </a:solidFill>
              </a:rPr>
              <a:t>Копирование бланков регистрации и бланков записи должно производиться в хорошем </a:t>
            </a:r>
            <a:r>
              <a:rPr lang="ru-RU" b="1" dirty="0" smtClean="0">
                <a:solidFill>
                  <a:srgbClr val="C00000"/>
                </a:solidFill>
              </a:rPr>
              <a:t>качестве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передает руководителю </a:t>
            </a:r>
            <a:r>
              <a:rPr lang="ru-RU" dirty="0" smtClean="0">
                <a:solidFill>
                  <a:schemeClr val="tx1"/>
                </a:solidFill>
              </a:rPr>
              <a:t>ОО: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оригиналы бланков регистрации и бланков ответов участников итогового сочинения (изложения);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-копии </a:t>
            </a:r>
            <a:r>
              <a:rPr lang="ru-RU" dirty="0">
                <a:solidFill>
                  <a:schemeClr val="tx1"/>
                </a:solidFill>
              </a:rPr>
              <a:t>бланков регистрации и бланков ответов участников итогового сочинения (изложения).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" name="Picture 65" descr="shutterstock_184594694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86" y="84812"/>
            <a:ext cx="1530039" cy="11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50" y="4886325"/>
            <a:ext cx="310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КОМПЛЕКТ состоит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из 1 бланка регистрации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 4-х бланков записи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0" y="82193"/>
            <a:ext cx="3375323" cy="4574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29" y="82193"/>
            <a:ext cx="3224758" cy="4574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0" y="942086"/>
            <a:ext cx="3280417" cy="4653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68" y="1624335"/>
            <a:ext cx="3347159" cy="4747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46" y="2200594"/>
            <a:ext cx="3258453" cy="462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4733" y="11020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0964" y="99082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902" y="172402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76128" y="23088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4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6199"/>
            <a:ext cx="4749800" cy="66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0300" y="600075"/>
            <a:ext cx="535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Дополнительный бланк записи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92" y="1223110"/>
            <a:ext cx="2541588" cy="358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56" y="1982745"/>
            <a:ext cx="2473542" cy="34881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727305"/>
            <a:ext cx="2514600" cy="35460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37" y="3176737"/>
            <a:ext cx="2551113" cy="35975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30768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6675" y="1172587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32797" y="1919605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81755" y="2659634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03914" y="314203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9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95251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2351088" y="95251"/>
            <a:ext cx="83169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15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отчетных форм для проведения итогового сочинения (изложения)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46028" y="893762"/>
          <a:ext cx="10661509" cy="6055729"/>
        </p:xfrm>
        <a:graphic>
          <a:graphicData uri="http://schemas.openxmlformats.org/drawingml/2006/table">
            <a:tbl>
              <a:tblPr/>
              <a:tblGrid>
                <a:gridCol w="939931"/>
                <a:gridCol w="2654188"/>
                <a:gridCol w="7067390"/>
              </a:tblGrid>
              <a:tr h="327711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Код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5467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Списки распределения участников по образовательным организациям (местам проведения)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895467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Прикрепление образовательной организации регистрации к образовательной организации проведения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895467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Список участников итогового сочинения (изложения)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образовательной организации (месте проведения)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895467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90381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Протокол проверки итогового сочинения (изложения)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90381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873896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ИС-08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34858" name="Rectangle 1"/>
          <p:cNvSpPr>
            <a:spLocks noChangeArrowheads="1"/>
          </p:cNvSpPr>
          <p:nvPr/>
        </p:nvSpPr>
        <p:spPr bwMode="auto">
          <a:xfrm>
            <a:off x="2997201" y="506413"/>
            <a:ext cx="93519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547688" indent="-22860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822325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096963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3716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1828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286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2743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2004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Calibri" panose="020F0502020204030204" pitchFamily="34" charset="0"/>
                <a:cs typeface="Times New Roman" panose="02020603050405020304" pitchFamily="18" charset="0"/>
              </a:rPr>
              <a:t>Сводный реестр отчетных форм для проведения итогового сочинения (изложения)</a:t>
            </a:r>
            <a:endParaRPr lang="ru-RU" altLang="ru-RU" sz="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57608" y="0"/>
          <a:ext cx="9529590" cy="68580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27967"/>
                <a:gridCol w="734236"/>
                <a:gridCol w="2226413"/>
                <a:gridCol w="2123342"/>
                <a:gridCol w="2317632"/>
              </a:tblGrid>
              <a:tr h="12824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Списки распределения участников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по ОО (местам проведения</a:t>
                      </a:r>
                      <a:r>
                        <a:rPr lang="ru-RU" sz="1600" u="none" strike="noStrike" dirty="0">
                          <a:effectLst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Код формы : ИС - 01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1110451">
                <a:tc gridSpan="5">
                  <a:txBody>
                    <a:bodyPr/>
                    <a:lstStyle/>
                    <a:p>
                      <a:pPr marL="536575" indent="0" algn="l" fontAlgn="ctr"/>
                      <a:r>
                        <a:rPr lang="ru-RU" sz="1600" u="none" strike="noStrike" dirty="0">
                          <a:effectLst/>
                        </a:rPr>
                        <a:t>Этап: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Дата проведения: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Вид работы: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Отчет сформирован: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</a:tr>
              <a:tr h="1358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ФИО </a:t>
                      </a:r>
                      <a:r>
                        <a:rPr lang="ru-RU" sz="1600" u="none" strike="noStrike" dirty="0">
                          <a:effectLst/>
                        </a:rPr>
                        <a:t>участника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Код ОО (место проведения)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ОО (место проведения)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Адрес ОО (место проведения)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  <a:tr h="34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1" marR="5511" marT="5511" marB="0" anchor="ctr"/>
                </a:tc>
              </a:tr>
            </a:tbl>
          </a:graphicData>
        </a:graphic>
      </p:graphicFrame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165253" y="-45683"/>
            <a:ext cx="1575412" cy="690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82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5417" y="-2"/>
          <a:ext cx="9981282" cy="686777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85647"/>
                <a:gridCol w="3881650"/>
                <a:gridCol w="892635"/>
                <a:gridCol w="324592"/>
                <a:gridCol w="649192"/>
                <a:gridCol w="1947566"/>
              </a:tblGrid>
              <a:tr h="59508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Прикрепление ОО регистрации к ОО проведения 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(месту проведения)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Код формы: ИС-02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942">
                <a:tc gridSpan="6">
                  <a:txBody>
                    <a:bodyPr/>
                    <a:lstStyle/>
                    <a:p>
                      <a:pPr marL="893763" indent="0" algn="l" fontAlgn="ctr"/>
                      <a:r>
                        <a:rPr lang="ru-RU" sz="1600" u="none" strike="noStrike" dirty="0" smtClean="0">
                          <a:effectLst/>
                        </a:rPr>
                        <a:t>Этап: </a:t>
                      </a:r>
                      <a:br>
                        <a:rPr lang="ru-RU" sz="1600" u="none" strike="noStrike" dirty="0" smtClean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Дата проведения: .</a:t>
                      </a:r>
                      <a:br>
                        <a:rPr lang="ru-RU" sz="1600" u="none" strike="noStrike" dirty="0" smtClean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Вид работы: </a:t>
                      </a:r>
                      <a:br>
                        <a:rPr lang="ru-RU" sz="1600" u="none" strike="noStrike" dirty="0" smtClean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Отчет сформирован: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49">
                <a:tc gridSpan="6">
                  <a:txBody>
                    <a:bodyPr/>
                    <a:lstStyle/>
                    <a:p>
                      <a:pPr algn="l" fontAlgn="ctr"/>
                      <a:r>
                        <a:rPr kumimoji="0"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Прикрепленные ОО</a:t>
                      </a: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Код МСУ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ОО проведения (место проведения)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ОО регистрации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Зарегистрировано участников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vert="vert27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Распределено участников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Распределено в другие ОО проведения (места проведения)**</a:t>
                      </a:r>
                    </a:p>
                  </a:txBody>
                  <a:tcPr marL="6350" marR="6350" marT="6350" marB="0" vert="vert270" anchor="ctr"/>
                </a:tc>
              </a:tr>
              <a:tr h="268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</a:tr>
              <a:tr h="2680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0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5322" marR="5981" marT="598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</a:tr>
              <a:tr h="26804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Итого по ОО проведения (место проведения):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</a:tr>
              <a:tr h="26804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Итого по МСУ: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ctr"/>
                </a:tc>
              </a:tr>
              <a:tr h="268049">
                <a:tc gridSpan="6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20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* в отчете выводятся ОО проведения (место проведения), подчиненные МСУ/АТЕ и ОО, участники которых распределены в эти ОО проведения (место проведения). В общем случае они могут быть из другого МСУ/АТЕ;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** количество участников, распределенных в другие ОО проведения (место проведения), не совпадающие с "вышестоящим" в отчете ОО проведения (место проведения).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81" marR="5981" marT="598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03388" y="0"/>
          <a:ext cx="9016024" cy="542743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32798"/>
                <a:gridCol w="7040090"/>
                <a:gridCol w="183199"/>
                <a:gridCol w="287884"/>
                <a:gridCol w="772053"/>
              </a:tblGrid>
              <a:tr h="162244"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Список участников итогового сочинения (изложения) в</a:t>
                      </a:r>
                      <a:br>
                        <a:rPr lang="ru-RU" sz="2000" b="1" u="none" strike="noStrike" dirty="0">
                          <a:effectLst/>
                        </a:rPr>
                      </a:br>
                      <a:r>
                        <a:rPr lang="ru-RU" sz="2000" b="1" u="none" strike="noStrike" dirty="0">
                          <a:effectLst/>
                        </a:rPr>
                        <a:t> ОО (месте проведения)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051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 -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</a:tr>
              <a:tr h="504904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50">
                <a:tc gridSpan="5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90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(наименование формы)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(вид работы и дата проведения)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3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7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(код-наименование ОО регистрации)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90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(код-наименование ОО проведения (места проведения)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ФИО участника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Номер учебного кабинета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5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КЛАСС: 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5451" y="5453063"/>
          <a:ext cx="9023961" cy="10799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26055"/>
                <a:gridCol w="7269846"/>
                <a:gridCol w="1028060"/>
              </a:tblGrid>
              <a:tr h="282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</a:tr>
              <a:tr h="282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</a:tr>
              <a:tr h="25703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Итого участников в учебном кабинете: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03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Итого участников в ОО (месте проведения):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2371" y="188640"/>
          <a:ext cx="11710929" cy="461751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1977"/>
                <a:gridCol w="272620"/>
                <a:gridCol w="1251560"/>
                <a:gridCol w="1685272"/>
                <a:gridCol w="346967"/>
                <a:gridCol w="532844"/>
                <a:gridCol w="1090470"/>
                <a:gridCol w="495668"/>
                <a:gridCol w="784897"/>
                <a:gridCol w="1026513"/>
                <a:gridCol w="653236"/>
                <a:gridCol w="905895"/>
                <a:gridCol w="86741"/>
                <a:gridCol w="313836"/>
                <a:gridCol w="578367"/>
                <a:gridCol w="223050"/>
                <a:gridCol w="780678"/>
                <a:gridCol w="50338"/>
              </a:tblGrid>
              <a:tr h="95250">
                <a:tc gridSpan="18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(регион)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МСУ)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ОО(места проведения)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(дата </a:t>
                      </a:r>
                      <a:r>
                        <a:rPr lang="ru-RU" sz="1200" u="none" strike="noStrike" dirty="0" err="1">
                          <a:effectLst/>
                        </a:rPr>
                        <a:t>пров</a:t>
                      </a:r>
                      <a:r>
                        <a:rPr lang="ru-RU" sz="1200" u="none" strike="noStrike" dirty="0">
                          <a:effectLst/>
                        </a:rPr>
                        <a:t>.: число-месяц-год)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">
                <a:tc gridSpan="1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">
                <a:tc rowSpan="3" gridSpan="1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80">
                <a:tc gridSpan="14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 -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49250">
                <a:tc gridSpan="14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27228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(наименование отчета)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Материалы, полученные от участника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Подпись участника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3655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Фамилия Имя Отчество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Документ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Класс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Бланк регистрации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бланков записи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0005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1574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2371" y="4806156"/>
          <a:ext cx="11710931" cy="19693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06941"/>
                <a:gridCol w="157783"/>
                <a:gridCol w="520689"/>
                <a:gridCol w="1341174"/>
                <a:gridCol w="78892"/>
                <a:gridCol w="78892"/>
                <a:gridCol w="7226560"/>
              </a:tblGrid>
              <a:tr h="2835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Итого  участников в кабинете: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56">
                <a:tc gridSpan="7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00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Члены </a:t>
                      </a:r>
                      <a:r>
                        <a:rPr lang="ru-RU" sz="1200" u="none" strike="noStrike" dirty="0" err="1">
                          <a:effectLst/>
                        </a:rPr>
                        <a:t>Комисии</a:t>
                      </a:r>
                      <a:r>
                        <a:rPr lang="ru-RU" sz="1200" u="none" strike="noStrike" dirty="0">
                          <a:effectLst/>
                        </a:rPr>
                        <a:t> ОО (места проведения)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/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</a:tr>
              <a:tr h="208656">
                <a:tc gridSpan="7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/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/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</a:tr>
              <a:tr h="208656">
                <a:tc gridSpan="7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(ФИО)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(Подпись)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6758"/>
              </p:ext>
            </p:extLst>
          </p:nvPr>
        </p:nvGraphicFramePr>
        <p:xfrm>
          <a:off x="0" y="0"/>
          <a:ext cx="12192000" cy="55316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4787"/>
                <a:gridCol w="346283"/>
                <a:gridCol w="2043214"/>
                <a:gridCol w="1167550"/>
                <a:gridCol w="1264846"/>
                <a:gridCol w="681072"/>
                <a:gridCol w="972959"/>
                <a:gridCol w="583776"/>
                <a:gridCol w="486478"/>
                <a:gridCol w="972959"/>
                <a:gridCol w="389183"/>
                <a:gridCol w="389183"/>
                <a:gridCol w="389183"/>
                <a:gridCol w="291887"/>
                <a:gridCol w="419171"/>
                <a:gridCol w="72974"/>
                <a:gridCol w="540001"/>
                <a:gridCol w="700545"/>
                <a:gridCol w="145949"/>
              </a:tblGrid>
              <a:tr h="290352">
                <a:tc rowSpan="2" gridSpan="16"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</a:rPr>
                        <a:t>(</a:t>
                      </a:r>
                      <a:r>
                        <a:rPr lang="ru-RU" sz="2000" u="none" strike="noStrike" dirty="0">
                          <a:effectLst/>
                        </a:rPr>
                        <a:t>наименование формы)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ИС -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1137700">
                <a:tc gridSpan="16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(код формы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176610">
                <a:tc gridSpan="19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976"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участника</a:t>
                      </a: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Серия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Номер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Требования к сочинению (изложению)*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оценивания**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проверки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3472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347293">
                <a:tc rowSpan="3" grid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Критерии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304077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392332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517976">
                <a:tc rowSpan="3" gridSpan="2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Критерии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</a:tr>
              <a:tr h="176610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</a:tr>
              <a:tr h="267207">
                <a:tc gridSpan="2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Незачет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Незачет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</a:tr>
              <a:tr h="261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</a:tr>
              <a:tr h="261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</a:tr>
              <a:tr h="26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350" marR="6350" marT="635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771898"/>
          <a:ext cx="12192000" cy="30861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64531"/>
                <a:gridCol w="151442"/>
                <a:gridCol w="1983879"/>
                <a:gridCol w="181729"/>
                <a:gridCol w="7210419"/>
              </a:tblGrid>
              <a:tr h="82931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*В </a:t>
                      </a:r>
                      <a:r>
                        <a:rPr lang="ru-RU" sz="1800" u="none" strike="noStrike" dirty="0">
                          <a:effectLst/>
                        </a:rPr>
                        <a:t>протокол вносятся результаты соответствия сочинения (изложения) установленным требованиям, разработанными Федеральной службой по надзору в сфере образования и </a:t>
                      </a:r>
                      <a:r>
                        <a:rPr lang="ru-RU" sz="1800" u="none" strike="noStrike" dirty="0" smtClean="0">
                          <a:effectLst/>
                        </a:rPr>
                        <a:t>науки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31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**</a:t>
                      </a:r>
                      <a:r>
                        <a:rPr lang="ru-RU" sz="1800" u="none" strike="noStrike" dirty="0">
                          <a:effectLst/>
                        </a:rPr>
                        <a:t>В протокол вносятся результаты оценивания в соответствии с критериями оценивания, разработанными Федеральной службой по надзору в сфере образования и </a:t>
                      </a:r>
                      <a:r>
                        <a:rPr lang="ru-RU" sz="1800" u="none" strike="noStrike" dirty="0" smtClean="0">
                          <a:effectLst/>
                        </a:rPr>
                        <a:t>науки</a:t>
                      </a:r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6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Эксперт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/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/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</a:tr>
              <a:tr h="2806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(</a:t>
                      </a:r>
                      <a:r>
                        <a:rPr lang="ru-RU" sz="1800" u="none" strike="noStrike" dirty="0" err="1">
                          <a:effectLst/>
                        </a:rPr>
                        <a:t>фио</a:t>
                      </a:r>
                      <a:r>
                        <a:rPr lang="ru-RU" sz="1800" u="none" strike="noStrike" dirty="0">
                          <a:effectLst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(подпись)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28576"/>
          <a:ext cx="12191997" cy="435134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933"/>
                <a:gridCol w="41769"/>
                <a:gridCol w="365125"/>
                <a:gridCol w="166916"/>
                <a:gridCol w="62592"/>
                <a:gridCol w="104324"/>
                <a:gridCol w="792844"/>
                <a:gridCol w="62592"/>
                <a:gridCol w="1982109"/>
                <a:gridCol w="146049"/>
                <a:gridCol w="1032782"/>
                <a:gridCol w="1053648"/>
                <a:gridCol w="417287"/>
                <a:gridCol w="2242911"/>
                <a:gridCol w="845006"/>
                <a:gridCol w="292100"/>
                <a:gridCol w="688520"/>
                <a:gridCol w="532040"/>
                <a:gridCol w="114754"/>
                <a:gridCol w="479879"/>
                <a:gridCol w="657225"/>
                <a:gridCol w="62592"/>
              </a:tblGrid>
              <a:tr h="188139">
                <a:tc gridSpan="2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01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(регион)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МСУ)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ОО (места проведения))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/>
                </a:tc>
                <a:tc gridSpan="6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(вид работы)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(дата </a:t>
                      </a:r>
                      <a:r>
                        <a:rPr lang="ru-RU" sz="1200" u="none" strike="noStrike" dirty="0" err="1">
                          <a:effectLst/>
                        </a:rPr>
                        <a:t>пров</a:t>
                      </a:r>
                      <a:r>
                        <a:rPr lang="ru-RU" sz="1200" u="none" strike="noStrike" dirty="0">
                          <a:effectLst/>
                        </a:rPr>
                        <a:t>.: число-месяц-год)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39">
                <a:tc gridSpan="2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</a:tr>
              <a:tr h="188139">
                <a:tc gridSpan="2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3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rowSpan="2" gridSpan="18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Ведомость коррекции персональных данных участников итогового сочинения (изложения)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gridSpan="1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ИС-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49293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(наименование формы)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9" marR="5259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188139">
                <a:tc gridSpan="2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61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Персональные данные участника в РИС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Измененные данные*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Подпись участника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18813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Фамилия Имя Отчество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Документ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Фамилия Имя Отчество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Документ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18813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Номер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Серия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Номер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188139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  <a:tr h="232982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9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4357689"/>
          <a:ext cx="12272787" cy="17843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69351"/>
                <a:gridCol w="1544828"/>
                <a:gridCol w="171646"/>
                <a:gridCol w="2121069"/>
                <a:gridCol w="6816636"/>
                <a:gridCol w="49257"/>
              </a:tblGrid>
              <a:tr h="24915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столбцы </a:t>
                      </a:r>
                      <a:r>
                        <a:rPr lang="ru-RU" sz="1600" u="none" strike="noStrike" dirty="0">
                          <a:effectLst/>
                        </a:rPr>
                        <a:t>5, 6, 7 заполняются только те, в которых зафиксировано несоответствие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Член(ы) комиссии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258" marR="5258" marT="5254" marB="0" anchor="b"/>
                </a:tc>
              </a:tr>
              <a:tr h="31609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(подпись)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(ФИО)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45">
                <a:tc gridSpan="5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258" marR="5258" marT="52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259" marR="5259" marT="525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259" marR="5259" marT="525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259" marR="5259" marT="5253" marB="0"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259" marR="5259" marT="5253" marB="0" anchor="b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258" marR="5258" marT="5254" marB="0" anchor="b"/>
                </a:tc>
              </a:tr>
              <a:tr h="31609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(подпись)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(ФИО)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8" marR="5258" marT="52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42b/000324f2-ae5e35f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" y="0"/>
            <a:ext cx="1209851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456761" y="0"/>
            <a:ext cx="695164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Секреты… секреты… </a:t>
            </a:r>
          </a:p>
          <a:p>
            <a:pPr algn="just" eaLnBrk="1" hangingPunct="1"/>
            <a:r>
              <a:rPr lang="ru-RU" altLang="ru-RU" b="1" dirty="0">
                <a:solidFill>
                  <a:srgbClr val="C00000"/>
                </a:solidFill>
              </a:rPr>
              <a:t>Темы сочинений разрабатываются в </a:t>
            </a:r>
            <a:r>
              <a:rPr lang="ru-RU" altLang="ru-RU" b="1" dirty="0" smtClean="0">
                <a:solidFill>
                  <a:srgbClr val="C00000"/>
                </a:solidFill>
              </a:rPr>
              <a:t>закрытом  </a:t>
            </a:r>
            <a:r>
              <a:rPr lang="ru-RU" altLang="ru-RU" b="1" dirty="0">
                <a:solidFill>
                  <a:srgbClr val="C00000"/>
                </a:solidFill>
              </a:rPr>
              <a:t>режиме, но в рамках открытых </a:t>
            </a:r>
            <a:r>
              <a:rPr lang="ru-RU" altLang="ru-RU" b="1" dirty="0" smtClean="0">
                <a:solidFill>
                  <a:srgbClr val="C00000"/>
                </a:solidFill>
              </a:rPr>
              <a:t>тематических  </a:t>
            </a:r>
            <a:r>
              <a:rPr lang="ru-RU" altLang="ru-RU" b="1" dirty="0">
                <a:solidFill>
                  <a:srgbClr val="C00000"/>
                </a:solidFill>
              </a:rPr>
              <a:t>направлений,  </a:t>
            </a:r>
            <a:r>
              <a:rPr lang="ru-RU" altLang="ru-RU" b="1" dirty="0" smtClean="0">
                <a:solidFill>
                  <a:srgbClr val="C00000"/>
                </a:solidFill>
              </a:rPr>
              <a:t>сформулированных  </a:t>
            </a:r>
            <a:r>
              <a:rPr lang="ru-RU" altLang="ru-RU" b="1" dirty="0">
                <a:solidFill>
                  <a:srgbClr val="C00000"/>
                </a:solidFill>
              </a:rPr>
              <a:t>Советом по вопросам проведения  итогового </a:t>
            </a:r>
            <a:r>
              <a:rPr lang="ru-RU" altLang="ru-RU" b="1" dirty="0" smtClean="0">
                <a:solidFill>
                  <a:srgbClr val="C00000"/>
                </a:solidFill>
              </a:rPr>
              <a:t> сочинения </a:t>
            </a:r>
            <a:r>
              <a:rPr lang="ru-RU" altLang="ru-RU" b="1" dirty="0">
                <a:solidFill>
                  <a:srgbClr val="C00000"/>
                </a:solidFill>
              </a:rPr>
              <a:t>в выпускных классах  под </a:t>
            </a:r>
          </a:p>
          <a:p>
            <a:pPr algn="just" eaLnBrk="1" hangingPunct="1"/>
            <a:r>
              <a:rPr lang="ru-RU" altLang="ru-RU" b="1" dirty="0">
                <a:solidFill>
                  <a:srgbClr val="C00000"/>
                </a:solidFill>
              </a:rPr>
              <a:t>председательством Натальи Солженицыной, </a:t>
            </a:r>
            <a:r>
              <a:rPr lang="ru-RU" altLang="ru-RU" b="1" dirty="0" smtClean="0">
                <a:solidFill>
                  <a:srgbClr val="C00000"/>
                </a:solidFill>
              </a:rPr>
              <a:t> президента </a:t>
            </a:r>
            <a:r>
              <a:rPr lang="ru-RU" altLang="ru-RU" b="1" dirty="0">
                <a:solidFill>
                  <a:srgbClr val="C00000"/>
                </a:solidFill>
              </a:rPr>
              <a:t>Русского общественного фонда </a:t>
            </a:r>
            <a:r>
              <a:rPr lang="ru-RU" altLang="ru-RU" b="1" dirty="0" smtClean="0">
                <a:solidFill>
                  <a:srgbClr val="C00000"/>
                </a:solidFill>
              </a:rPr>
              <a:t> Александра </a:t>
            </a:r>
            <a:r>
              <a:rPr lang="ru-RU" altLang="ru-RU" b="1" dirty="0">
                <a:solidFill>
                  <a:srgbClr val="C00000"/>
                </a:solidFill>
              </a:rPr>
              <a:t>Солженицына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456761" y="3013502"/>
            <a:ext cx="96507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Направления 2016 – 2017 года </a:t>
            </a:r>
            <a:endParaRPr lang="ru-RU" altLang="ru-RU" b="1" dirty="0" smtClean="0">
              <a:solidFill>
                <a:srgbClr val="0070C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Разум </a:t>
            </a:r>
            <a:r>
              <a:rPr lang="ru-RU" altLang="ru-RU" b="1" dirty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и чувство </a:t>
            </a:r>
            <a:r>
              <a:rPr lang="ru-RU" alt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; Честь </a:t>
            </a:r>
            <a:r>
              <a:rPr lang="ru-RU" altLang="ru-RU" b="1" dirty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и бесчестие; Победа и поражение</a:t>
            </a:r>
            <a:r>
              <a:rPr lang="ru-RU" altLang="ru-RU" b="1" dirty="0" smtClean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;  </a:t>
            </a:r>
            <a:r>
              <a:rPr lang="ru-RU" altLang="ru-RU" b="1" dirty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Опыт  и ошибки; Дружба и вражда.</a:t>
            </a:r>
          </a:p>
          <a:p>
            <a:pPr eaLnBrk="1" hangingPunct="1"/>
            <a:endParaRPr lang="ru-RU" alt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Каждое тематическое направление включает два понятия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,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по преимуществу полярных. Такой подход позволяет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создавать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разнообразные формулировки конкретных тем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сочинений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и расширяет возможности выпускников в выборе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литературного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материала для построения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аргументации.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В соответствии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с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указанными тематическими направлениями Рособрнадзор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 организует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разработку закрытого перечня тем итогового сочинений  2016/17 учебного года и проводит их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комплектацию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по часовым поясам. Комплект будет включать 5 тем сочинений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 из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закрытого перечня  (по одной теме от каждого </a:t>
            </a:r>
            <a:r>
              <a:rPr lang="ru-RU" altLang="ru-RU" dirty="0" smtClean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общего  </a:t>
            </a:r>
            <a:r>
              <a:rPr lang="ru-RU" altLang="ru-RU" dirty="0">
                <a:solidFill>
                  <a:srgbClr val="0070C0"/>
                </a:solidFill>
                <a:ea typeface="Mongolian Baiti" panose="03000500000000000000" pitchFamily="66" charset="0"/>
                <a:cs typeface="Mongolian Baiti" panose="03000500000000000000" pitchFamily="66" charset="0"/>
              </a:rPr>
              <a:t>тематического направления)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60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9758" t="7728" r="31868" b="15520"/>
          <a:stretch/>
        </p:blipFill>
        <p:spPr bwMode="auto">
          <a:xfrm>
            <a:off x="3081586" y="0"/>
            <a:ext cx="7241218" cy="67421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08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3706" y="3062689"/>
            <a:ext cx="5916058" cy="1883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7267" y="2963538"/>
            <a:ext cx="64889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ЗАПОЛНЯЕМ БЛАНКИ</a:t>
            </a:r>
          </a:p>
          <a:p>
            <a:pPr algn="ctr" fontAlgn="base" hangingPunct="0"/>
            <a:r>
              <a:rPr lang="ru-RU" sz="2400" b="1" dirty="0"/>
              <a:t>Правила заполнения бланков итогового сочинения (изложения) </a:t>
            </a:r>
            <a:r>
              <a:rPr lang="ru-RU" sz="2400" dirty="0"/>
              <a:t> 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Москва</a:t>
            </a:r>
            <a:r>
              <a:rPr lang="ru-RU" sz="2400" b="1" dirty="0"/>
              <a:t>, 2016</a:t>
            </a:r>
            <a:endParaRPr lang="ru-RU" sz="2400" dirty="0"/>
          </a:p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494" y="414068"/>
            <a:ext cx="7108166" cy="2963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25" y="710387"/>
            <a:ext cx="12085608" cy="586536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698"/>
            <a:ext cx="10955859" cy="77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Участникам итогового сочинения (изложения</a:t>
            </a:r>
            <a:r>
              <a:rPr lang="ru-RU" sz="4800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057" y="1425944"/>
            <a:ext cx="1165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35547"/>
              </p:ext>
            </p:extLst>
          </p:nvPr>
        </p:nvGraphicFramePr>
        <p:xfrm>
          <a:off x="297455" y="1522446"/>
          <a:ext cx="11894545" cy="5436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33381"/>
                <a:gridCol w="1845597"/>
                <a:gridCol w="6215567"/>
              </a:tblGrid>
              <a:tr h="569080">
                <a:tc>
                  <a:txBody>
                    <a:bodyPr/>
                    <a:lstStyle/>
                    <a:p>
                      <a:pPr marL="270510" marR="233680" indent="190500"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Поля, запол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я</a:t>
                      </a:r>
                      <a:r>
                        <a:rPr lang="ru-RU" sz="1600" spc="-5" dirty="0">
                          <a:solidFill>
                            <a:srgbClr val="FFFF00"/>
                          </a:solidFill>
                          <a:effectLst/>
                        </a:rPr>
                        <a:t>е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мые у</a:t>
                      </a:r>
                      <a:r>
                        <a:rPr lang="ru-RU" sz="1600" spc="-5" dirty="0">
                          <a:solidFill>
                            <a:srgbClr val="FFFF00"/>
                          </a:solidFill>
                          <a:effectLst/>
                        </a:rPr>
                        <a:t>ч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а</a:t>
                      </a:r>
                      <a:r>
                        <a:rPr lang="ru-RU" sz="1600" spc="-5" dirty="0">
                          <a:solidFill>
                            <a:srgbClr val="FFFF00"/>
                          </a:solidFill>
                          <a:effectLst/>
                        </a:rPr>
                        <a:t>с</a:t>
                      </a:r>
                      <a:r>
                        <a:rPr lang="ru-RU" sz="1600" spc="10" dirty="0">
                          <a:solidFill>
                            <a:srgbClr val="FFFF00"/>
                          </a:solidFill>
                          <a:effectLst/>
                        </a:rPr>
                        <a:t>т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ник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ом по </a:t>
                      </a:r>
                      <a:r>
                        <a:rPr lang="ru-RU" sz="1600" spc="-10" dirty="0">
                          <a:solidFill>
                            <a:srgbClr val="FFFF00"/>
                          </a:solidFill>
                          <a:effectLst/>
                        </a:rPr>
                        <a:t>у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аза</a:t>
                      </a:r>
                      <a:r>
                        <a:rPr lang="ru-RU" sz="1600" spc="-10" dirty="0">
                          <a:solidFill>
                            <a:srgbClr val="FFFF00"/>
                          </a:solidFill>
                          <a:effectLst/>
                        </a:rPr>
                        <a:t>н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и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ю о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р</a:t>
                      </a:r>
                      <a:r>
                        <a:rPr lang="ru-RU" sz="1600" spc="-5" dirty="0">
                          <a:solidFill>
                            <a:srgbClr val="FFFF00"/>
                          </a:solidFill>
                          <a:effectLst/>
                        </a:rPr>
                        <a:t>г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а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ни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за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т</a:t>
                      </a:r>
                      <a:r>
                        <a:rPr lang="ru-RU" sz="1600" spc="-10" dirty="0">
                          <a:solidFill>
                            <a:srgbClr val="FFFF00"/>
                          </a:solidFill>
                          <a:effectLst/>
                        </a:rPr>
                        <a:t>о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а в</a:t>
                      </a:r>
                      <a:r>
                        <a:rPr lang="ru-RU" sz="1600" spc="1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а</a:t>
                      </a:r>
                      <a:r>
                        <a:rPr lang="ru-RU" sz="1600" spc="-10" dirty="0">
                          <a:solidFill>
                            <a:srgbClr val="FFFF00"/>
                          </a:solidFill>
                          <a:effectLst/>
                        </a:rPr>
                        <a:t>б</a:t>
                      </a:r>
                      <a:r>
                        <a:rPr lang="ru-RU" sz="1600" spc="5" dirty="0">
                          <a:solidFill>
                            <a:srgbClr val="FFFF00"/>
                          </a:solidFill>
                          <a:effectLst/>
                        </a:rPr>
                        <a:t>и</a:t>
                      </a:r>
                      <a:r>
                        <a:rPr lang="ru-RU" sz="1600" spc="-5" dirty="0">
                          <a:solidFill>
                            <a:srgbClr val="FFFF00"/>
                          </a:solidFill>
                          <a:effectLst/>
                        </a:rPr>
                        <a:t>не</a:t>
                      </a:r>
                      <a:r>
                        <a:rPr lang="ru-RU" sz="1600" spc="10" dirty="0">
                          <a:solidFill>
                            <a:srgbClr val="FFFF00"/>
                          </a:solidFill>
                          <a:effectLst/>
                        </a:rPr>
                        <a:t>т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е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0" marR="233680" indent="185738"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пишем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102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 err="1">
                          <a:solidFill>
                            <a:srgbClr val="FFFF00"/>
                          </a:solidFill>
                          <a:effectLst/>
                        </a:rPr>
                        <a:t>У</a:t>
                      </a:r>
                      <a:r>
                        <a:rPr lang="en-US" sz="2000" spc="5" dirty="0" err="1">
                          <a:solidFill>
                            <a:srgbClr val="FFFF00"/>
                          </a:solidFill>
                          <a:effectLst/>
                        </a:rPr>
                        <a:t>к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азан</a:t>
                      </a:r>
                      <a:r>
                        <a:rPr lang="en-US" sz="2000" spc="5" dirty="0" err="1">
                          <a:solidFill>
                            <a:srgbClr val="FFFF00"/>
                          </a:solidFill>
                          <a:effectLst/>
                        </a:rPr>
                        <a:t>и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я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по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запол</a:t>
                      </a:r>
                      <a:r>
                        <a:rPr lang="en-US" sz="2000" spc="5" dirty="0" err="1">
                          <a:solidFill>
                            <a:srgbClr val="FFFF00"/>
                          </a:solidFill>
                          <a:effectLst/>
                        </a:rPr>
                        <a:t>н</a:t>
                      </a:r>
                      <a:r>
                        <a:rPr lang="en-US" sz="2000" spc="-5" dirty="0" err="1">
                          <a:solidFill>
                            <a:srgbClr val="FFFF00"/>
                          </a:solidFill>
                          <a:effectLst/>
                        </a:rPr>
                        <a:t>ен</a:t>
                      </a:r>
                      <a:r>
                        <a:rPr lang="en-US" sz="2000" spc="5" dirty="0" err="1">
                          <a:solidFill>
                            <a:srgbClr val="FFFF00"/>
                          </a:solidFill>
                          <a:effectLst/>
                        </a:rPr>
                        <a:t>и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ю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27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4353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ъ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ий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ци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оотв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твии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од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ровк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фед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ь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ого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во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чник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ъ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тов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ий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ци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17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3020" marR="817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образов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ьн</a:t>
                      </a:r>
                      <a:r>
                        <a:rPr lang="en-US" sz="1400" spc="10" dirty="0" err="1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орг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низ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ац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1338" marR="817880" indent="-541338" algn="just" defTabSz="116363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1338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201015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3749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 образов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ьн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рг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низ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ац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в к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торой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ча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в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оотв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твии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од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ровк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ъ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ий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Ф</a:t>
                      </a:r>
                      <a:r>
                        <a:rPr lang="ru-RU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ци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иФедерации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(участники итогового сочинения, участвующие в сочинении по желанию, вписывают код образовательной организации, в которой они пишут сочинение)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61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асс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spc="25" dirty="0" err="1" smtClean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en-US" sz="1400" spc="-35" dirty="0" err="1" smtClean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en-US" sz="1400" spc="10" dirty="0" err="1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ци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 о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ассе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в ко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ором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 в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кни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</a:p>
                    <a:p>
                      <a:pPr marL="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(пос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ющ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ол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45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020" marR="817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en-US" sz="1400" spc="-10" dirty="0" err="1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ров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1788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717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328930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 образов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ьн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рг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низ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ац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spc="1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торо</a:t>
                      </a:r>
                      <a:r>
                        <a:rPr lang="ru-RU" sz="1400" spc="15" dirty="0" smtClean="0">
                          <a:solidFill>
                            <a:schemeClr val="tx1"/>
                          </a:solidFill>
                          <a:effectLst/>
                        </a:rPr>
                        <a:t>й </a:t>
                      </a: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час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ш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ен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76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30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Но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Но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та, в ко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ором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ru-RU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ени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е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лож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11">
                <a:tc>
                  <a:txBody>
                    <a:bodyPr/>
                    <a:lstStyle/>
                    <a:p>
                      <a:pPr marL="33020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ров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02.12.15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та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ров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я (и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лож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ен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60">
                <a:tc>
                  <a:txBody>
                    <a:bodyPr/>
                    <a:lstStyle/>
                    <a:p>
                      <a:pPr marL="33020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вида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бо</a:t>
                      </a:r>
                      <a:r>
                        <a:rPr lang="en-US" sz="1400" spc="5" dirty="0" err="1" smtClean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или 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 – 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ч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ин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21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лож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13">
                <a:tc>
                  <a:txBody>
                    <a:bodyPr/>
                    <a:lstStyle/>
                    <a:p>
                      <a:pPr marL="33020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ов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ни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вида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10" dirty="0" err="1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</a:t>
                      </a:r>
                    </a:p>
                    <a:p>
                      <a:pPr marL="33020" algn="ctr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изложение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вае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вид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бо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74">
                <a:tc>
                  <a:txBody>
                    <a:bodyPr/>
                    <a:lstStyle/>
                    <a:p>
                      <a:pPr marL="33020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Но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ме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ем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вае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я в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оот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твии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ем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11">
                <a:tc>
                  <a:txBody>
                    <a:bodyPr/>
                    <a:lstStyle/>
                    <a:p>
                      <a:pPr marL="33020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Кол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чес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тво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бл</a:t>
                      </a:r>
                      <a:r>
                        <a:rPr lang="en-US" sz="1400" spc="-5" dirty="0" err="1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en-US" sz="1400" spc="5" dirty="0" err="1">
                          <a:solidFill>
                            <a:schemeClr val="tx1"/>
                          </a:solidFill>
                          <a:effectLst/>
                        </a:rPr>
                        <a:t>нк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чес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тво и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ол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ьз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ов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нн</a:t>
                      </a:r>
                      <a:r>
                        <a:rPr lang="ru-RU" sz="1400" spc="-15" dirty="0">
                          <a:solidFill>
                            <a:schemeClr val="tx1"/>
                          </a:solidFill>
                          <a:effectLst/>
                        </a:rPr>
                        <a:t>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р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блан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ов</a:t>
                      </a:r>
                      <a:r>
                        <a:rPr lang="ru-RU" sz="14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з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400" spc="5" dirty="0">
                          <a:solidFill>
                            <a:schemeClr val="tx1"/>
                          </a:solidFill>
                          <a:effectLst/>
                        </a:rPr>
                        <a:t>пи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8793" y="881763"/>
            <a:ext cx="114759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 указанию 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(организатора) в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участником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заполняются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верхней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бланка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1).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5" descr="shutterstock_16988200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13259" r="26575"/>
          <a:stretch/>
        </p:blipFill>
        <p:spPr bwMode="auto">
          <a:xfrm>
            <a:off x="10939670" y="5552046"/>
            <a:ext cx="1252330" cy="12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" y="860552"/>
            <a:ext cx="11995853" cy="4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6450" y="294667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754" y="294667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974" y="2946678"/>
            <a:ext cx="202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2  0  1  0  8 1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288" y="287655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 1 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408" y="2876550"/>
            <a:ext cx="2005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>
                <a:solidFill>
                  <a:srgbClr val="C00000"/>
                </a:solidFill>
              </a:rPr>
              <a:t>0  1  0  </a:t>
            </a:r>
            <a:r>
              <a:rPr lang="ru-RU" sz="2400" b="1" dirty="0" smtClean="0">
                <a:solidFill>
                  <a:srgbClr val="C00000"/>
                </a:solidFill>
              </a:rPr>
              <a:t>8 1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19059" y="2946677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1  4  4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3575" y="294667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0 2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2610" y="2900511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1645" y="2900511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1  5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450" y="3989739"/>
            <a:ext cx="94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2  0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3225" y="3989739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   О  Ч   И  Н  Е  Н   И  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7873" y="398973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3  4   2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4797" y="395896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6" y="0"/>
            <a:ext cx="11578727" cy="39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Прямоугольник 1"/>
          <p:cNvSpPr>
            <a:spLocks noChangeArrowheads="1"/>
          </p:cNvSpPr>
          <p:nvPr/>
        </p:nvSpPr>
        <p:spPr bwMode="auto">
          <a:xfrm>
            <a:off x="1695451" y="4797426"/>
            <a:ext cx="8729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«Количество бланков записи»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членом комиссии по завершению итогового сочинения (изложения) в присутствии участника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  <a:endParaRPr lang="ru-RU" altLang="ru-RU" dirty="0"/>
          </a:p>
        </p:txBody>
      </p:sp>
      <p:sp>
        <p:nvSpPr>
          <p:cNvPr id="6" name="Овал 5"/>
          <p:cNvSpPr/>
          <p:nvPr/>
        </p:nvSpPr>
        <p:spPr>
          <a:xfrm>
            <a:off x="7015030" y="1986076"/>
            <a:ext cx="1223963" cy="14401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9442" y="253771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062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320" y="0"/>
            <a:ext cx="11784199" cy="1968231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ru-RU" altLang="ru-RU" sz="2000" b="1" dirty="0">
                <a:solidFill>
                  <a:srgbClr val="365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 записи</a:t>
            </a:r>
            <a:endParaRPr lang="ru-RU" altLang="ru-RU" sz="2000" b="1" dirty="0">
              <a:solidFill>
                <a:srgbClr val="365F9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записи, в том числе бланки записи, выданные дополнительно, предназначены для написания сочинения (изложения). 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участника содержит четыре односторонних бланка записи при односторонней печати.</a:t>
            </a:r>
          </a:p>
          <a:p>
            <a:pPr algn="just">
              <a:lnSpc>
                <a:spcPct val="115000"/>
              </a:lnSpc>
            </a:pPr>
            <a:endParaRPr lang="ru-RU" altLang="ru-RU" sz="1400" dirty="0"/>
          </a:p>
          <a:p>
            <a:pPr algn="just">
              <a:lnSpc>
                <a:spcPct val="115000"/>
              </a:lnSpc>
            </a:pP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22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" r="1311" b="62520"/>
          <a:stretch>
            <a:fillRect/>
          </a:stretch>
        </p:blipFill>
        <p:spPr bwMode="auto">
          <a:xfrm>
            <a:off x="58064" y="1440216"/>
            <a:ext cx="12192000" cy="54177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76598" y="2291508"/>
            <a:ext cx="1116015" cy="1101687"/>
          </a:xfrm>
          <a:prstGeom prst="ellipse">
            <a:avLst/>
          </a:prstGeom>
          <a:noFill/>
          <a:ln w="571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82067" y="2194651"/>
            <a:ext cx="1317866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30" name="Прямоугольник 6"/>
          <p:cNvSpPr>
            <a:spLocks noChangeArrowheads="1"/>
          </p:cNvSpPr>
          <p:nvPr/>
        </p:nvSpPr>
        <p:spPr bwMode="auto">
          <a:xfrm>
            <a:off x="6644878" y="4907142"/>
            <a:ext cx="534864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«Лист №» заполняется членом комиссии в случае выдачи участнику дополнительного бланка записи;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3776035">
            <a:off x="8194688" y="3685198"/>
            <a:ext cx="2031650" cy="5238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32" name="Прямоугольник 8"/>
          <p:cNvSpPr>
            <a:spLocks noChangeArrowheads="1"/>
          </p:cNvSpPr>
          <p:nvPr/>
        </p:nvSpPr>
        <p:spPr bwMode="auto">
          <a:xfrm>
            <a:off x="649995" y="5013325"/>
            <a:ext cx="3742619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«Код вида работы» формируется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автоматизировано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печати бланков.</a:t>
            </a:r>
            <a:endParaRPr lang="ru-RU" altLang="ru-RU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8218169">
            <a:off x="1703654" y="3643134"/>
            <a:ext cx="2350087" cy="632570"/>
          </a:xfrm>
          <a:prstGeom prst="rightArrow">
            <a:avLst/>
          </a:prstGeom>
          <a:solidFill>
            <a:srgbClr val="00B0F0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16248" y="2455536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2 1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66030" y="245553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002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80987"/>
            <a:ext cx="11787187" cy="27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650" y="762000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   Е    Р   Л  О    В   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63" y="4841129"/>
            <a:ext cx="20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MV Boli" panose="02000500030200090000" pitchFamily="2" charset="0"/>
              </a:rPr>
              <a:t>ТАТЬЯНА</a:t>
            </a:r>
            <a:endParaRPr lang="ru-RU" dirty="0">
              <a:cs typeface="MV Boli" panose="02000500030200090000" pitchFamily="2" charset="0"/>
            </a:endParaRPr>
          </a:p>
        </p:txBody>
      </p:sp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44549"/>
            <a:ext cx="11787187" cy="303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8188" y="127215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  В    Е   Т    Л   А   Н   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188" y="1783942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  А   С    И   Л   Ь   Е   В    Н   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3369" y="2526927"/>
            <a:ext cx="13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7  1  0  5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0051" y="252692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6    5   3    7   2   0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2749" y="2526926"/>
            <a:ext cx="40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2050" y="5876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8248595" y="5452025"/>
            <a:ext cx="2619430" cy="735198"/>
          </a:xfrm>
          <a:custGeom>
            <a:avLst/>
            <a:gdLst>
              <a:gd name="connsiteX0" fmla="*/ 19105 w 2619430"/>
              <a:gd name="connsiteY0" fmla="*/ 205825 h 735198"/>
              <a:gd name="connsiteX1" fmla="*/ 9580 w 2619430"/>
              <a:gd name="connsiteY1" fmla="*/ 567775 h 735198"/>
              <a:gd name="connsiteX2" fmla="*/ 55 w 2619430"/>
              <a:gd name="connsiteY2" fmla="*/ 529675 h 735198"/>
              <a:gd name="connsiteX3" fmla="*/ 19105 w 2619430"/>
              <a:gd name="connsiteY3" fmla="*/ 167725 h 735198"/>
              <a:gd name="connsiteX4" fmla="*/ 28630 w 2619430"/>
              <a:gd name="connsiteY4" fmla="*/ 120100 h 735198"/>
              <a:gd name="connsiteX5" fmla="*/ 47680 w 2619430"/>
              <a:gd name="connsiteY5" fmla="*/ 82000 h 735198"/>
              <a:gd name="connsiteX6" fmla="*/ 104830 w 2619430"/>
              <a:gd name="connsiteY6" fmla="*/ 15325 h 735198"/>
              <a:gd name="connsiteX7" fmla="*/ 133405 w 2619430"/>
              <a:gd name="connsiteY7" fmla="*/ 24850 h 735198"/>
              <a:gd name="connsiteX8" fmla="*/ 161980 w 2619430"/>
              <a:gd name="connsiteY8" fmla="*/ 82000 h 735198"/>
              <a:gd name="connsiteX9" fmla="*/ 181030 w 2619430"/>
              <a:gd name="connsiteY9" fmla="*/ 158200 h 735198"/>
              <a:gd name="connsiteX10" fmla="*/ 200080 w 2619430"/>
              <a:gd name="connsiteY10" fmla="*/ 282025 h 735198"/>
              <a:gd name="connsiteX11" fmla="*/ 209605 w 2619430"/>
              <a:gd name="connsiteY11" fmla="*/ 348700 h 735198"/>
              <a:gd name="connsiteX12" fmla="*/ 219130 w 2619430"/>
              <a:gd name="connsiteY12" fmla="*/ 548725 h 735198"/>
              <a:gd name="connsiteX13" fmla="*/ 285805 w 2619430"/>
              <a:gd name="connsiteY13" fmla="*/ 539200 h 735198"/>
              <a:gd name="connsiteX14" fmla="*/ 352480 w 2619430"/>
              <a:gd name="connsiteY14" fmla="*/ 510625 h 735198"/>
              <a:gd name="connsiteX15" fmla="*/ 390580 w 2619430"/>
              <a:gd name="connsiteY15" fmla="*/ 482050 h 735198"/>
              <a:gd name="connsiteX16" fmla="*/ 419155 w 2619430"/>
              <a:gd name="connsiteY16" fmla="*/ 463000 h 735198"/>
              <a:gd name="connsiteX17" fmla="*/ 419155 w 2619430"/>
              <a:gd name="connsiteY17" fmla="*/ 186775 h 735198"/>
              <a:gd name="connsiteX18" fmla="*/ 390580 w 2619430"/>
              <a:gd name="connsiteY18" fmla="*/ 177250 h 735198"/>
              <a:gd name="connsiteX19" fmla="*/ 390580 w 2619430"/>
              <a:gd name="connsiteY19" fmla="*/ 539200 h 735198"/>
              <a:gd name="connsiteX20" fmla="*/ 400105 w 2619430"/>
              <a:gd name="connsiteY20" fmla="*/ 567775 h 735198"/>
              <a:gd name="connsiteX21" fmla="*/ 457255 w 2619430"/>
              <a:gd name="connsiteY21" fmla="*/ 615400 h 735198"/>
              <a:gd name="connsiteX22" fmla="*/ 562030 w 2619430"/>
              <a:gd name="connsiteY22" fmla="*/ 605875 h 735198"/>
              <a:gd name="connsiteX23" fmla="*/ 600130 w 2619430"/>
              <a:gd name="connsiteY23" fmla="*/ 567775 h 735198"/>
              <a:gd name="connsiteX24" fmla="*/ 628705 w 2619430"/>
              <a:gd name="connsiteY24" fmla="*/ 548725 h 735198"/>
              <a:gd name="connsiteX25" fmla="*/ 647755 w 2619430"/>
              <a:gd name="connsiteY25" fmla="*/ 501100 h 735198"/>
              <a:gd name="connsiteX26" fmla="*/ 685855 w 2619430"/>
              <a:gd name="connsiteY26" fmla="*/ 424900 h 735198"/>
              <a:gd name="connsiteX27" fmla="*/ 695380 w 2619430"/>
              <a:gd name="connsiteY27" fmla="*/ 272500 h 735198"/>
              <a:gd name="connsiteX28" fmla="*/ 704905 w 2619430"/>
              <a:gd name="connsiteY28" fmla="*/ 301075 h 735198"/>
              <a:gd name="connsiteX29" fmla="*/ 723955 w 2619430"/>
              <a:gd name="connsiteY29" fmla="*/ 339175 h 735198"/>
              <a:gd name="connsiteX30" fmla="*/ 733480 w 2619430"/>
              <a:gd name="connsiteY30" fmla="*/ 377275 h 735198"/>
              <a:gd name="connsiteX31" fmla="*/ 743005 w 2619430"/>
              <a:gd name="connsiteY31" fmla="*/ 424900 h 735198"/>
              <a:gd name="connsiteX32" fmla="*/ 762055 w 2619430"/>
              <a:gd name="connsiteY32" fmla="*/ 453475 h 735198"/>
              <a:gd name="connsiteX33" fmla="*/ 781105 w 2619430"/>
              <a:gd name="connsiteY33" fmla="*/ 529675 h 735198"/>
              <a:gd name="connsiteX34" fmla="*/ 790630 w 2619430"/>
              <a:gd name="connsiteY34" fmla="*/ 558250 h 735198"/>
              <a:gd name="connsiteX35" fmla="*/ 800155 w 2619430"/>
              <a:gd name="connsiteY35" fmla="*/ 615400 h 735198"/>
              <a:gd name="connsiteX36" fmla="*/ 790630 w 2619430"/>
              <a:gd name="connsiteY36" fmla="*/ 491575 h 735198"/>
              <a:gd name="connsiteX37" fmla="*/ 781105 w 2619430"/>
              <a:gd name="connsiteY37" fmla="*/ 434425 h 735198"/>
              <a:gd name="connsiteX38" fmla="*/ 790630 w 2619430"/>
              <a:gd name="connsiteY38" fmla="*/ 310600 h 735198"/>
              <a:gd name="connsiteX39" fmla="*/ 819205 w 2619430"/>
              <a:gd name="connsiteY39" fmla="*/ 320125 h 735198"/>
              <a:gd name="connsiteX40" fmla="*/ 866830 w 2619430"/>
              <a:gd name="connsiteY40" fmla="*/ 358225 h 735198"/>
              <a:gd name="connsiteX41" fmla="*/ 895405 w 2619430"/>
              <a:gd name="connsiteY41" fmla="*/ 386800 h 735198"/>
              <a:gd name="connsiteX42" fmla="*/ 895405 w 2619430"/>
              <a:gd name="connsiteY42" fmla="*/ 482050 h 735198"/>
              <a:gd name="connsiteX43" fmla="*/ 838255 w 2619430"/>
              <a:gd name="connsiteY43" fmla="*/ 501100 h 735198"/>
              <a:gd name="connsiteX44" fmla="*/ 933505 w 2619430"/>
              <a:gd name="connsiteY44" fmla="*/ 501100 h 735198"/>
              <a:gd name="connsiteX45" fmla="*/ 962080 w 2619430"/>
              <a:gd name="connsiteY45" fmla="*/ 463000 h 735198"/>
              <a:gd name="connsiteX46" fmla="*/ 990655 w 2619430"/>
              <a:gd name="connsiteY46" fmla="*/ 443950 h 735198"/>
              <a:gd name="connsiteX47" fmla="*/ 1028755 w 2619430"/>
              <a:gd name="connsiteY47" fmla="*/ 463000 h 735198"/>
              <a:gd name="connsiteX48" fmla="*/ 1085905 w 2619430"/>
              <a:gd name="connsiteY48" fmla="*/ 529675 h 735198"/>
              <a:gd name="connsiteX49" fmla="*/ 1114480 w 2619430"/>
              <a:gd name="connsiteY49" fmla="*/ 548725 h 735198"/>
              <a:gd name="connsiteX50" fmla="*/ 1162105 w 2619430"/>
              <a:gd name="connsiteY50" fmla="*/ 510625 h 735198"/>
              <a:gd name="connsiteX51" fmla="*/ 1190680 w 2619430"/>
              <a:gd name="connsiteY51" fmla="*/ 443950 h 735198"/>
              <a:gd name="connsiteX52" fmla="*/ 1219255 w 2619430"/>
              <a:gd name="connsiteY52" fmla="*/ 348700 h 735198"/>
              <a:gd name="connsiteX53" fmla="*/ 1238305 w 2619430"/>
              <a:gd name="connsiteY53" fmla="*/ 396325 h 735198"/>
              <a:gd name="connsiteX54" fmla="*/ 1247830 w 2619430"/>
              <a:gd name="connsiteY54" fmla="*/ 424900 h 735198"/>
              <a:gd name="connsiteX55" fmla="*/ 1276405 w 2619430"/>
              <a:gd name="connsiteY55" fmla="*/ 434425 h 735198"/>
              <a:gd name="connsiteX56" fmla="*/ 1476430 w 2619430"/>
              <a:gd name="connsiteY56" fmla="*/ 443950 h 735198"/>
              <a:gd name="connsiteX57" fmla="*/ 1505005 w 2619430"/>
              <a:gd name="connsiteY57" fmla="*/ 463000 h 735198"/>
              <a:gd name="connsiteX58" fmla="*/ 1628830 w 2619430"/>
              <a:gd name="connsiteY58" fmla="*/ 396325 h 735198"/>
              <a:gd name="connsiteX59" fmla="*/ 1628830 w 2619430"/>
              <a:gd name="connsiteY59" fmla="*/ 186775 h 735198"/>
              <a:gd name="connsiteX60" fmla="*/ 1619305 w 2619430"/>
              <a:gd name="connsiteY60" fmla="*/ 148675 h 735198"/>
              <a:gd name="connsiteX61" fmla="*/ 1590730 w 2619430"/>
              <a:gd name="connsiteY61" fmla="*/ 120100 h 735198"/>
              <a:gd name="connsiteX62" fmla="*/ 1495480 w 2619430"/>
              <a:gd name="connsiteY62" fmla="*/ 53425 h 735198"/>
              <a:gd name="connsiteX63" fmla="*/ 1466905 w 2619430"/>
              <a:gd name="connsiteY63" fmla="*/ 34375 h 735198"/>
              <a:gd name="connsiteX64" fmla="*/ 1428805 w 2619430"/>
              <a:gd name="connsiteY64" fmla="*/ 24850 h 735198"/>
              <a:gd name="connsiteX65" fmla="*/ 1419280 w 2619430"/>
              <a:gd name="connsiteY65" fmla="*/ 129625 h 735198"/>
              <a:gd name="connsiteX66" fmla="*/ 1457380 w 2619430"/>
              <a:gd name="connsiteY66" fmla="*/ 158200 h 735198"/>
              <a:gd name="connsiteX67" fmla="*/ 1571680 w 2619430"/>
              <a:gd name="connsiteY67" fmla="*/ 262975 h 735198"/>
              <a:gd name="connsiteX68" fmla="*/ 1638355 w 2619430"/>
              <a:gd name="connsiteY68" fmla="*/ 301075 h 735198"/>
              <a:gd name="connsiteX69" fmla="*/ 1666930 w 2619430"/>
              <a:gd name="connsiteY69" fmla="*/ 320125 h 735198"/>
              <a:gd name="connsiteX70" fmla="*/ 1714555 w 2619430"/>
              <a:gd name="connsiteY70" fmla="*/ 405850 h 735198"/>
              <a:gd name="connsiteX71" fmla="*/ 1762180 w 2619430"/>
              <a:gd name="connsiteY71" fmla="*/ 491575 h 735198"/>
              <a:gd name="connsiteX72" fmla="*/ 1781230 w 2619430"/>
              <a:gd name="connsiteY72" fmla="*/ 567775 h 735198"/>
              <a:gd name="connsiteX73" fmla="*/ 1771705 w 2619430"/>
              <a:gd name="connsiteY73" fmla="*/ 605875 h 735198"/>
              <a:gd name="connsiteX74" fmla="*/ 1628830 w 2619430"/>
              <a:gd name="connsiteY74" fmla="*/ 653500 h 735198"/>
              <a:gd name="connsiteX75" fmla="*/ 1466905 w 2619430"/>
              <a:gd name="connsiteY75" fmla="*/ 691600 h 735198"/>
              <a:gd name="connsiteX76" fmla="*/ 1390705 w 2619430"/>
              <a:gd name="connsiteY76" fmla="*/ 710650 h 735198"/>
              <a:gd name="connsiteX77" fmla="*/ 1324030 w 2619430"/>
              <a:gd name="connsiteY77" fmla="*/ 720175 h 735198"/>
              <a:gd name="connsiteX78" fmla="*/ 1238305 w 2619430"/>
              <a:gd name="connsiteY78" fmla="*/ 720175 h 735198"/>
              <a:gd name="connsiteX79" fmla="*/ 1276405 w 2619430"/>
              <a:gd name="connsiteY79" fmla="*/ 653500 h 735198"/>
              <a:gd name="connsiteX80" fmla="*/ 1409755 w 2619430"/>
              <a:gd name="connsiteY80" fmla="*/ 548725 h 735198"/>
              <a:gd name="connsiteX81" fmla="*/ 1752655 w 2619430"/>
              <a:gd name="connsiteY81" fmla="*/ 443950 h 735198"/>
              <a:gd name="connsiteX82" fmla="*/ 1838380 w 2619430"/>
              <a:gd name="connsiteY82" fmla="*/ 415375 h 735198"/>
              <a:gd name="connsiteX83" fmla="*/ 1990780 w 2619430"/>
              <a:gd name="connsiteY83" fmla="*/ 386800 h 735198"/>
              <a:gd name="connsiteX84" fmla="*/ 2200330 w 2619430"/>
              <a:gd name="connsiteY84" fmla="*/ 415375 h 735198"/>
              <a:gd name="connsiteX85" fmla="*/ 2324155 w 2619430"/>
              <a:gd name="connsiteY85" fmla="*/ 443950 h 735198"/>
              <a:gd name="connsiteX86" fmla="*/ 2400355 w 2619430"/>
              <a:gd name="connsiteY86" fmla="*/ 434425 h 735198"/>
              <a:gd name="connsiteX87" fmla="*/ 2438455 w 2619430"/>
              <a:gd name="connsiteY87" fmla="*/ 386800 h 735198"/>
              <a:gd name="connsiteX88" fmla="*/ 2476555 w 2619430"/>
              <a:gd name="connsiteY88" fmla="*/ 310600 h 735198"/>
              <a:gd name="connsiteX89" fmla="*/ 2524180 w 2619430"/>
              <a:gd name="connsiteY89" fmla="*/ 234400 h 735198"/>
              <a:gd name="connsiteX90" fmla="*/ 2562280 w 2619430"/>
              <a:gd name="connsiteY90" fmla="*/ 186775 h 735198"/>
              <a:gd name="connsiteX91" fmla="*/ 2581330 w 2619430"/>
              <a:gd name="connsiteY91" fmla="*/ 148675 h 735198"/>
              <a:gd name="connsiteX92" fmla="*/ 2600380 w 2619430"/>
              <a:gd name="connsiteY92" fmla="*/ 120100 h 735198"/>
              <a:gd name="connsiteX93" fmla="*/ 2609905 w 2619430"/>
              <a:gd name="connsiteY93" fmla="*/ 91525 h 735198"/>
              <a:gd name="connsiteX94" fmla="*/ 2619430 w 2619430"/>
              <a:gd name="connsiteY94" fmla="*/ 72475 h 7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619430" h="735198">
                <a:moveTo>
                  <a:pt x="19105" y="205825"/>
                </a:moveTo>
                <a:cubicBezTo>
                  <a:pt x="15930" y="326475"/>
                  <a:pt x="16667" y="447291"/>
                  <a:pt x="9580" y="567775"/>
                </a:cubicBezTo>
                <a:cubicBezTo>
                  <a:pt x="8811" y="580843"/>
                  <a:pt x="55" y="542766"/>
                  <a:pt x="55" y="529675"/>
                </a:cubicBezTo>
                <a:cubicBezTo>
                  <a:pt x="55" y="376321"/>
                  <a:pt x="-2010" y="294416"/>
                  <a:pt x="19105" y="167725"/>
                </a:cubicBezTo>
                <a:cubicBezTo>
                  <a:pt x="21767" y="151756"/>
                  <a:pt x="23510" y="135459"/>
                  <a:pt x="28630" y="120100"/>
                </a:cubicBezTo>
                <a:cubicBezTo>
                  <a:pt x="33120" y="106630"/>
                  <a:pt x="42407" y="95183"/>
                  <a:pt x="47680" y="82000"/>
                </a:cubicBezTo>
                <a:cubicBezTo>
                  <a:pt x="76023" y="11143"/>
                  <a:pt x="43890" y="30560"/>
                  <a:pt x="104830" y="15325"/>
                </a:cubicBezTo>
                <a:cubicBezTo>
                  <a:pt x="114355" y="18500"/>
                  <a:pt x="125565" y="18578"/>
                  <a:pt x="133405" y="24850"/>
                </a:cubicBezTo>
                <a:cubicBezTo>
                  <a:pt x="148527" y="36948"/>
                  <a:pt x="157165" y="64343"/>
                  <a:pt x="161980" y="82000"/>
                </a:cubicBezTo>
                <a:cubicBezTo>
                  <a:pt x="168869" y="107259"/>
                  <a:pt x="177327" y="132281"/>
                  <a:pt x="181030" y="158200"/>
                </a:cubicBezTo>
                <a:cubicBezTo>
                  <a:pt x="208649" y="351536"/>
                  <a:pt x="173648" y="110219"/>
                  <a:pt x="200080" y="282025"/>
                </a:cubicBezTo>
                <a:cubicBezTo>
                  <a:pt x="203494" y="304215"/>
                  <a:pt x="206430" y="326475"/>
                  <a:pt x="209605" y="348700"/>
                </a:cubicBezTo>
                <a:cubicBezTo>
                  <a:pt x="212780" y="415375"/>
                  <a:pt x="194339" y="486749"/>
                  <a:pt x="219130" y="548725"/>
                </a:cubicBezTo>
                <a:cubicBezTo>
                  <a:pt x="227468" y="569570"/>
                  <a:pt x="263790" y="543603"/>
                  <a:pt x="285805" y="539200"/>
                </a:cubicBezTo>
                <a:cubicBezTo>
                  <a:pt x="304868" y="535387"/>
                  <a:pt x="337901" y="519737"/>
                  <a:pt x="352480" y="510625"/>
                </a:cubicBezTo>
                <a:cubicBezTo>
                  <a:pt x="365942" y="502211"/>
                  <a:pt x="377662" y="491277"/>
                  <a:pt x="390580" y="482050"/>
                </a:cubicBezTo>
                <a:cubicBezTo>
                  <a:pt x="399895" y="475396"/>
                  <a:pt x="409630" y="469350"/>
                  <a:pt x="419155" y="463000"/>
                </a:cubicBezTo>
                <a:cubicBezTo>
                  <a:pt x="445029" y="359503"/>
                  <a:pt x="446907" y="367164"/>
                  <a:pt x="419155" y="186775"/>
                </a:cubicBezTo>
                <a:cubicBezTo>
                  <a:pt x="417628" y="176852"/>
                  <a:pt x="400105" y="180425"/>
                  <a:pt x="390580" y="177250"/>
                </a:cubicBezTo>
                <a:cubicBezTo>
                  <a:pt x="365531" y="327543"/>
                  <a:pt x="374202" y="252593"/>
                  <a:pt x="390580" y="539200"/>
                </a:cubicBezTo>
                <a:cubicBezTo>
                  <a:pt x="391153" y="549224"/>
                  <a:pt x="394536" y="559421"/>
                  <a:pt x="400105" y="567775"/>
                </a:cubicBezTo>
                <a:cubicBezTo>
                  <a:pt x="414773" y="589777"/>
                  <a:pt x="436170" y="601343"/>
                  <a:pt x="457255" y="615400"/>
                </a:cubicBezTo>
                <a:cubicBezTo>
                  <a:pt x="492180" y="612225"/>
                  <a:pt x="528761" y="616965"/>
                  <a:pt x="562030" y="605875"/>
                </a:cubicBezTo>
                <a:cubicBezTo>
                  <a:pt x="579069" y="600195"/>
                  <a:pt x="586493" y="579464"/>
                  <a:pt x="600130" y="567775"/>
                </a:cubicBezTo>
                <a:cubicBezTo>
                  <a:pt x="608822" y="560325"/>
                  <a:pt x="619180" y="555075"/>
                  <a:pt x="628705" y="548725"/>
                </a:cubicBezTo>
                <a:cubicBezTo>
                  <a:pt x="635055" y="532850"/>
                  <a:pt x="640590" y="516624"/>
                  <a:pt x="647755" y="501100"/>
                </a:cubicBezTo>
                <a:cubicBezTo>
                  <a:pt x="659655" y="475316"/>
                  <a:pt x="685855" y="424900"/>
                  <a:pt x="685855" y="424900"/>
                </a:cubicBezTo>
                <a:cubicBezTo>
                  <a:pt x="689030" y="374100"/>
                  <a:pt x="687640" y="322807"/>
                  <a:pt x="695380" y="272500"/>
                </a:cubicBezTo>
                <a:cubicBezTo>
                  <a:pt x="696907" y="262577"/>
                  <a:pt x="700950" y="291847"/>
                  <a:pt x="704905" y="301075"/>
                </a:cubicBezTo>
                <a:cubicBezTo>
                  <a:pt x="710498" y="314126"/>
                  <a:pt x="718969" y="325880"/>
                  <a:pt x="723955" y="339175"/>
                </a:cubicBezTo>
                <a:cubicBezTo>
                  <a:pt x="728552" y="351432"/>
                  <a:pt x="730640" y="364496"/>
                  <a:pt x="733480" y="377275"/>
                </a:cubicBezTo>
                <a:cubicBezTo>
                  <a:pt x="736992" y="393079"/>
                  <a:pt x="737321" y="409741"/>
                  <a:pt x="743005" y="424900"/>
                </a:cubicBezTo>
                <a:cubicBezTo>
                  <a:pt x="747025" y="435619"/>
                  <a:pt x="755705" y="443950"/>
                  <a:pt x="762055" y="453475"/>
                </a:cubicBezTo>
                <a:cubicBezTo>
                  <a:pt x="768405" y="478875"/>
                  <a:pt x="772826" y="504837"/>
                  <a:pt x="781105" y="529675"/>
                </a:cubicBezTo>
                <a:cubicBezTo>
                  <a:pt x="784280" y="539200"/>
                  <a:pt x="788452" y="548449"/>
                  <a:pt x="790630" y="558250"/>
                </a:cubicBezTo>
                <a:cubicBezTo>
                  <a:pt x="794820" y="577103"/>
                  <a:pt x="796980" y="596350"/>
                  <a:pt x="800155" y="615400"/>
                </a:cubicBezTo>
                <a:cubicBezTo>
                  <a:pt x="796980" y="574125"/>
                  <a:pt x="794964" y="532744"/>
                  <a:pt x="790630" y="491575"/>
                </a:cubicBezTo>
                <a:cubicBezTo>
                  <a:pt x="788608" y="472368"/>
                  <a:pt x="781105" y="453738"/>
                  <a:pt x="781105" y="434425"/>
                </a:cubicBezTo>
                <a:cubicBezTo>
                  <a:pt x="781105" y="393028"/>
                  <a:pt x="787455" y="351875"/>
                  <a:pt x="790630" y="310600"/>
                </a:cubicBezTo>
                <a:cubicBezTo>
                  <a:pt x="800155" y="313775"/>
                  <a:pt x="811365" y="313853"/>
                  <a:pt x="819205" y="320125"/>
                </a:cubicBezTo>
                <a:cubicBezTo>
                  <a:pt x="880753" y="369364"/>
                  <a:pt x="795006" y="334284"/>
                  <a:pt x="866830" y="358225"/>
                </a:cubicBezTo>
                <a:cubicBezTo>
                  <a:pt x="876355" y="367750"/>
                  <a:pt x="887933" y="375592"/>
                  <a:pt x="895405" y="386800"/>
                </a:cubicBezTo>
                <a:cubicBezTo>
                  <a:pt x="910941" y="410104"/>
                  <a:pt x="908784" y="464848"/>
                  <a:pt x="895405" y="482050"/>
                </a:cubicBezTo>
                <a:cubicBezTo>
                  <a:pt x="883077" y="497901"/>
                  <a:pt x="838255" y="501100"/>
                  <a:pt x="838255" y="501100"/>
                </a:cubicBezTo>
                <a:cubicBezTo>
                  <a:pt x="873444" y="512830"/>
                  <a:pt x="889725" y="522990"/>
                  <a:pt x="933505" y="501100"/>
                </a:cubicBezTo>
                <a:cubicBezTo>
                  <a:pt x="947704" y="494000"/>
                  <a:pt x="950855" y="474225"/>
                  <a:pt x="962080" y="463000"/>
                </a:cubicBezTo>
                <a:cubicBezTo>
                  <a:pt x="970175" y="454905"/>
                  <a:pt x="981130" y="450300"/>
                  <a:pt x="990655" y="443950"/>
                </a:cubicBezTo>
                <a:cubicBezTo>
                  <a:pt x="1003355" y="450300"/>
                  <a:pt x="1017396" y="454481"/>
                  <a:pt x="1028755" y="463000"/>
                </a:cubicBezTo>
                <a:cubicBezTo>
                  <a:pt x="1119793" y="531278"/>
                  <a:pt x="1028310" y="472080"/>
                  <a:pt x="1085905" y="529675"/>
                </a:cubicBezTo>
                <a:cubicBezTo>
                  <a:pt x="1094000" y="537770"/>
                  <a:pt x="1104955" y="542375"/>
                  <a:pt x="1114480" y="548725"/>
                </a:cubicBezTo>
                <a:cubicBezTo>
                  <a:pt x="1130355" y="536025"/>
                  <a:pt x="1147730" y="525000"/>
                  <a:pt x="1162105" y="510625"/>
                </a:cubicBezTo>
                <a:cubicBezTo>
                  <a:pt x="1187217" y="485513"/>
                  <a:pt x="1179750" y="476740"/>
                  <a:pt x="1190680" y="443950"/>
                </a:cubicBezTo>
                <a:cubicBezTo>
                  <a:pt x="1222008" y="349965"/>
                  <a:pt x="1200444" y="442754"/>
                  <a:pt x="1219255" y="348700"/>
                </a:cubicBezTo>
                <a:cubicBezTo>
                  <a:pt x="1225605" y="364575"/>
                  <a:pt x="1232302" y="380316"/>
                  <a:pt x="1238305" y="396325"/>
                </a:cubicBezTo>
                <a:cubicBezTo>
                  <a:pt x="1241830" y="405726"/>
                  <a:pt x="1240730" y="417800"/>
                  <a:pt x="1247830" y="424900"/>
                </a:cubicBezTo>
                <a:cubicBezTo>
                  <a:pt x="1254930" y="432000"/>
                  <a:pt x="1266399" y="433591"/>
                  <a:pt x="1276405" y="434425"/>
                </a:cubicBezTo>
                <a:cubicBezTo>
                  <a:pt x="1342925" y="439968"/>
                  <a:pt x="1409755" y="440775"/>
                  <a:pt x="1476430" y="443950"/>
                </a:cubicBezTo>
                <a:cubicBezTo>
                  <a:pt x="1485955" y="450300"/>
                  <a:pt x="1493604" y="461964"/>
                  <a:pt x="1505005" y="463000"/>
                </a:cubicBezTo>
                <a:cubicBezTo>
                  <a:pt x="1588951" y="470631"/>
                  <a:pt x="1581151" y="453540"/>
                  <a:pt x="1628830" y="396325"/>
                </a:cubicBezTo>
                <a:cubicBezTo>
                  <a:pt x="1656594" y="313034"/>
                  <a:pt x="1644082" y="362177"/>
                  <a:pt x="1628830" y="186775"/>
                </a:cubicBezTo>
                <a:cubicBezTo>
                  <a:pt x="1627696" y="173733"/>
                  <a:pt x="1625800" y="160041"/>
                  <a:pt x="1619305" y="148675"/>
                </a:cubicBezTo>
                <a:cubicBezTo>
                  <a:pt x="1612622" y="136979"/>
                  <a:pt x="1600867" y="128970"/>
                  <a:pt x="1590730" y="120100"/>
                </a:cubicBezTo>
                <a:cubicBezTo>
                  <a:pt x="1540129" y="75824"/>
                  <a:pt x="1550083" y="87552"/>
                  <a:pt x="1495480" y="53425"/>
                </a:cubicBezTo>
                <a:cubicBezTo>
                  <a:pt x="1485772" y="47358"/>
                  <a:pt x="1477427" y="38884"/>
                  <a:pt x="1466905" y="34375"/>
                </a:cubicBezTo>
                <a:cubicBezTo>
                  <a:pt x="1454873" y="29218"/>
                  <a:pt x="1441505" y="28025"/>
                  <a:pt x="1428805" y="24850"/>
                </a:cubicBezTo>
                <a:cubicBezTo>
                  <a:pt x="1376407" y="-10082"/>
                  <a:pt x="1358640" y="-32080"/>
                  <a:pt x="1419280" y="129625"/>
                </a:cubicBezTo>
                <a:cubicBezTo>
                  <a:pt x="1424854" y="144489"/>
                  <a:pt x="1444680" y="148675"/>
                  <a:pt x="1457380" y="158200"/>
                </a:cubicBezTo>
                <a:cubicBezTo>
                  <a:pt x="1530882" y="280704"/>
                  <a:pt x="1419987" y="111282"/>
                  <a:pt x="1571680" y="262975"/>
                </a:cubicBezTo>
                <a:cubicBezTo>
                  <a:pt x="1609512" y="300807"/>
                  <a:pt x="1587187" y="288283"/>
                  <a:pt x="1638355" y="301075"/>
                </a:cubicBezTo>
                <a:cubicBezTo>
                  <a:pt x="1647880" y="307425"/>
                  <a:pt x="1658835" y="312030"/>
                  <a:pt x="1666930" y="320125"/>
                </a:cubicBezTo>
                <a:cubicBezTo>
                  <a:pt x="1683701" y="336896"/>
                  <a:pt x="1707081" y="393393"/>
                  <a:pt x="1714555" y="405850"/>
                </a:cubicBezTo>
                <a:cubicBezTo>
                  <a:pt x="1750593" y="465913"/>
                  <a:pt x="1740245" y="420287"/>
                  <a:pt x="1762180" y="491575"/>
                </a:cubicBezTo>
                <a:cubicBezTo>
                  <a:pt x="1769880" y="516599"/>
                  <a:pt x="1781230" y="567775"/>
                  <a:pt x="1781230" y="567775"/>
                </a:cubicBezTo>
                <a:cubicBezTo>
                  <a:pt x="1778055" y="580475"/>
                  <a:pt x="1781489" y="597178"/>
                  <a:pt x="1771705" y="605875"/>
                </a:cubicBezTo>
                <a:cubicBezTo>
                  <a:pt x="1725613" y="646845"/>
                  <a:pt x="1683940" y="645627"/>
                  <a:pt x="1628830" y="653500"/>
                </a:cubicBezTo>
                <a:cubicBezTo>
                  <a:pt x="1490706" y="705296"/>
                  <a:pt x="1616690" y="665167"/>
                  <a:pt x="1466905" y="691600"/>
                </a:cubicBezTo>
                <a:cubicBezTo>
                  <a:pt x="1441122" y="696150"/>
                  <a:pt x="1416378" y="705515"/>
                  <a:pt x="1390705" y="710650"/>
                </a:cubicBezTo>
                <a:cubicBezTo>
                  <a:pt x="1368690" y="715053"/>
                  <a:pt x="1346255" y="717000"/>
                  <a:pt x="1324030" y="720175"/>
                </a:cubicBezTo>
                <a:cubicBezTo>
                  <a:pt x="1307971" y="725528"/>
                  <a:pt x="1246042" y="751123"/>
                  <a:pt x="1238305" y="720175"/>
                </a:cubicBezTo>
                <a:cubicBezTo>
                  <a:pt x="1232097" y="695342"/>
                  <a:pt x="1261046" y="673978"/>
                  <a:pt x="1276405" y="653500"/>
                </a:cubicBezTo>
                <a:cubicBezTo>
                  <a:pt x="1307549" y="611974"/>
                  <a:pt x="1367708" y="571851"/>
                  <a:pt x="1409755" y="548725"/>
                </a:cubicBezTo>
                <a:cubicBezTo>
                  <a:pt x="1565705" y="462953"/>
                  <a:pt x="1526457" y="519349"/>
                  <a:pt x="1752655" y="443950"/>
                </a:cubicBezTo>
                <a:cubicBezTo>
                  <a:pt x="1781230" y="434425"/>
                  <a:pt x="1809251" y="423041"/>
                  <a:pt x="1838380" y="415375"/>
                </a:cubicBezTo>
                <a:cubicBezTo>
                  <a:pt x="1877827" y="404994"/>
                  <a:pt x="1946272" y="394218"/>
                  <a:pt x="1990780" y="386800"/>
                </a:cubicBezTo>
                <a:lnTo>
                  <a:pt x="2200330" y="415375"/>
                </a:lnTo>
                <a:cubicBezTo>
                  <a:pt x="2279461" y="427739"/>
                  <a:pt x="2272914" y="426870"/>
                  <a:pt x="2324155" y="443950"/>
                </a:cubicBezTo>
                <a:cubicBezTo>
                  <a:pt x="2349555" y="440775"/>
                  <a:pt x="2377460" y="445873"/>
                  <a:pt x="2400355" y="434425"/>
                </a:cubicBezTo>
                <a:cubicBezTo>
                  <a:pt x="2418539" y="425333"/>
                  <a:pt x="2426257" y="403064"/>
                  <a:pt x="2438455" y="386800"/>
                </a:cubicBezTo>
                <a:cubicBezTo>
                  <a:pt x="2471557" y="342665"/>
                  <a:pt x="2446432" y="370846"/>
                  <a:pt x="2476555" y="310600"/>
                </a:cubicBezTo>
                <a:cubicBezTo>
                  <a:pt x="2481933" y="299843"/>
                  <a:pt x="2512846" y="249512"/>
                  <a:pt x="2524180" y="234400"/>
                </a:cubicBezTo>
                <a:cubicBezTo>
                  <a:pt x="2536378" y="218136"/>
                  <a:pt x="2551003" y="203691"/>
                  <a:pt x="2562280" y="186775"/>
                </a:cubicBezTo>
                <a:cubicBezTo>
                  <a:pt x="2570156" y="174961"/>
                  <a:pt x="2574285" y="161003"/>
                  <a:pt x="2581330" y="148675"/>
                </a:cubicBezTo>
                <a:cubicBezTo>
                  <a:pt x="2587010" y="138736"/>
                  <a:pt x="2595260" y="130339"/>
                  <a:pt x="2600380" y="120100"/>
                </a:cubicBezTo>
                <a:cubicBezTo>
                  <a:pt x="2604870" y="111120"/>
                  <a:pt x="2606176" y="100847"/>
                  <a:pt x="2609905" y="91525"/>
                </a:cubicBezTo>
                <a:cubicBezTo>
                  <a:pt x="2612542" y="84933"/>
                  <a:pt x="2616255" y="78825"/>
                  <a:pt x="2619430" y="72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05" y="5210461"/>
            <a:ext cx="469269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Поля средней части бланка 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регистрации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заполняются участником </a:t>
            </a:r>
            <a:endParaRPr lang="ru-RU" altLang="ru-RU" sz="2000" b="1" dirty="0" smtClean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самостоятельно 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информация из документа).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14556" y="887069"/>
            <a:ext cx="11854149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регистрации также расположена краткая инструкция (рис. 4) по заполнению бланков  и выполнении итогового сочинения (изложения и поле для подписи участника. </a:t>
            </a:r>
            <a:endParaRPr lang="ru-RU" alt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10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" y="2721167"/>
            <a:ext cx="12100738" cy="37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1" r="1854"/>
          <a:stretch/>
        </p:blipFill>
        <p:spPr bwMode="auto">
          <a:xfrm>
            <a:off x="452063" y="749146"/>
            <a:ext cx="11636293" cy="609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148" y="205483"/>
            <a:ext cx="528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ЗАПОЛНЯЕТСЯ ОТВЕТСТВЕННЫМ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69" y="0"/>
            <a:ext cx="11578728" cy="718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365F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Заполнение бланков записи</a:t>
            </a:r>
            <a:endParaRPr lang="ru-RU" sz="24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Бланки записи, в том числе бланки записи, выданные дополнительно, предназначены для написания сочинения (изложения).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ПЕЧАТЬ односторонняя.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содержит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односторонних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бланка записи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односторонней печати.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верхней части бланка записи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вертикальный и горизонтальный штрих-коды;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 для заполнения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заполнения полей о коде региона, коде и названии работы, а также номере темы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быть продублирована с бланка регистрации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«ФИО» участника заполняется прописью.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основном бланке записи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продолжить записи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 бланке записи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выдаваемом членом комиссии по требованию участника в случае, когда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основном бланке записи не осталось места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заполнения дополнительного бланка записи при незаполненном основном бланке записи, сочинение, написанное в дополнительный бланк записи, оцениваться не будет.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одностороннего бланка записи при недостатке места для ответов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продолжить записи только на дополнительном бланке записи.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записи выдается членом комиссии образовательной организации по требованию участника в случае нехватки места.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110418" y="79674"/>
            <a:ext cx="1564145" cy="685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674562" y="908051"/>
            <a:ext cx="105174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Для чего пишем итоговое сочинение?</a:t>
            </a:r>
          </a:p>
          <a:p>
            <a:pPr eaLnBrk="1" hangingPunct="1"/>
            <a:endParaRPr lang="ru-RU" altLang="ru-RU" sz="28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ru-RU" alt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Сочинение позволит проверить широту кругозора, умение мыслить и доказывать свою позицию с опорой на самостоятельно выбранные произведения отечественной и мировой </a:t>
            </a:r>
            <a:r>
              <a:rPr lang="ru-RU" alt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литературы. </a:t>
            </a:r>
            <a:r>
              <a:rPr lang="ru-RU" alt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Сочинение может принести до 5 баллов при поступлении в некоторые ВУЗы.</a:t>
            </a:r>
          </a:p>
        </p:txBody>
      </p:sp>
    </p:spTree>
    <p:extLst>
      <p:ext uri="{BB962C8B-B14F-4D97-AF65-F5344CB8AC3E}">
        <p14:creationId xmlns:p14="http://schemas.microsoft.com/office/powerpoint/2010/main" val="25366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2"/>
          <a:stretch/>
        </p:blipFill>
        <p:spPr bwMode="auto">
          <a:xfrm>
            <a:off x="165254" y="1249350"/>
            <a:ext cx="11519557" cy="536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1248" y="2152650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7   2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856" y="2121872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2   0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176" y="2152650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    О   Ч    И   Н   Е    Н   И   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8129" y="212187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0532" y="2553532"/>
            <a:ext cx="399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ПЕРЛОВА СВЕТЛАНА ВАСИЛЬЕВНА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5580" y="2507366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3  2  5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58130" y="1951822"/>
            <a:ext cx="1336668" cy="7693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738859">
            <a:off x="7311827" y="3088175"/>
            <a:ext cx="2125784" cy="60972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73092" y="4352424"/>
            <a:ext cx="3988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«Лист №» заполняется членом комиссии в случае выдачи участнику дополнительного бланка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925" y="4033242"/>
            <a:ext cx="3725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«Код вида работы» </a:t>
            </a:r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автоматизированно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печати бланков.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032876">
            <a:off x="1078394" y="3032434"/>
            <a:ext cx="2251981" cy="51780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66416" y="1949267"/>
            <a:ext cx="988160" cy="6342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47884" y="1990806"/>
            <a:ext cx="1377109" cy="1185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9449" y="464684"/>
            <a:ext cx="279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ЗАПОЛНЯЕТСЯ УЧАСТНИКОМ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691610" y="1068637"/>
            <a:ext cx="386532" cy="1462760"/>
          </a:xfrm>
          <a:prstGeom prst="downArrow">
            <a:avLst>
              <a:gd name="adj1" fmla="val 43671"/>
              <a:gd name="adj2" fmla="val 53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8819" y="3062689"/>
            <a:ext cx="5916058" cy="1883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94962" y="3342911"/>
            <a:ext cx="538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Изучаем методические рекомендации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65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5158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служба по надзору в сфере образования 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науки</a:t>
            </a:r>
          </a:p>
          <a:p>
            <a:pPr algn="ctr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и проведению итогового сочинения (изложения) для органов исполнительной власти субъектов Российской Федерации, осуществляющих государственное управление в сфере образования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техническому обеспечению организации и проведения итогового сочинения (изложения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 проведению итогового сочинения (изложения) для образовательных организаций, реализующих образовательные программы среднего общего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сочинению (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изложению) для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сочинения (изложения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2016г.</a:t>
            </a:r>
            <a:endParaRPr lang="ru-RU" sz="800" dirty="0"/>
          </a:p>
          <a:p>
            <a:pPr algn="ctr">
              <a:spcAft>
                <a:spcPts val="0"/>
              </a:spcAft>
            </a:pP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1200151"/>
            <a:ext cx="114490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Лица, привлекаемые к организации и проведению итогового сочинения (изложения):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952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образовательной организации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(далее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/>
              <a:t>технические </a:t>
            </a:r>
            <a:r>
              <a:rPr lang="ru-RU" sz="2000" b="1" dirty="0" smtClean="0"/>
              <a:t>специалисты</a:t>
            </a:r>
            <a:r>
              <a:rPr lang="ru-RU" sz="2000" dirty="0" smtClean="0"/>
              <a:t>;</a:t>
            </a:r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 smtClean="0"/>
              <a:t>члены </a:t>
            </a:r>
            <a:r>
              <a:rPr lang="ru-RU" sz="2000" b="1" dirty="0"/>
              <a:t>комиссии, участвующие в организации и проведении итогового сочинения </a:t>
            </a:r>
            <a:r>
              <a:rPr lang="ru-RU" sz="2000" dirty="0"/>
              <a:t>(изложения);</a:t>
            </a:r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/>
              <a:t>члены (эксперты) комиссии, участвующие в проверке итогового сочинения (изложения);</a:t>
            </a:r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/>
              <a:t>медицинские работники</a:t>
            </a:r>
            <a:r>
              <a:rPr lang="ru-RU" sz="2000" dirty="0"/>
              <a:t>, </a:t>
            </a:r>
            <a:endParaRPr lang="ru-RU" sz="2000" dirty="0" smtClean="0"/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 smtClean="0"/>
              <a:t>ассистенты</a:t>
            </a:r>
            <a:r>
              <a:rPr lang="ru-RU" sz="2000" dirty="0"/>
              <a:t>, оказывающие необходимую помощь участникам с </a:t>
            </a:r>
            <a:r>
              <a:rPr lang="ru-RU" sz="2000" dirty="0" smtClean="0"/>
              <a:t>ОВЗ;</a:t>
            </a:r>
            <a:endParaRPr lang="ru-RU" sz="2000" dirty="0"/>
          </a:p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sz="2000" b="1" dirty="0"/>
              <a:t>дежурные, контролирующие соблюдение порядка</a:t>
            </a:r>
            <a:r>
              <a:rPr lang="ru-RU" sz="2000" dirty="0"/>
              <a:t> проведения итогового сочинения (изложения).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446028" y="333376"/>
            <a:ext cx="10745972" cy="644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 Сроки и продолжительность написания итогового сочинения (изложения)</a:t>
            </a:r>
            <a:endParaRPr lang="ru-RU" altLang="ru-RU" sz="240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Итоговое сочинение (изложение) проводится в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среду декабря, первую среду февраля и первую рабочую среду мая.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написания  итогового сочинения (изложения) составляет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(235 минут).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итогового сочинения (изложения) с ОВЗ, детей-инвалидов и инвалидов продолжительность выполнения итогового сочинения (изложения)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на 1,5 часа.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продолжительности итогового сочинения (изложения) четыре и более часа организуется питание участников итогового сочинения (изложения).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продолжительность написания  итогового сочинения  (изложения)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включается время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выделенное на подготовительные мероприятия (инструктаж участников итогового сочинения (изложения), заполнение ими регистрационных полей и др.).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неудовлетворительного результата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(«незачет») за итоговое сочинение (изложение) обучающиеся вправе пересдать итоговое сочинение (изложение), но не более двух раз и только в сроки, предусмотренные расписанием проведения итогового сочинения (изложения). </a:t>
            </a:r>
          </a:p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07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1" name="Picture 2" descr="http://edu.mouhta.ru/%D0%93%D0%BE%D1%81%D1%83%D0%B4%D0%B0%D1%80%D1%81%D1%82%D0%B2%D0%B5%D0%BD%D0%BD%D0%B0%D1%8F%20%D0%B8%D1%82%D0%BE%D0%B3%D0%BE%D0%B2%D0%B0%D1%8F%20%D0%B0%D1%82%D1%82%D0%B5%D1%81%D1%82%D0%B0%D1%86%D0%B8%D1%8F/informatsionnye-materialy-gia-9/plakat_2016-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4" t="10101" b="68211"/>
          <a:stretch>
            <a:fillRect/>
          </a:stretch>
        </p:blipFill>
        <p:spPr bwMode="auto">
          <a:xfrm>
            <a:off x="3270064" y="-15523"/>
            <a:ext cx="8921936" cy="463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edu.mouhta.ru/%D0%93%D0%BE%D1%81%D1%83%D0%B4%D0%B0%D1%80%D1%81%D1%82%D0%B2%D0%B5%D0%BD%D0%BD%D0%B0%D1%8F%20%D0%B8%D1%82%D0%BE%D0%B3%D0%BE%D0%B2%D0%B0%D1%8F%20%D0%B0%D1%82%D1%82%D0%B5%D1%81%D1%82%D0%B0%D1%86%D0%B8%D1%8F/informatsionnye-materialy-gia-9/plakat_2016-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10291" r="67281" b="70456"/>
          <a:stretch>
            <a:fillRect/>
          </a:stretch>
        </p:blipFill>
        <p:spPr bwMode="auto">
          <a:xfrm>
            <a:off x="1450789" y="3696560"/>
            <a:ext cx="36385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5" name="Picture 2" descr="http://edu.mouhta.ru/%D0%93%D0%BE%D1%81%D1%83%D0%B4%D0%B0%D1%80%D1%81%D1%82%D0%B2%D0%B5%D0%BD%D0%BD%D0%B0%D1%8F%20%D0%B8%D1%82%D0%BE%D0%B3%D0%BE%D0%B2%D0%B0%D1%8F%20%D0%B0%D1%82%D1%82%D0%B5%D1%81%D1%82%D0%B0%D1%86%D0%B8%D1%8F/informatsionnye-materialy-gia-9/plakat_2016-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9" r="38356" b="-551"/>
          <a:stretch>
            <a:fillRect/>
          </a:stretch>
        </p:blipFill>
        <p:spPr bwMode="auto">
          <a:xfrm>
            <a:off x="2322695" y="0"/>
            <a:ext cx="8967595" cy="70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9946" y="1694705"/>
            <a:ext cx="4349664" cy="8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40909" y="1171405"/>
            <a:ext cx="1450229" cy="65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993366"/>
                </a:solidFill>
              </a:rPr>
              <a:t>ДОН ТО</a:t>
            </a:r>
          </a:p>
        </p:txBody>
      </p:sp>
    </p:spTree>
    <p:extLst>
      <p:ext uri="{BB962C8B-B14F-4D97-AF65-F5344CB8AC3E}">
        <p14:creationId xmlns:p14="http://schemas.microsoft.com/office/powerpoint/2010/main" val="17755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149946" y="1694705"/>
            <a:ext cx="4349664" cy="8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school38.org/images/plakat_ege15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1" b="6363"/>
          <a:stretch/>
        </p:blipFill>
        <p:spPr bwMode="auto">
          <a:xfrm>
            <a:off x="2305632" y="-40384"/>
            <a:ext cx="7774802" cy="68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518036" cy="665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1518037" y="12701"/>
            <a:ext cx="10673964" cy="69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 Повторный допуск к написанию итогового сочинения (изложения)</a:t>
            </a:r>
            <a:endParaRPr lang="ru-RU" altLang="ru-RU" sz="2000" b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b="1" u="sng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Повторно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 к написанию итогового сочинения (изложения) (в первую среду февраля и первую рабочую среду мая) 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допускаются:</a:t>
            </a:r>
            <a:endParaRPr lang="ru-RU" altLang="ru-RU" b="1" dirty="0"/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обучающиеся, получившие по итоговому сочинению (изложению) неудовлетворительный результат («незачет»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altLang="ru-RU" dirty="0"/>
          </a:p>
          <a:p>
            <a:pPr algn="just" eaLnBrk="1" hangingPunct="1">
              <a:lnSpc>
                <a:spcPct val="115000"/>
              </a:lnSpc>
            </a:pP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обучающиеся,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 явившиеся на итоговое сочинение 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(изложение)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 уважительным причинам 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(болезнь или иные обстоятельства, подтвержденные документально);</a:t>
            </a:r>
            <a:endParaRPr lang="ru-RU" altLang="ru-RU" dirty="0"/>
          </a:p>
          <a:p>
            <a:pPr eaLnBrk="1" hangingPunct="1">
              <a:lnSpc>
                <a:spcPct val="115000"/>
              </a:lnSpc>
            </a:pP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обучающиеся,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 завершившие написание итогового сочинения (изложения) по уважительным причинам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 (болезнь или иные обстоятельства, подтвержденные документально).</a:t>
            </a:r>
            <a:endParaRPr lang="ru-RU" altLang="ru-RU" dirty="0"/>
          </a:p>
          <a:p>
            <a:pPr algn="just" eaLnBrk="1" hangingPunct="1">
              <a:lnSpc>
                <a:spcPct val="115000"/>
              </a:lnSpc>
            </a:pP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Обучающиеся,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получившие по итоговому сочинению (изложению) неудовлетворительный результат («незачет»), 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могут быть повторно допущены к участию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 в итоговом сочинении (изложении), </a:t>
            </a:r>
            <a:r>
              <a:rPr lang="ru-RU" altLang="ru-RU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но не более двух раз</a:t>
            </a:r>
            <a:r>
              <a:rPr lang="ru-RU" altLang="ru-RU" dirty="0">
                <a:ea typeface="Calibri" panose="020F0502020204030204" pitchFamily="34" charset="0"/>
                <a:cs typeface="Calibri" panose="020F0502020204030204" pitchFamily="34" charset="0"/>
              </a:rPr>
              <a:t> и только в сроки, установленные расписанием проведения итогового сочинения (изложения).</a:t>
            </a:r>
          </a:p>
          <a:p>
            <a:pPr eaLnBrk="1" hangingPunct="1"/>
            <a:r>
              <a:rPr lang="ru-RU" altLang="ru-RU" b="1" dirty="0">
                <a:solidFill>
                  <a:srgbClr val="0070C0"/>
                </a:solidFill>
              </a:rPr>
              <a:t>1.8. Срок действия итогового сочинения </a:t>
            </a:r>
            <a:r>
              <a:rPr lang="ru-RU" altLang="ru-RU" b="1" dirty="0"/>
              <a:t> </a:t>
            </a:r>
            <a:endParaRPr lang="ru-RU" altLang="ru-RU" dirty="0"/>
          </a:p>
          <a:p>
            <a:pPr eaLnBrk="1" hangingPunct="1"/>
            <a:r>
              <a:rPr lang="ru-RU" altLang="ru-RU" dirty="0"/>
              <a:t>  </a:t>
            </a:r>
            <a:r>
              <a:rPr lang="ru-RU" altLang="ru-RU" b="1" dirty="0">
                <a:solidFill>
                  <a:srgbClr val="C00000"/>
                </a:solidFill>
              </a:rPr>
              <a:t>Итоговое сочинение действительно в течение четырех лет, следующих за годом написания такого сочинения. </a:t>
            </a:r>
          </a:p>
          <a:p>
            <a:pPr eaLnBrk="1" hangingPunct="1"/>
            <a:r>
              <a:rPr lang="ru-RU" altLang="ru-RU" dirty="0"/>
              <a:t>Выпускники прошлых лет могут участвовать в итоговом сочинении, в том числе при наличии у них действующего итогового сочинения прошлых лет. </a:t>
            </a:r>
          </a:p>
          <a:p>
            <a:pPr eaLnBrk="1" hangingPunct="1"/>
            <a:r>
              <a:rPr lang="ru-RU" altLang="ru-RU" dirty="0"/>
              <a:t>ВПЛ   вправе предоставить в образовательные организации высшего образования итоговое сочинение </a:t>
            </a:r>
            <a:r>
              <a:rPr lang="ru-RU" altLang="ru-RU" b="1" dirty="0"/>
              <a:t>только текущего года, при этом итоговое сочинение прошлого года аннулируется.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dirty="0"/>
          </a:p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183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446029" y="188913"/>
            <a:ext cx="10745972" cy="54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000"/>
              </a:spcBef>
            </a:pPr>
            <a:r>
              <a:rPr lang="ru-RU" altLang="ru-RU" sz="24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проведения итогового сочинения (изложения) в образовательной организации</a:t>
            </a:r>
            <a:endParaRPr lang="ru-RU" altLang="ru-RU" sz="2400" b="1" dirty="0">
              <a:solidFill>
                <a:srgbClr val="4F81B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итогового сочинения (изложения) руководитель ОО распределяет участников по кабинетам 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произвольном порядке.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начинается с 09.00 по местному времени. Участники рассаживаются за рабочие столы в учебном кабинете в произвольном порядке (по одному человеку за рабочий стол).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проведения итогового сочинения (изложения) в учебном кабинете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присутствовать не менее двух членов комиссии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начинается в 10.00 по местному времени. </a:t>
            </a: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опоздал,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допускается к написанию итогового сочинения (изложения), при этом время окончания написания итогового сочинения (изложения) не продлевается.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не проводится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Члены комиссии предоставляют необходимую информацию для заполнения регистрационных полей бланков сочинения (изложения). 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600" dirty="0">
              <a:solidFill>
                <a:srgbClr val="494949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6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Рекомендуем не опаздывать на проведение итогового сочинения</a:t>
            </a:r>
            <a:endParaRPr lang="ru-RU" alt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u="sng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8400" y="1962150"/>
            <a:ext cx="1714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___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48" t="12828" r="5398"/>
          <a:stretch/>
        </p:blipFill>
        <p:spPr bwMode="auto">
          <a:xfrm>
            <a:off x="76200" y="-66675"/>
            <a:ext cx="12115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54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5783855" y="148940"/>
            <a:ext cx="640814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Взять с собой необходимые вещи: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 документ, удостоверяющий личность; 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ручка черного цвета </a:t>
            </a:r>
            <a:r>
              <a:rPr lang="ru-RU" altLang="ru-RU" sz="2400" dirty="0" err="1">
                <a:solidFill>
                  <a:srgbClr val="494949"/>
                </a:solidFill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; лекарства и питание (при необходимости);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специальные технические средства (для участников с ОВЗ, детей-инвалидов, инвалидов).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Иные личные вещи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участники обязаны оставить в специально выделенном в учебном кабинете месте для хранения личных вещей участников.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Участникам выдадут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черновики, орфографический словарь для участников итогового сочинения (орфографический и толковый словари для участников итогового изложения).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Внимание!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Черновики не проверяются и записи в них не учитываются при проверке.</a:t>
            </a:r>
            <a:endParaRPr lang="ru-RU" altLang="ru-RU" sz="2400" dirty="0"/>
          </a:p>
        </p:txBody>
      </p:sp>
      <p:pic>
        <p:nvPicPr>
          <p:cNvPr id="27652" name="Picture 2" descr="http://edu.mouhta.ru/%D0%93%D0%BE%D1%81%D1%83%D0%B4%D0%B0%D1%80%D1%81%D1%82%D0%B2%D0%B5%D0%BD%D0%BD%D0%B0%D1%8F%20%D0%B8%D1%82%D0%BE%D0%B3%D0%BE%D0%B2%D0%B0%D1%8F%20%D0%B0%D1%82%D1%82%D0%B5%D1%81%D1%82%D0%B0%D1%86%D0%B8%D1%8F/informatsionnye-materialy-gia-9/plakat_2016-2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2" t="59007" r="2171" b="1654"/>
          <a:stretch>
            <a:fillRect/>
          </a:stretch>
        </p:blipFill>
        <p:spPr bwMode="auto">
          <a:xfrm>
            <a:off x="1446028" y="49426"/>
            <a:ext cx="4337827" cy="680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8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723" y="2974554"/>
            <a:ext cx="5971142" cy="2005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19936" y="2882416"/>
            <a:ext cx="4781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инструкции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40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hutterstock_102122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75" y="16022"/>
            <a:ext cx="4712883" cy="37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5533" y="610092"/>
            <a:ext cx="5452519" cy="5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Руководитель ОО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4287" y="1181820"/>
            <a:ext cx="11959071" cy="5607169"/>
          </a:xfrm>
        </p:spPr>
        <p:txBody>
          <a:bodyPr>
            <a:normAutofit fontScale="40000" lnSpcReduction="20000"/>
          </a:bodyPr>
          <a:lstStyle/>
          <a:p>
            <a:endParaRPr lang="ru-RU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      </a:t>
            </a:r>
            <a:r>
              <a:rPr lang="ru-RU" sz="3200" b="1" dirty="0" smtClean="0"/>
              <a:t>предоставляет </a:t>
            </a:r>
            <a:r>
              <a:rPr lang="ru-RU" sz="3200" b="1" dirty="0"/>
              <a:t>сведения </a:t>
            </a:r>
            <a:r>
              <a:rPr lang="ru-RU" sz="3200" dirty="0"/>
              <a:t>для внесения в региональные информационные системы;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информирует</a:t>
            </a:r>
            <a:r>
              <a:rPr lang="ru-RU" sz="3200" dirty="0" smtClean="0"/>
              <a:t> </a:t>
            </a:r>
            <a:r>
              <a:rPr lang="ru-RU" sz="3200" dirty="0"/>
              <a:t>обучающихся и их родителей (законных представителей) о сроках проведения итогового сочинения (изложения), о времени и месте ознакомления с результатами итогового сочинения (изложения);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формирует  </a:t>
            </a:r>
            <a:r>
              <a:rPr lang="ru-RU" sz="3200" b="1" dirty="0"/>
              <a:t>состав </a:t>
            </a:r>
            <a:r>
              <a:rPr lang="ru-RU" sz="3200" b="1" dirty="0" smtClean="0"/>
              <a:t>2-х комиссий </a:t>
            </a:r>
            <a:r>
              <a:rPr lang="ru-RU" sz="3200" dirty="0"/>
              <a:t>образовательной  </a:t>
            </a:r>
            <a:r>
              <a:rPr lang="ru-RU" sz="3200" dirty="0" smtClean="0"/>
              <a:t>организации:   1.по </a:t>
            </a:r>
            <a:r>
              <a:rPr lang="ru-RU" sz="3200" dirty="0"/>
              <a:t>проведению </a:t>
            </a:r>
            <a:r>
              <a:rPr lang="ru-RU" sz="3200" dirty="0" smtClean="0"/>
              <a:t>и  2. проверке </a:t>
            </a:r>
            <a:r>
              <a:rPr lang="ru-RU" sz="3200" dirty="0"/>
              <a:t>итогового сочинения (изложения);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организует   </a:t>
            </a:r>
            <a:r>
              <a:rPr lang="ru-RU" sz="3200" b="1" dirty="0"/>
              <a:t>проведение   </a:t>
            </a:r>
            <a:r>
              <a:rPr lang="ru-RU" sz="3200" dirty="0"/>
              <a:t>итогового   сочинения   (изложения)   в соответствии с требованиями настоящих Рекомендаций;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обеспечивает </a:t>
            </a:r>
            <a:r>
              <a:rPr lang="ru-RU" sz="3200" b="1" dirty="0"/>
              <a:t>отбор и подготовку специалистов</a:t>
            </a:r>
            <a:r>
              <a:rPr lang="ru-RU" sz="3200" dirty="0"/>
              <a:t>, входящих в состав комиссии образовательных организаций и привлекаемых к проведению и проверке итогового сочинения (изложения) в соответствии с требованиями настоящих Рекомендаций;</a:t>
            </a:r>
          </a:p>
          <a:p>
            <a:r>
              <a:rPr lang="ru-RU" sz="3200" b="1" dirty="0" smtClean="0"/>
              <a:t> обеспечивает </a:t>
            </a:r>
            <a:r>
              <a:rPr lang="ru-RU" sz="3200" b="1" dirty="0"/>
              <a:t>техническую поддержку </a:t>
            </a:r>
            <a:r>
              <a:rPr lang="ru-RU" sz="3200" dirty="0"/>
              <a:t>проведения итогового сочинения (изложения), в том числе в соответствии с требованиями Технического регламента проведения итогового сочинения (изложения);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получает </a:t>
            </a:r>
            <a:r>
              <a:rPr lang="ru-RU" sz="3200" b="1" dirty="0"/>
              <a:t>темы </a:t>
            </a:r>
            <a:r>
              <a:rPr lang="ru-RU" sz="3200" dirty="0"/>
              <a:t>сочинений (тексты изложений) и </a:t>
            </a:r>
            <a:r>
              <a:rPr lang="ru-RU" sz="3200" dirty="0" smtClean="0"/>
              <a:t>обеспечивает </a:t>
            </a:r>
            <a:r>
              <a:rPr lang="ru-RU" sz="3200" dirty="0"/>
              <a:t>информационную безопасность;</a:t>
            </a:r>
          </a:p>
          <a:p>
            <a:r>
              <a:rPr lang="ru-RU" sz="3200" b="1" dirty="0" smtClean="0"/>
              <a:t>обеспечивает</a:t>
            </a:r>
            <a:r>
              <a:rPr lang="ru-RU" sz="3200" dirty="0" smtClean="0"/>
              <a:t>   </a:t>
            </a:r>
            <a:r>
              <a:rPr lang="ru-RU" sz="3200" dirty="0"/>
              <a:t>обучающихся,   выпускников   прошлых   лет </a:t>
            </a:r>
            <a:r>
              <a:rPr lang="ru-RU" sz="3200" b="1" dirty="0"/>
              <a:t>орфографическими словарями </a:t>
            </a:r>
            <a:r>
              <a:rPr lang="ru-RU" sz="3200" dirty="0"/>
              <a:t>при проведении итогового сочинения (изложения);</a:t>
            </a:r>
          </a:p>
          <a:p>
            <a:r>
              <a:rPr lang="ru-RU" sz="3200" b="1" dirty="0" smtClean="0"/>
              <a:t>организует </a:t>
            </a:r>
            <a:r>
              <a:rPr lang="ru-RU" sz="3200" b="1" dirty="0"/>
              <a:t>проверку </a:t>
            </a:r>
            <a:r>
              <a:rPr lang="ru-RU" sz="3200" dirty="0"/>
              <a:t>итоговых сочинений (изложений) обучающихся</a:t>
            </a:r>
            <a:r>
              <a:rPr lang="ru-RU" sz="3200" dirty="0" smtClean="0"/>
              <a:t>.</a:t>
            </a:r>
          </a:p>
          <a:p>
            <a:r>
              <a:rPr lang="ru-RU" sz="3300" b="1" dirty="0"/>
              <a:t>хранит оригиналы </a:t>
            </a:r>
            <a:r>
              <a:rPr lang="ru-RU" sz="3300" dirty="0"/>
              <a:t>бланков до завершения их проверки; </a:t>
            </a:r>
            <a:r>
              <a:rPr lang="ru-RU" sz="3200" dirty="0" smtClean="0"/>
              <a:t>передает бланки </a:t>
            </a:r>
            <a:r>
              <a:rPr lang="ru-RU" sz="3200" dirty="0"/>
              <a:t>в РЦОИ</a:t>
            </a:r>
            <a:r>
              <a:rPr lang="ru-RU" sz="3200" dirty="0" smtClean="0"/>
              <a:t>;</a:t>
            </a:r>
          </a:p>
          <a:p>
            <a:r>
              <a:rPr lang="ru-RU" sz="3400" b="1" i="1" dirty="0">
                <a:solidFill>
                  <a:srgbClr val="7030A0"/>
                </a:solidFill>
              </a:rPr>
              <a:t>После выполнения процесса ксерокопирования </a:t>
            </a:r>
            <a:r>
              <a:rPr lang="ru-RU" sz="3400" b="1" i="1" dirty="0" smtClean="0">
                <a:solidFill>
                  <a:srgbClr val="7030A0"/>
                </a:solidFill>
              </a:rPr>
              <a:t>бланков</a:t>
            </a:r>
            <a:r>
              <a:rPr lang="ru-RU" sz="3400" b="1" i="1" dirty="0">
                <a:solidFill>
                  <a:srgbClr val="7030A0"/>
                </a:solidFill>
              </a:rPr>
              <a:t> </a:t>
            </a:r>
            <a:r>
              <a:rPr lang="ru-RU" sz="3400" b="1" i="1" dirty="0" smtClean="0">
                <a:solidFill>
                  <a:srgbClr val="7030A0"/>
                </a:solidFill>
              </a:rPr>
              <a:t> регистрации </a:t>
            </a:r>
            <a:r>
              <a:rPr lang="ru-RU" sz="3400" b="1" i="1" dirty="0">
                <a:solidFill>
                  <a:srgbClr val="7030A0"/>
                </a:solidFill>
              </a:rPr>
              <a:t>и бланков ответов обучающихся, ВПЛ, </a:t>
            </a:r>
            <a:r>
              <a:rPr lang="ru-RU" sz="3400" b="1" i="1" dirty="0" smtClean="0">
                <a:solidFill>
                  <a:srgbClr val="7030A0"/>
                </a:solidFill>
              </a:rPr>
              <a:t>руководитель </a:t>
            </a:r>
            <a:r>
              <a:rPr lang="en-US" sz="3400" b="1" i="1" dirty="0">
                <a:solidFill>
                  <a:srgbClr val="7030A0"/>
                </a:solidFill>
              </a:rPr>
              <a:t>ОО </a:t>
            </a:r>
            <a:r>
              <a:rPr lang="en-US" sz="3400" b="1" i="1" dirty="0" err="1" smtClean="0">
                <a:solidFill>
                  <a:srgbClr val="7030A0"/>
                </a:solidFill>
              </a:rPr>
              <a:t>хранит</a:t>
            </a:r>
            <a:r>
              <a:rPr lang="ru-RU" sz="3400" b="1" i="1" dirty="0" smtClean="0">
                <a:solidFill>
                  <a:srgbClr val="7030A0"/>
                </a:solidFill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</a:rPr>
              <a:t>оригиналы</a:t>
            </a:r>
            <a:r>
              <a:rPr lang="en-US" sz="3400" b="1" i="1" dirty="0" smtClean="0">
                <a:solidFill>
                  <a:srgbClr val="7030A0"/>
                </a:solidFill>
              </a:rPr>
              <a:t> </a:t>
            </a:r>
            <a:r>
              <a:rPr lang="en-US" sz="3400" b="1" i="1" dirty="0" err="1">
                <a:solidFill>
                  <a:srgbClr val="7030A0"/>
                </a:solidFill>
              </a:rPr>
              <a:t>бланков</a:t>
            </a:r>
            <a:r>
              <a:rPr lang="en-US" sz="3400" b="1" i="1" dirty="0">
                <a:solidFill>
                  <a:srgbClr val="7030A0"/>
                </a:solidFill>
              </a:rPr>
              <a:t>. </a:t>
            </a:r>
            <a:r>
              <a:rPr lang="ru-RU" sz="3400" b="1" i="1" dirty="0">
                <a:solidFill>
                  <a:srgbClr val="7030A0"/>
                </a:solidFill>
              </a:rPr>
              <a:t>После того, как комиссия по проверке сочинения (изложения) внесла результаты проверки </a:t>
            </a:r>
            <a:r>
              <a:rPr lang="ru-RU" sz="3400" b="1" i="1" dirty="0" smtClean="0">
                <a:solidFill>
                  <a:srgbClr val="7030A0"/>
                </a:solidFill>
              </a:rPr>
              <a:t>в копии  </a:t>
            </a:r>
            <a:r>
              <a:rPr lang="ru-RU" sz="3400" b="1" i="1" dirty="0">
                <a:solidFill>
                  <a:srgbClr val="7030A0"/>
                </a:solidFill>
              </a:rPr>
              <a:t>бланков  регистрации,  руководитель  должен отдать оригиналы бланков ответственному лицу комиссии по проверке сочинения (изложения) для переноса оценки за итоговое сочинение (изложение) из копий бланков в оригиналы.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8629"/>
            <a:ext cx="4343400" cy="1496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егистрация </a:t>
            </a:r>
            <a:r>
              <a:rPr lang="ru-RU" b="1" dirty="0">
                <a:solidFill>
                  <a:schemeClr val="tx1"/>
                </a:solidFill>
              </a:rPr>
              <a:t>обучающихся для участия в итоговом сочинении (изложении</a:t>
            </a:r>
            <a:r>
              <a:rPr lang="ru-RU" b="1" dirty="0" smtClean="0">
                <a:solidFill>
                  <a:schemeClr val="tx1"/>
                </a:solidFill>
              </a:rPr>
              <a:t>):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Принять заявления;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проконтролировать </a:t>
            </a:r>
            <a:r>
              <a:rPr lang="ru-RU" dirty="0">
                <a:solidFill>
                  <a:schemeClr val="tx1"/>
                </a:solidFill>
              </a:rPr>
              <a:t>получение согласия на обработку персональных данных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01" y="502837"/>
            <a:ext cx="52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 2 недели до сочинения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5975" y="556825"/>
            <a:ext cx="6000750" cy="512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Приказ по ОО </a:t>
            </a:r>
          </a:p>
          <a:p>
            <a:pPr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На  формирование состава 2-х комиссий </a:t>
            </a:r>
            <a:r>
              <a:rPr lang="ru-RU" dirty="0" smtClean="0">
                <a:solidFill>
                  <a:schemeClr val="tx1"/>
                </a:solidFill>
              </a:rPr>
              <a:t>ОО </a:t>
            </a:r>
            <a:r>
              <a:rPr lang="ru-RU" dirty="0">
                <a:solidFill>
                  <a:schemeClr val="tx1"/>
                </a:solidFill>
              </a:rPr>
              <a:t>из школьных учителей-предметников, администрации </a:t>
            </a:r>
            <a:r>
              <a:rPr lang="ru-RU" dirty="0" smtClean="0">
                <a:solidFill>
                  <a:schemeClr val="tx1"/>
                </a:solidFill>
              </a:rPr>
              <a:t>школы: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комиссия по проведению итогового сочинения (изложения)  по 2 на 1 аудиторию, дежурные (не менее 3);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комиссия (эксперты) ОО по </a:t>
            </a:r>
            <a:r>
              <a:rPr lang="ru-RU" dirty="0">
                <a:solidFill>
                  <a:schemeClr val="tx1"/>
                </a:solidFill>
              </a:rPr>
              <a:t>проверке 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>
                <a:solidFill>
                  <a:schemeClr val="tx1"/>
                </a:solidFill>
              </a:rPr>
              <a:t>(не менее </a:t>
            </a:r>
            <a:r>
              <a:rPr lang="ru-RU" dirty="0" smtClean="0">
                <a:solidFill>
                  <a:schemeClr val="tx1"/>
                </a:solidFill>
              </a:rPr>
              <a:t>3).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Назначить технического специалиста,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ассистентов (при необходимости).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О ознакомление </a:t>
            </a:r>
            <a:r>
              <a:rPr lang="ru-RU" dirty="0">
                <a:solidFill>
                  <a:schemeClr val="tx1"/>
                </a:solidFill>
              </a:rPr>
              <a:t>лиц, привлекаемых к проведению итогового сочинения (изложения), с инструктивными </a:t>
            </a:r>
            <a:r>
              <a:rPr lang="ru-RU" dirty="0" smtClean="0">
                <a:solidFill>
                  <a:schemeClr val="tx1"/>
                </a:solidFill>
              </a:rPr>
              <a:t>материалами.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Скорректировать </a:t>
            </a:r>
            <a:r>
              <a:rPr lang="ru-RU" dirty="0">
                <a:solidFill>
                  <a:schemeClr val="tx1"/>
                </a:solidFill>
              </a:rPr>
              <a:t>расписания занятий ОО в дни проведения 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9975" y="156715"/>
            <a:ext cx="235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5-7 дней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427" y="73624"/>
            <a:ext cx="4020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Действия руководителя </a:t>
            </a:r>
          </a:p>
        </p:txBody>
      </p:sp>
      <p:pic>
        <p:nvPicPr>
          <p:cNvPr id="9" name="Picture 6" descr="shutterstock_102122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00" y="2357689"/>
            <a:ext cx="1787575" cy="14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799" y="6276975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привлекаем учителей, обучающих  участников сочинения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363067"/>
            <a:ext cx="4343400" cy="116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Организует ознакомление под роспись   обучающих и их родителей с Памяткой о порядке проведения итогового сочинения (Приложение 4)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5379338"/>
            <a:ext cx="4343400" cy="118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Информирует обучающихся и их родителей о сроках, процедуре проведения, о времени и месте ознакомления с результатами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" y="1893674"/>
            <a:ext cx="4752975" cy="2611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участников по аудиториям;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членов комиссии по аудиториям;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-распределение дежурных;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-распечатать инструкцию на каждого участника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(см. Приложение 4, 5);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-Распечатать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критерии </a:t>
            </a:r>
            <a:r>
              <a:rPr lang="ru-RU" dirty="0" smtClean="0">
                <a:solidFill>
                  <a:schemeClr val="tx1"/>
                </a:solidFill>
              </a:rPr>
              <a:t>оценивания итогового сочинения (изложения), </a:t>
            </a:r>
            <a:r>
              <a:rPr lang="ru-RU" dirty="0">
                <a:solidFill>
                  <a:schemeClr val="tx1"/>
                </a:solidFill>
              </a:rPr>
              <a:t>протоколы проверки.</a:t>
            </a:r>
          </a:p>
          <a:p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234642"/>
            <a:ext cx="1184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Действия руководителя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 1-3 дня до сочинения                          </a:t>
            </a:r>
            <a:r>
              <a:rPr lang="ru-RU" sz="2400" b="1" dirty="0">
                <a:solidFill>
                  <a:srgbClr val="C00000"/>
                </a:solidFill>
              </a:rPr>
              <a:t>Не позднее чем за день до проведения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066924" y="1062677"/>
            <a:ext cx="600075" cy="603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10201" y="1665974"/>
            <a:ext cx="6248399" cy="439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-провести </a:t>
            </a:r>
            <a:r>
              <a:rPr lang="ru-RU" dirty="0">
                <a:solidFill>
                  <a:schemeClr val="tx1"/>
                </a:solidFill>
              </a:rPr>
              <a:t>проверку готовности </a:t>
            </a:r>
            <a:r>
              <a:rPr lang="ru-RU" dirty="0" smtClean="0">
                <a:solidFill>
                  <a:schemeClr val="tx1"/>
                </a:solidFill>
              </a:rPr>
              <a:t>ОО </a:t>
            </a:r>
            <a:r>
              <a:rPr lang="ru-RU" dirty="0">
                <a:solidFill>
                  <a:schemeClr val="tx1"/>
                </a:solidFill>
              </a:rPr>
              <a:t>к проведению </a:t>
            </a:r>
            <a:r>
              <a:rPr lang="ru-RU" dirty="0" smtClean="0">
                <a:solidFill>
                  <a:schemeClr val="tx1"/>
                </a:solidFill>
              </a:rPr>
              <a:t>сочинения;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-проверить </a:t>
            </a:r>
            <a:r>
              <a:rPr lang="ru-RU" dirty="0">
                <a:solidFill>
                  <a:schemeClr val="tx1"/>
                </a:solidFill>
              </a:rPr>
              <a:t>наличие </a:t>
            </a:r>
            <a:r>
              <a:rPr lang="ru-RU" dirty="0" smtClean="0">
                <a:solidFill>
                  <a:schemeClr val="tx1"/>
                </a:solidFill>
              </a:rPr>
              <a:t>работоспособных часов в </a:t>
            </a:r>
            <a:r>
              <a:rPr lang="ru-RU" dirty="0">
                <a:solidFill>
                  <a:schemeClr val="tx1"/>
                </a:solidFill>
              </a:rPr>
              <a:t>каждом </a:t>
            </a:r>
            <a:r>
              <a:rPr lang="ru-RU" dirty="0" smtClean="0">
                <a:solidFill>
                  <a:schemeClr val="tx1"/>
                </a:solidFill>
              </a:rPr>
              <a:t>кабинете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-подготовить  </a:t>
            </a:r>
            <a:r>
              <a:rPr lang="ru-RU" dirty="0">
                <a:solidFill>
                  <a:schemeClr val="tx1"/>
                </a:solidFill>
              </a:rPr>
              <a:t>черновики </a:t>
            </a:r>
            <a:r>
              <a:rPr lang="ru-RU" dirty="0" smtClean="0">
                <a:solidFill>
                  <a:schemeClr val="tx1"/>
                </a:solidFill>
              </a:rPr>
              <a:t>(по 2);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-подготовить инструкции, зачитываемые в </a:t>
            </a:r>
            <a:r>
              <a:rPr lang="ru-RU" dirty="0">
                <a:solidFill>
                  <a:schemeClr val="tx1"/>
                </a:solidFill>
              </a:rPr>
              <a:t>учебном кабинете перед началом проведения </a:t>
            </a:r>
            <a:r>
              <a:rPr lang="ru-RU" dirty="0" smtClean="0">
                <a:solidFill>
                  <a:schemeClr val="tx1"/>
                </a:solidFill>
              </a:rPr>
              <a:t>сочинения (1 на </a:t>
            </a:r>
            <a:r>
              <a:rPr lang="ru-RU" dirty="0">
                <a:solidFill>
                  <a:schemeClr val="tx1"/>
                </a:solidFill>
              </a:rPr>
              <a:t>один кабинет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i="1" dirty="0" smtClean="0">
                <a:solidFill>
                  <a:schemeClr val="tx1"/>
                </a:solidFill>
              </a:rPr>
              <a:t>(см.</a:t>
            </a:r>
            <a:r>
              <a:rPr lang="ru-RU" i="1" dirty="0"/>
              <a:t> </a:t>
            </a:r>
            <a:r>
              <a:rPr lang="ru-RU" i="1" dirty="0">
                <a:solidFill>
                  <a:schemeClr val="tx1"/>
                </a:solidFill>
              </a:rPr>
              <a:t>Приложение 4</a:t>
            </a:r>
            <a:r>
              <a:rPr lang="ru-RU" i="1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-обеспечить </a:t>
            </a:r>
            <a:r>
              <a:rPr lang="ru-RU" dirty="0">
                <a:solidFill>
                  <a:schemeClr val="tx1"/>
                </a:solidFill>
              </a:rPr>
              <a:t>печать бланков </a:t>
            </a:r>
            <a:r>
              <a:rPr lang="ru-RU" dirty="0" smtClean="0">
                <a:solidFill>
                  <a:schemeClr val="tx1"/>
                </a:solidFill>
              </a:rPr>
              <a:t>сочинения </a:t>
            </a:r>
            <a:r>
              <a:rPr lang="ru-RU" dirty="0">
                <a:solidFill>
                  <a:schemeClr val="tx1"/>
                </a:solidFill>
              </a:rPr>
              <a:t>(изложения) и отчетных форм для проведения </a:t>
            </a:r>
            <a:r>
              <a:rPr lang="ru-RU" dirty="0" smtClean="0">
                <a:solidFill>
                  <a:schemeClr val="tx1"/>
                </a:solidFill>
              </a:rPr>
              <a:t>сочинения;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-определить </a:t>
            </a:r>
            <a:r>
              <a:rPr lang="ru-RU" dirty="0">
                <a:solidFill>
                  <a:schemeClr val="tx1"/>
                </a:solidFill>
              </a:rPr>
              <a:t>необходимое количество учебных кабинетов </a:t>
            </a:r>
            <a:r>
              <a:rPr lang="ru-RU" dirty="0" smtClean="0">
                <a:solidFill>
                  <a:schemeClr val="tx1"/>
                </a:solidFill>
              </a:rPr>
              <a:t>в ОО;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организовать проверку работоспособности технических </a:t>
            </a:r>
            <a:r>
              <a:rPr lang="ru-RU" dirty="0" smtClean="0">
                <a:solidFill>
                  <a:schemeClr val="tx1"/>
                </a:solidFill>
              </a:rPr>
              <a:t>средств;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организовать </a:t>
            </a:r>
            <a:r>
              <a:rPr lang="ru-RU" dirty="0" smtClean="0">
                <a:solidFill>
                  <a:schemeClr val="tx1"/>
                </a:solidFill>
              </a:rPr>
              <a:t>обеспечение словарями.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8650" y="1062677"/>
            <a:ext cx="571500" cy="603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1316398" y="4733025"/>
            <a:ext cx="1765850" cy="20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900" y="342900"/>
            <a:ext cx="844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 8-00 до 9-00 в день проведения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125" y="1104900"/>
            <a:ext cx="3971925" cy="279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-проверить </a:t>
            </a:r>
            <a:r>
              <a:rPr lang="ru-RU" dirty="0">
                <a:solidFill>
                  <a:schemeClr val="tx1"/>
                </a:solidFill>
              </a:rPr>
              <a:t>готовность учебных </a:t>
            </a:r>
            <a:r>
              <a:rPr lang="ru-RU" dirty="0" smtClean="0">
                <a:solidFill>
                  <a:schemeClr val="tx1"/>
                </a:solidFill>
              </a:rPr>
              <a:t>кабинетов;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-провести инструктаж для членов комиссии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порядку и процедуре проведения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-направить  </a:t>
            </a:r>
            <a:r>
              <a:rPr lang="ru-RU" dirty="0">
                <a:solidFill>
                  <a:schemeClr val="tx1"/>
                </a:solidFill>
              </a:rPr>
              <a:t>членов комиссии </a:t>
            </a:r>
            <a:r>
              <a:rPr lang="ru-RU" dirty="0" smtClean="0">
                <a:solidFill>
                  <a:schemeClr val="tx1"/>
                </a:solidFill>
              </a:rPr>
              <a:t>ОО </a:t>
            </a:r>
            <a:r>
              <a:rPr lang="ru-RU" dirty="0">
                <a:solidFill>
                  <a:schemeClr val="tx1"/>
                </a:solidFill>
              </a:rPr>
              <a:t>по учебным </a:t>
            </a:r>
            <a:r>
              <a:rPr lang="ru-RU" dirty="0" smtClean="0">
                <a:solidFill>
                  <a:schemeClr val="tx1"/>
                </a:solidFill>
              </a:rPr>
              <a:t>кабинетам;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-обеспечить организованный вход </a:t>
            </a:r>
            <a:r>
              <a:rPr lang="ru-RU" dirty="0">
                <a:solidFill>
                  <a:schemeClr val="tx1"/>
                </a:solidFill>
              </a:rPr>
              <a:t>участников </a:t>
            </a:r>
            <a:r>
              <a:rPr lang="ru-RU" dirty="0" smtClean="0">
                <a:solidFill>
                  <a:schemeClr val="tx1"/>
                </a:solidFill>
              </a:rPr>
              <a:t> в ОО.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1550" y="228600"/>
            <a:ext cx="6867525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Выдать </a:t>
            </a:r>
            <a:r>
              <a:rPr lang="ru-RU" b="1" dirty="0">
                <a:solidFill>
                  <a:srgbClr val="C00000"/>
                </a:solidFill>
              </a:rPr>
              <a:t>членам комиссии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аудитории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-инструкции </a:t>
            </a:r>
            <a:r>
              <a:rPr lang="ru-RU" dirty="0">
                <a:solidFill>
                  <a:schemeClr val="tx1"/>
                </a:solidFill>
              </a:rPr>
              <a:t>для участников итогового сочинения (изложения) (на каждого участника);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-бланки </a:t>
            </a:r>
            <a:r>
              <a:rPr lang="ru-RU" dirty="0">
                <a:solidFill>
                  <a:schemeClr val="tx1"/>
                </a:solidFill>
              </a:rPr>
              <a:t>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>
                <a:solidFill>
                  <a:schemeClr val="tx1"/>
                </a:solidFill>
              </a:rPr>
              <a:t>-дополнительные бланки </a:t>
            </a:r>
            <a:r>
              <a:rPr lang="ru-RU" dirty="0" smtClean="0">
                <a:solidFill>
                  <a:schemeClr val="tx1"/>
                </a:solidFill>
              </a:rPr>
              <a:t>записи;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-черновики </a:t>
            </a:r>
            <a:r>
              <a:rPr lang="ru-RU" dirty="0">
                <a:solidFill>
                  <a:schemeClr val="tx1"/>
                </a:solidFill>
              </a:rPr>
              <a:t>(2 листа на одного участника итогового сочинения (изложения);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-отчетные </a:t>
            </a:r>
            <a:r>
              <a:rPr lang="ru-RU" dirty="0">
                <a:solidFill>
                  <a:schemeClr val="tx1"/>
                </a:solidFill>
              </a:rPr>
              <a:t>формы для проведения итогового сочинения (изложения);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-орфографические </a:t>
            </a:r>
            <a:r>
              <a:rPr lang="ru-RU" dirty="0">
                <a:solidFill>
                  <a:schemeClr val="tx1"/>
                </a:solidFill>
              </a:rPr>
              <a:t>словари для </a:t>
            </a:r>
            <a:r>
              <a:rPr lang="ru-RU" dirty="0" smtClean="0">
                <a:solidFill>
                  <a:schemeClr val="tx1"/>
                </a:solidFill>
              </a:rPr>
              <a:t>участников;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 инструкции, зачитываемые в учебном кабинете перед началом проведения сочинения (1 на один кабинет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75" y="4695765"/>
            <a:ext cx="5143500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Обеспечить вход участников </a:t>
            </a:r>
            <a:r>
              <a:rPr lang="ru-RU" sz="2400" dirty="0" smtClean="0">
                <a:solidFill>
                  <a:srgbClr val="C00000"/>
                </a:solidFill>
              </a:rPr>
              <a:t>в ОО, </a:t>
            </a:r>
            <a:r>
              <a:rPr lang="ru-RU" sz="2400" dirty="0">
                <a:solidFill>
                  <a:srgbClr val="C00000"/>
                </a:solidFill>
              </a:rPr>
              <a:t>начиная с </a:t>
            </a:r>
            <a:r>
              <a:rPr lang="ru-RU" sz="2400" b="1" dirty="0" smtClean="0">
                <a:solidFill>
                  <a:srgbClr val="C00000"/>
                </a:solidFill>
              </a:rPr>
              <a:t>09.00 час.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1350" y="4190940"/>
            <a:ext cx="4048125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Дать указание </a:t>
            </a:r>
            <a:r>
              <a:rPr lang="ru-RU" dirty="0">
                <a:solidFill>
                  <a:schemeClr val="tx1"/>
                </a:solidFill>
              </a:rPr>
              <a:t>техническому специалисту </a:t>
            </a:r>
            <a:r>
              <a:rPr lang="ru-RU" b="1" dirty="0">
                <a:solidFill>
                  <a:schemeClr val="tx1"/>
                </a:solidFill>
              </a:rPr>
              <a:t>в 09.45 получить темы сочинения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09.45 </a:t>
            </a:r>
            <a:r>
              <a:rPr lang="ru-RU" dirty="0" smtClean="0">
                <a:solidFill>
                  <a:schemeClr val="tx1"/>
                </a:solidFill>
              </a:rPr>
              <a:t>выдать </a:t>
            </a:r>
            <a:r>
              <a:rPr lang="ru-RU" dirty="0">
                <a:solidFill>
                  <a:schemeClr val="tx1"/>
                </a:solidFill>
              </a:rPr>
              <a:t>членам комиссии темы сочинения </a:t>
            </a:r>
            <a:r>
              <a:rPr lang="ru-RU" dirty="0" smtClean="0">
                <a:solidFill>
                  <a:schemeClr val="tx1"/>
                </a:solidFill>
              </a:rPr>
              <a:t>(должны быть распечатаны </a:t>
            </a:r>
            <a:r>
              <a:rPr lang="ru-RU" dirty="0">
                <a:solidFill>
                  <a:schemeClr val="tx1"/>
                </a:solidFill>
              </a:rPr>
              <a:t>на каждого участника или размещены на </a:t>
            </a:r>
            <a:r>
              <a:rPr lang="ru-RU" dirty="0" smtClean="0">
                <a:solidFill>
                  <a:schemeClr val="tx1"/>
                </a:solidFill>
              </a:rPr>
              <a:t>доске)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78495" y="2262187"/>
            <a:ext cx="35242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382000" y="3848100"/>
            <a:ext cx="633412" cy="295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5384742" y="4339520"/>
            <a:ext cx="1508240" cy="17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shutterstock_105568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" y="104295"/>
            <a:ext cx="1603272" cy="12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093" y="266330"/>
            <a:ext cx="8890133" cy="754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676" y="1162975"/>
            <a:ext cx="11718524" cy="5770485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Дежурные-</a:t>
            </a:r>
            <a:r>
              <a:rPr lang="ru-RU" dirty="0"/>
              <a:t> </a:t>
            </a:r>
            <a:r>
              <a:rPr lang="ru-RU" dirty="0" smtClean="0"/>
              <a:t>контролируют </a:t>
            </a:r>
            <a:r>
              <a:rPr lang="ru-RU" dirty="0"/>
              <a:t>соблюдение порядка проведения итогового сочинения (изложения</a:t>
            </a:r>
            <a:r>
              <a:rPr lang="ru-RU" dirty="0" smtClean="0"/>
              <a:t>), сопровождают участников итогового сочинения (изложения) при выходе из аудитории.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Медицинский работник </a:t>
            </a:r>
            <a:r>
              <a:rPr lang="ru-RU" dirty="0" smtClean="0"/>
              <a:t>при необходимости оказывает помощь участникам </a:t>
            </a:r>
            <a:r>
              <a:rPr lang="ru-RU" dirty="0"/>
              <a:t>итогового сочинения (изложения</a:t>
            </a:r>
            <a:r>
              <a:rPr lang="ru-RU" dirty="0" smtClean="0"/>
              <a:t>);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 Ассистенты</a:t>
            </a:r>
            <a:r>
              <a:rPr lang="ru-RU" dirty="0" smtClean="0"/>
              <a:t> оказывают </a:t>
            </a:r>
            <a:r>
              <a:rPr lang="ru-RU" dirty="0"/>
              <a:t>необходимую помощь участникам с </a:t>
            </a:r>
            <a:r>
              <a:rPr lang="ru-RU" dirty="0" smtClean="0"/>
              <a:t>ОВЗ </a:t>
            </a:r>
            <a:r>
              <a:rPr lang="ru-RU" dirty="0"/>
              <a:t>с учетом состояния их здоровья, особенностей психофизического развития, в том числе непосредственно при проведении итогового сочинения (изложения);</a:t>
            </a:r>
          </a:p>
          <a:p>
            <a:r>
              <a:rPr lang="ru-RU" b="1" dirty="0" smtClean="0"/>
              <a:t>Особые </a:t>
            </a:r>
            <a:r>
              <a:rPr lang="ru-RU" b="1" dirty="0"/>
              <a:t>условия </a:t>
            </a:r>
            <a:r>
              <a:rPr lang="ru-RU" dirty="0"/>
              <a:t>проведения изложения создаются </a:t>
            </a:r>
            <a:r>
              <a:rPr lang="ru-RU" b="1" dirty="0"/>
              <a:t>для глухих и слабослышащих </a:t>
            </a:r>
            <a:r>
              <a:rPr lang="ru-RU" dirty="0"/>
              <a:t>выпускников, а также обучающихся </a:t>
            </a:r>
            <a:r>
              <a:rPr lang="ru-RU" b="1" dirty="0"/>
              <a:t>с тяжелыми нарушениями речи</a:t>
            </a:r>
            <a:r>
              <a:rPr lang="ru-RU" dirty="0"/>
              <a:t>. Эти обучающиеся </a:t>
            </a:r>
            <a:r>
              <a:rPr lang="ru-RU" b="1" dirty="0">
                <a:solidFill>
                  <a:srgbClr val="C00000"/>
                </a:solidFill>
              </a:rPr>
              <a:t>обязательно должны видеть текст</a:t>
            </a:r>
            <a:r>
              <a:rPr lang="ru-RU" dirty="0"/>
              <a:t>, должны его читать сами не менее 40 минут, иметь возможность делать пометы в тексте для изложения. На данном этапе допустимо «комментированное» чтение текста сурдопедагогом. Возможно привлечение ассистента (</a:t>
            </a:r>
            <a:r>
              <a:rPr lang="ru-RU" dirty="0" err="1"/>
              <a:t>сурдопереводчика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dirty="0" smtClean="0"/>
              <a:t>Для </a:t>
            </a:r>
            <a:r>
              <a:rPr lang="ru-RU" b="1" dirty="0"/>
              <a:t>процедуры оценки изложения </a:t>
            </a:r>
            <a:r>
              <a:rPr lang="ru-RU" dirty="0"/>
              <a:t>должен привлекаться сурдопедагог с опытом работы в качестве учителя русского языка.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6772" y="204187"/>
            <a:ext cx="93659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Другим Специалистам ОО</a:t>
            </a:r>
          </a:p>
        </p:txBody>
      </p:sp>
    </p:spTree>
    <p:extLst>
      <p:ext uri="{BB962C8B-B14F-4D97-AF65-F5344CB8AC3E}">
        <p14:creationId xmlns:p14="http://schemas.microsoft.com/office/powerpoint/2010/main" val="41899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1323975"/>
            <a:ext cx="4762500" cy="46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Члены комиссии (в аудитории)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-Подготовить </a:t>
            </a:r>
            <a:r>
              <a:rPr lang="ru-RU" dirty="0">
                <a:solidFill>
                  <a:srgbClr val="002060"/>
                </a:solidFill>
              </a:rPr>
              <a:t>место в </a:t>
            </a:r>
            <a:r>
              <a:rPr lang="ru-RU" dirty="0" smtClean="0">
                <a:solidFill>
                  <a:srgbClr val="002060"/>
                </a:solidFill>
              </a:rPr>
              <a:t>кабинете для личных вещей участников.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Раздать </a:t>
            </a:r>
            <a:r>
              <a:rPr lang="ru-RU" b="1" dirty="0">
                <a:solidFill>
                  <a:srgbClr val="002060"/>
                </a:solidFill>
              </a:rPr>
              <a:t>на рабочие места </a:t>
            </a:r>
            <a:r>
              <a:rPr lang="ru-RU" b="1" dirty="0" smtClean="0">
                <a:solidFill>
                  <a:srgbClr val="002060"/>
                </a:solidFill>
              </a:rPr>
              <a:t>участников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-инструкции </a:t>
            </a:r>
            <a:r>
              <a:rPr lang="ru-RU" dirty="0">
                <a:solidFill>
                  <a:srgbClr val="002060"/>
                </a:solidFill>
              </a:rPr>
              <a:t>для участников итогового сочинения (изложения) на каждого участника.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Подготовить на </a:t>
            </a:r>
            <a:r>
              <a:rPr lang="ru-RU" b="1" dirty="0" smtClean="0">
                <a:solidFill>
                  <a:srgbClr val="002060"/>
                </a:solidFill>
              </a:rPr>
              <a:t>доске</a:t>
            </a:r>
            <a:r>
              <a:rPr lang="ru-RU" dirty="0" smtClean="0">
                <a:solidFill>
                  <a:srgbClr val="002060"/>
                </a:solidFill>
              </a:rPr>
              <a:t> информацию </a:t>
            </a:r>
            <a:r>
              <a:rPr lang="ru-RU" dirty="0">
                <a:solidFill>
                  <a:srgbClr val="002060"/>
                </a:solidFill>
              </a:rPr>
              <a:t>для заполнения бланков </a:t>
            </a:r>
            <a:r>
              <a:rPr lang="ru-RU" dirty="0" smtClean="0">
                <a:solidFill>
                  <a:srgbClr val="002060"/>
                </a:solidFill>
              </a:rPr>
              <a:t>регистрации.</a:t>
            </a:r>
          </a:p>
          <a:p>
            <a:r>
              <a:rPr lang="ru-RU" b="1" dirty="0">
                <a:solidFill>
                  <a:srgbClr val="002060"/>
                </a:solidFill>
              </a:rPr>
              <a:t>Обеспечить организованный вход участников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-указать </a:t>
            </a:r>
            <a:r>
              <a:rPr lang="ru-RU" dirty="0">
                <a:solidFill>
                  <a:srgbClr val="002060"/>
                </a:solidFill>
              </a:rPr>
              <a:t>место, где участник итогового сочинения (изложения) может оставить свои личные </a:t>
            </a:r>
            <a:r>
              <a:rPr lang="ru-RU" dirty="0" smtClean="0">
                <a:solidFill>
                  <a:srgbClr val="002060"/>
                </a:solidFill>
              </a:rPr>
              <a:t>вещи;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-рассадить участников </a:t>
            </a:r>
            <a:r>
              <a:rPr lang="ru-RU" dirty="0">
                <a:solidFill>
                  <a:srgbClr val="002060"/>
                </a:solidFill>
              </a:rPr>
              <a:t>за рабочие столы в кабинете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по одному человеку за рабочий стол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235" y="196334"/>
            <a:ext cx="10900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Действия </a:t>
            </a:r>
            <a:r>
              <a:rPr lang="ru-RU" sz="3200" b="1" dirty="0" smtClean="0">
                <a:solidFill>
                  <a:srgbClr val="C00000"/>
                </a:solidFill>
              </a:rPr>
              <a:t>членов комиссии  </a:t>
            </a:r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</a:rPr>
              <a:t>день проведения сочинения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5600" y="1323975"/>
            <a:ext cx="4962525" cy="46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>
                <a:solidFill>
                  <a:srgbClr val="C00000"/>
                </a:solidFill>
              </a:rPr>
              <a:t>начала итогового сочинения (изложения) член комиссии должен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До 10-00 час.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-выдать </a:t>
            </a:r>
            <a:r>
              <a:rPr lang="ru-RU" b="1" u="sng" dirty="0">
                <a:solidFill>
                  <a:srgbClr val="002060"/>
                </a:solidFill>
              </a:rPr>
              <a:t>участникам 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бланки </a:t>
            </a:r>
            <a:r>
              <a:rPr lang="ru-RU" dirty="0">
                <a:solidFill>
                  <a:srgbClr val="002060"/>
                </a:solidFill>
              </a:rPr>
              <a:t>регистрации, бланк записи,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C00000"/>
                </a:solidFill>
              </a:rPr>
              <a:t>-дополнительные </a:t>
            </a:r>
            <a:r>
              <a:rPr lang="ru-RU" i="1" dirty="0">
                <a:solidFill>
                  <a:srgbClr val="C00000"/>
                </a:solidFill>
              </a:rPr>
              <a:t>бланки записи (выдаются по запросу участника) для выполнения итогового сочинения (изложения</a:t>
            </a:r>
            <a:r>
              <a:rPr lang="ru-RU" i="1" dirty="0" smtClean="0">
                <a:solidFill>
                  <a:srgbClr val="C00000"/>
                </a:solidFill>
              </a:rPr>
              <a:t>),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-черновики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-орфографические </a:t>
            </a:r>
            <a:r>
              <a:rPr lang="ru-RU" dirty="0">
                <a:solidFill>
                  <a:srgbClr val="002060"/>
                </a:solidFill>
              </a:rPr>
              <a:t>словари (орфографические и толковые словари для участников итогового изложения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провести </a:t>
            </a:r>
            <a:r>
              <a:rPr lang="ru-RU" b="1" dirty="0">
                <a:solidFill>
                  <a:srgbClr val="002060"/>
                </a:solidFill>
              </a:rPr>
              <a:t>инструктаж участников итогового сочинения 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dirty="0">
              <a:effectLst/>
            </a:endParaRPr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5167902" y="2527443"/>
            <a:ext cx="1387010" cy="1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0"/>
            <a:ext cx="1150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проведения инструктажа участников итогового сочинения (изложения)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Инструктаж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из двух частей.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ЧАСТЬ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до 10-00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10-00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815012" y="3575816"/>
            <a:ext cx="733425" cy="877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5600415" y="852755"/>
            <a:ext cx="11626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38924" y="1714500"/>
            <a:ext cx="5114926" cy="456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ознакомить </a:t>
            </a:r>
            <a:r>
              <a:rPr lang="ru-RU" sz="2000" b="1" dirty="0">
                <a:solidFill>
                  <a:srgbClr val="C00000"/>
                </a:solidFill>
              </a:rPr>
              <a:t>участников </a:t>
            </a:r>
            <a:r>
              <a:rPr lang="ru-RU" sz="2000" b="1" dirty="0" smtClean="0">
                <a:solidFill>
                  <a:srgbClr val="C00000"/>
                </a:solidFill>
              </a:rPr>
              <a:t>с темами </a:t>
            </a:r>
            <a:r>
              <a:rPr lang="ru-RU" sz="2000" dirty="0" smtClean="0">
                <a:solidFill>
                  <a:schemeClr val="tx1"/>
                </a:solidFill>
              </a:rPr>
              <a:t>сочинения </a:t>
            </a:r>
            <a:r>
              <a:rPr lang="ru-RU" sz="2000" dirty="0">
                <a:solidFill>
                  <a:schemeClr val="tx1"/>
                </a:solidFill>
              </a:rPr>
              <a:t>(текстами </a:t>
            </a:r>
            <a:r>
              <a:rPr lang="ru-RU" sz="2000" dirty="0" smtClean="0">
                <a:solidFill>
                  <a:schemeClr val="tx1"/>
                </a:solidFill>
              </a:rPr>
              <a:t>изложения);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дать </a:t>
            </a:r>
            <a:r>
              <a:rPr lang="ru-RU" b="1" dirty="0">
                <a:solidFill>
                  <a:schemeClr val="tx1"/>
                </a:solidFill>
              </a:rPr>
              <a:t>указание </a:t>
            </a:r>
            <a:r>
              <a:rPr lang="ru-RU" dirty="0">
                <a:solidFill>
                  <a:schemeClr val="tx1"/>
                </a:solidFill>
              </a:rPr>
              <a:t>участникам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-приступить </a:t>
            </a:r>
            <a:r>
              <a:rPr lang="ru-RU" dirty="0">
                <a:solidFill>
                  <a:schemeClr val="tx1"/>
                </a:solidFill>
              </a:rPr>
              <a:t>к заполнению регистрационных полей бланков итогового сочинения (изложения),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-указать </a:t>
            </a:r>
            <a:r>
              <a:rPr lang="ru-RU" dirty="0">
                <a:solidFill>
                  <a:schemeClr val="tx1"/>
                </a:solidFill>
              </a:rPr>
              <a:t>номер темы итогового сочинения (текста изложения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проверить </a:t>
            </a:r>
            <a:r>
              <a:rPr lang="ru-RU" dirty="0">
                <a:solidFill>
                  <a:schemeClr val="tx1"/>
                </a:solidFill>
              </a:rPr>
              <a:t>правильность заполнения участниками </a:t>
            </a:r>
            <a:r>
              <a:rPr lang="ru-RU" dirty="0" smtClean="0">
                <a:solidFill>
                  <a:schemeClr val="tx1"/>
                </a:solidFill>
              </a:rPr>
              <a:t>регистрационных </a:t>
            </a:r>
            <a:r>
              <a:rPr lang="ru-RU" dirty="0">
                <a:solidFill>
                  <a:schemeClr val="tx1"/>
                </a:solidFill>
              </a:rPr>
              <a:t>полей бланков;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объявить </a:t>
            </a:r>
            <a:r>
              <a:rPr lang="ru-RU" b="1" dirty="0">
                <a:solidFill>
                  <a:schemeClr val="tx1"/>
                </a:solidFill>
              </a:rPr>
              <a:t>начало, продолжительность и время окончания</a:t>
            </a:r>
            <a:r>
              <a:rPr lang="ru-RU" dirty="0">
                <a:solidFill>
                  <a:schemeClr val="tx1"/>
                </a:solidFill>
              </a:rPr>
              <a:t> выполнения  итогового </a:t>
            </a:r>
            <a:r>
              <a:rPr lang="ru-RU" dirty="0" smtClean="0">
                <a:solidFill>
                  <a:schemeClr val="tx1"/>
                </a:solidFill>
              </a:rPr>
              <a:t>сочинения,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зафиксировать на доске.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НАЧАЛО: 10-15           ОКОНЧАНИЕ: 14-10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" y="1714500"/>
            <a:ext cx="5534025" cy="460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порядке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сочинения,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правилах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оформления итогового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продолжительности написания,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 и месте ознакомления с результатами итогового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 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том, что записи на черновиках не обрабатываются и не проверяются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dirty="0">
                <a:solidFill>
                  <a:srgbClr val="C00000"/>
                </a:solidFill>
              </a:rPr>
              <a:t>09.45 по местному времени </a:t>
            </a:r>
            <a:r>
              <a:rPr lang="ru-RU" b="1" dirty="0">
                <a:solidFill>
                  <a:srgbClr val="C00000"/>
                </a:solidFill>
              </a:rPr>
              <a:t>получить от руководителя темы сочинения</a:t>
            </a:r>
            <a:r>
              <a:rPr lang="ru-RU" dirty="0">
                <a:solidFill>
                  <a:srgbClr val="C00000"/>
                </a:solidFill>
              </a:rPr>
              <a:t> (тексты изложения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Темы сочинения могут быть распечатаны на каждого участника или размещены на доске,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изложения выдается члену комиссии ОО для прочтения участникам итогового изложения.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13066"/>
            <a:ext cx="11499134" cy="209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 bmk="_Toc431287388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4.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 bmk="_Toc431287388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Инструкция для участника итогового сочинения (изложения),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 bmk="_Toc431287388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зачитываемая членом комиссии образовательной организации по проведению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 bmk="_Toc431287388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итогового сочинения (изложения) в учебном кабинете перед началом проведения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 bmk="_Toc431287388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итогового сочинения (изложения)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95262" y="2151654"/>
            <a:ext cx="11668125" cy="2029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Текст, который выделен жирным шрифтом, должен быть прочитан участникам итогового сочинения (изложения)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слово в слово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 делается для стандартизации процедуры проведения итогового сочинения (изложения).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Комментарии, отмеченные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курсивом, не читаются участникам. Они даны в помощь организатору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Инструктаж участников и процедура итогового сочинения (изложения) проводятся в спокойной и доброжелательной обстановке.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262" y="4549675"/>
            <a:ext cx="119300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Подготовительные мероприятия:</a:t>
            </a:r>
          </a:p>
          <a:p>
            <a:pPr lvl="0"/>
            <a:r>
              <a:rPr lang="ru-RU" i="1" dirty="0"/>
              <a:t>До 10.00 по местному времени оформить на доске в учебном кабинете образец регистрационных полей бланков участника итогового сочинения (изложения). Член комиссии образовательной организации по проведению итогового сочинения (изложения) на доске заполняет код региона, код образовательной организации, номер и букву класса, место проведения, номер кабинета, дату проведения итогового сочинения (изложения), код вида работы, наименование вида </a:t>
            </a:r>
            <a:r>
              <a:rPr lang="ru-RU" i="1" dirty="0" smtClean="0"/>
              <a:t>работ и т.д.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4142" t="14222" r="5265"/>
          <a:stretch/>
        </p:blipFill>
        <p:spPr>
          <a:xfrm>
            <a:off x="95250" y="0"/>
            <a:ext cx="12096750" cy="67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475" y="655261"/>
            <a:ext cx="8953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служба по надзору в сфере образования и науки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рекомендации по подготовке к итоговому сочинению (изложению) для участников итогового сочинения (изложения)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Москва,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5" descr="shutterstock_169882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4729565"/>
            <a:ext cx="2914650" cy="21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11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4836405" y="115889"/>
            <a:ext cx="726011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Взять с собой необходимые вещи: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 документ, удостоверяющий личность; 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ручка черного цвета </a:t>
            </a:r>
            <a:r>
              <a:rPr lang="ru-RU" altLang="ru-RU" sz="2400" dirty="0" err="1">
                <a:solidFill>
                  <a:srgbClr val="494949"/>
                </a:solidFill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; лекарства и питание (при необходимости);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специальные технические средства (для участников с ОВЗ, детей-инвалидов, инвалидов).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Иные личные вещи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участники обязаны оставить в специально выделенном в учебном кабинете месте для хранения личных вещей участников.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Участникам выдадут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черновики, орфографический словарь для участников итогового сочинения (орфографический и толковый словари для участников итогового изложения).</a:t>
            </a:r>
          </a:p>
          <a:p>
            <a:pPr eaLnBrk="1" hangingPunct="1"/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Внимание! </a:t>
            </a:r>
            <a:r>
              <a:rPr lang="ru-RU" altLang="ru-RU" sz="2400" dirty="0">
                <a:solidFill>
                  <a:srgbClr val="494949"/>
                </a:solidFill>
                <a:cs typeface="Times New Roman" panose="02020603050405020304" pitchFamily="18" charset="0"/>
              </a:rPr>
              <a:t>Черновики не проверяются и записи в них не учитываются при проверке.</a:t>
            </a:r>
            <a:endParaRPr lang="ru-RU" altLang="ru-RU" sz="2400" dirty="0"/>
          </a:p>
        </p:txBody>
      </p:sp>
      <p:pic>
        <p:nvPicPr>
          <p:cNvPr id="27652" name="Picture 2" descr="http://edu.mouhta.ru/%D0%93%D0%BE%D1%81%D1%83%D0%B4%D0%B0%D1%80%D1%81%D1%82%D0%B2%D0%B5%D0%BD%D0%BD%D0%B0%D1%8F%20%D0%B8%D1%82%D0%BE%D0%B3%D0%BE%D0%B2%D0%B0%D1%8F%20%D0%B0%D1%82%D1%82%D0%B5%D1%81%D1%82%D0%B0%D1%86%D0%B8%D1%8F/informatsionnye-materialy-gia-9/plakat_2016-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2" t="59007" r="2171" b="1654"/>
          <a:stretch>
            <a:fillRect/>
          </a:stretch>
        </p:blipFill>
        <p:spPr bwMode="auto">
          <a:xfrm>
            <a:off x="433446" y="0"/>
            <a:ext cx="4175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65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750" y="88985"/>
            <a:ext cx="53770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b="1" smtClean="0"/>
              <a:t>Проведение итогового сочинения (изложения)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596816"/>
            <a:ext cx="4029075" cy="46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687" y="828418"/>
            <a:ext cx="3933825" cy="372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Руководитель</a:t>
            </a:r>
            <a:endParaRPr lang="ru-RU" b="1" dirty="0">
              <a:solidFill>
                <a:srgbClr val="C00000"/>
              </a:solidFill>
            </a:endParaRPr>
          </a:p>
          <a:p>
            <a:pPr algn="just">
              <a:tabLst>
                <a:tab pos="-180340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1. 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беспечивает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проведения итогового сочинения (изложения) в образовательной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Рассматривает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информацию, полученную от членов комиссии, дежурных и иных лиц 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нарушениях;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принимает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противодействию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нарушениям;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проверок по фактам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принимает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об удалении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2748" y="828418"/>
            <a:ext cx="5295900" cy="507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Члены комиссии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Следят за порядком проведения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сочинения (изложения) в аудитории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мере необходимости участникам итогового сочинения (изложения) выдаются черновики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нехватки места в бланке записи для выполнения итогового сочинения (изложения)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запросу участника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дополнительный бланк записи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При этом номер поля следующего дополнительного бланка записи и номер листа заполняет член комиссии. 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>
                <a:solidFill>
                  <a:srgbClr val="C00000"/>
                </a:solidFill>
              </a:rPr>
              <a:t>поле «Лист №» член комиссии при выдаче дополнительного бланка записи вносит порядковый номер листа работы участника (при этом листом № 1 является основной бланк записи).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нарушении участниками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проведения обращается к руководителю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2" y="4886325"/>
            <a:ext cx="3886200" cy="186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Дежурные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беспечивают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проведения итогового сочинения (изложения) в образовательной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-помогают членам комиссии, руководителю решать возникающие вопросы.</a:t>
            </a: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4419600" y="2119182"/>
            <a:ext cx="1954060" cy="23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7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750" y="88985"/>
            <a:ext cx="53770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r>
              <a:rPr lang="ru-RU" b="1" smtClean="0"/>
              <a:t>Проведение итогового сочинения (изложения)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596816"/>
            <a:ext cx="4029075" cy="46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9744075" y="1060020"/>
            <a:ext cx="1954060" cy="23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1398" y="1381309"/>
            <a:ext cx="84802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случае если </a:t>
            </a:r>
            <a:r>
              <a:rPr lang="ru-RU" sz="2000" b="1" dirty="0">
                <a:solidFill>
                  <a:srgbClr val="C00000"/>
                </a:solidFill>
              </a:rPr>
              <a:t>участник </a:t>
            </a:r>
            <a:r>
              <a:rPr lang="ru-RU" sz="2000" dirty="0"/>
              <a:t>итогового сочинения (изложения) </a:t>
            </a:r>
            <a:r>
              <a:rPr lang="ru-RU" sz="2000" b="1" dirty="0" smtClean="0">
                <a:solidFill>
                  <a:srgbClr val="C00000"/>
                </a:solidFill>
              </a:rPr>
              <a:t>по </a:t>
            </a:r>
            <a:r>
              <a:rPr lang="ru-RU" sz="2000" b="1" dirty="0">
                <a:solidFill>
                  <a:srgbClr val="C00000"/>
                </a:solidFill>
              </a:rPr>
              <a:t>состоянию здоровья </a:t>
            </a:r>
            <a:r>
              <a:rPr lang="ru-RU" sz="2000" dirty="0"/>
              <a:t>или другим объективным </a:t>
            </a:r>
            <a:r>
              <a:rPr lang="ru-RU" sz="2000" dirty="0" smtClean="0"/>
              <a:t>причинам  </a:t>
            </a:r>
            <a:r>
              <a:rPr lang="ru-RU" sz="2000" b="1" dirty="0">
                <a:solidFill>
                  <a:srgbClr val="C00000"/>
                </a:solidFill>
              </a:rPr>
              <a:t>не может завершить написание итогового сочинения </a:t>
            </a:r>
            <a:r>
              <a:rPr lang="ru-RU" sz="2000" dirty="0"/>
              <a:t>(изложения</a:t>
            </a:r>
            <a:r>
              <a:rPr lang="ru-RU" sz="2000" b="1" dirty="0"/>
              <a:t>), </a:t>
            </a:r>
            <a:r>
              <a:rPr lang="ru-RU" sz="2000" b="1" dirty="0" smtClean="0"/>
              <a:t>он </a:t>
            </a:r>
            <a:r>
              <a:rPr lang="ru-RU" sz="2000" b="1" dirty="0"/>
              <a:t>может покинуть место проведения итогового сочинения (изложения). 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Члены </a:t>
            </a:r>
            <a:r>
              <a:rPr lang="ru-RU" sz="2000" dirty="0"/>
              <a:t>комиссии </a:t>
            </a:r>
            <a:r>
              <a:rPr lang="ru-RU" sz="2000" dirty="0" smtClean="0"/>
              <a:t>ОО по </a:t>
            </a:r>
            <a:r>
              <a:rPr lang="ru-RU" sz="2000" dirty="0"/>
              <a:t>проведению </a:t>
            </a:r>
            <a:r>
              <a:rPr lang="ru-RU" sz="2000" dirty="0" smtClean="0"/>
              <a:t>итогового </a:t>
            </a:r>
            <a:r>
              <a:rPr lang="ru-RU" sz="2000" dirty="0"/>
              <a:t>сочинения (изложения) составляют </a:t>
            </a:r>
            <a:r>
              <a:rPr lang="ru-RU" sz="2000" b="1" dirty="0"/>
              <a:t>«Акт о досрочном </a:t>
            </a:r>
            <a:r>
              <a:rPr lang="ru-RU" sz="2000" b="1" dirty="0" smtClean="0"/>
              <a:t>завершении </a:t>
            </a:r>
            <a:r>
              <a:rPr lang="ru-RU" sz="2000" b="1" dirty="0"/>
              <a:t>написания итогового сочинения (изложения) </a:t>
            </a:r>
            <a:r>
              <a:rPr lang="ru-RU" sz="2000" b="1" dirty="0" smtClean="0"/>
              <a:t>по </a:t>
            </a:r>
            <a:r>
              <a:rPr lang="ru-RU" sz="2000" b="1" dirty="0"/>
              <a:t>уважительным причинам» (форма ИС-08</a:t>
            </a:r>
            <a:r>
              <a:rPr lang="ru-RU" sz="2000" dirty="0"/>
              <a:t>), </a:t>
            </a:r>
            <a:r>
              <a:rPr lang="ru-RU" sz="2000" b="1" dirty="0" smtClean="0"/>
              <a:t>вносят </a:t>
            </a:r>
            <a:r>
              <a:rPr lang="ru-RU" sz="2000" dirty="0" smtClean="0"/>
              <a:t> </a:t>
            </a:r>
            <a:r>
              <a:rPr lang="ru-RU" sz="2000" dirty="0"/>
              <a:t>соответствующую </a:t>
            </a:r>
            <a:r>
              <a:rPr lang="ru-RU" sz="2000" b="1" dirty="0"/>
              <a:t>отметку в форму ИС-05 </a:t>
            </a:r>
            <a:r>
              <a:rPr lang="ru-RU" sz="2000" b="1" dirty="0" smtClean="0"/>
              <a:t>«</a:t>
            </a:r>
            <a:r>
              <a:rPr lang="ru-RU" sz="2000" b="1" dirty="0"/>
              <a:t>Ведомость проведения итогового сочинения (изложения) </a:t>
            </a:r>
            <a:r>
              <a:rPr lang="ru-RU" sz="2000" b="1" dirty="0" smtClean="0"/>
              <a:t>в </a:t>
            </a:r>
            <a:r>
              <a:rPr lang="ru-RU" sz="2000" b="1" dirty="0"/>
              <a:t>учебном кабинете ОО (месте проведения</a:t>
            </a:r>
            <a:r>
              <a:rPr lang="ru-RU" sz="2000" b="1" dirty="0" smtClean="0"/>
              <a:t>)».</a:t>
            </a:r>
          </a:p>
          <a:p>
            <a:r>
              <a:rPr lang="ru-RU" sz="2000" dirty="0" smtClean="0"/>
              <a:t> </a:t>
            </a:r>
            <a:r>
              <a:rPr lang="ru-RU" sz="2000" b="1" dirty="0"/>
              <a:t>В бланке регистрации </a:t>
            </a:r>
            <a:r>
              <a:rPr lang="ru-RU" sz="2000" dirty="0"/>
              <a:t>указанного участника </a:t>
            </a:r>
            <a:r>
              <a:rPr lang="ru-RU" sz="2000" b="1" dirty="0" smtClean="0"/>
              <a:t>в </a:t>
            </a:r>
            <a:r>
              <a:rPr lang="ru-RU" sz="2000" b="1" dirty="0"/>
              <a:t>поле «Резерв-1»</a:t>
            </a:r>
            <a:r>
              <a:rPr lang="ru-RU" sz="2000" dirty="0"/>
              <a:t> необходимо внести </a:t>
            </a:r>
            <a:r>
              <a:rPr lang="ru-RU" sz="2000" b="1" dirty="0"/>
              <a:t>отметку </a:t>
            </a:r>
            <a:r>
              <a:rPr lang="ru-RU" sz="2000" b="1" dirty="0" smtClean="0"/>
              <a:t>«</a:t>
            </a:r>
            <a:r>
              <a:rPr lang="ru-RU" sz="2000" b="1" dirty="0"/>
              <a:t>ИС-08» </a:t>
            </a:r>
            <a:r>
              <a:rPr lang="ru-RU" sz="2000" dirty="0"/>
              <a:t>для учета на уровне </a:t>
            </a:r>
            <a:r>
              <a:rPr lang="ru-RU" sz="2000" dirty="0" smtClean="0"/>
              <a:t>ОО при </a:t>
            </a:r>
            <a:r>
              <a:rPr lang="ru-RU" sz="2000" dirty="0"/>
              <a:t>организации проверки, а также для </a:t>
            </a:r>
            <a:r>
              <a:rPr lang="ru-RU" sz="2000" dirty="0" smtClean="0"/>
              <a:t>последующего  </a:t>
            </a:r>
            <a:r>
              <a:rPr lang="ru-RU" sz="2000" dirty="0"/>
              <a:t>допуска указанных участников к повторной сдаче итогового сочинения (изложения).</a:t>
            </a:r>
          </a:p>
          <a:p>
            <a:endParaRPr lang="ru-RU" sz="2000" dirty="0"/>
          </a:p>
        </p:txBody>
      </p:sp>
      <p:pic>
        <p:nvPicPr>
          <p:cNvPr id="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4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525" y="596816"/>
            <a:ext cx="4029075" cy="46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3971214" y="233577"/>
            <a:ext cx="1077036" cy="12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62008"/>
              </p:ext>
            </p:extLst>
          </p:nvPr>
        </p:nvGraphicFramePr>
        <p:xfrm>
          <a:off x="5434683" y="441058"/>
          <a:ext cx="6481043" cy="31165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47997"/>
                <a:gridCol w="1767266"/>
                <a:gridCol w="484462"/>
                <a:gridCol w="600461"/>
                <a:gridCol w="185233"/>
                <a:gridCol w="530131"/>
                <a:gridCol w="565244"/>
                <a:gridCol w="359700"/>
                <a:gridCol w="498827"/>
                <a:gridCol w="220576"/>
                <a:gridCol w="318476"/>
                <a:gridCol w="122823"/>
                <a:gridCol w="429876"/>
                <a:gridCol w="49971"/>
              </a:tblGrid>
              <a:tr h="161179">
                <a:tc rowSpan="3" gridSpan="10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103">
                <a:tc gridSpan="10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 -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20797">
                <a:tc gridSpan="10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727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Материалы, полученные от участника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Подпись участника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310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Фамилия Имя Отчество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Документ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Класс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Бланк регистрации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бланков записи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310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000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68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9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ИВАНОВА НП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V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4"/>
          <a:srcRect l="29857" t="10091" r="31769" b="55036"/>
          <a:stretch/>
        </p:blipFill>
        <p:spPr bwMode="auto">
          <a:xfrm>
            <a:off x="5434684" y="3716739"/>
            <a:ext cx="6500044" cy="30206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5" y="-47851"/>
            <a:ext cx="1187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</a:t>
            </a:r>
            <a:r>
              <a:rPr lang="ru-RU" sz="2400" b="1" dirty="0">
                <a:solidFill>
                  <a:srgbClr val="C00000"/>
                </a:solidFill>
              </a:rPr>
              <a:t>участник </a:t>
            </a:r>
            <a:r>
              <a:rPr lang="ru-RU" sz="2400" b="1" dirty="0" smtClean="0">
                <a:solidFill>
                  <a:srgbClr val="C00000"/>
                </a:solidFill>
              </a:rPr>
              <a:t>не </a:t>
            </a:r>
            <a:r>
              <a:rPr lang="ru-RU" sz="2400" b="1" dirty="0">
                <a:solidFill>
                  <a:srgbClr val="C00000"/>
                </a:solidFill>
              </a:rPr>
              <a:t>может завершить </a:t>
            </a:r>
            <a:r>
              <a:rPr lang="ru-RU" sz="2400" b="1" dirty="0" smtClean="0">
                <a:solidFill>
                  <a:srgbClr val="C00000"/>
                </a:solidFill>
              </a:rPr>
              <a:t>написание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итогового сочинения </a:t>
            </a:r>
            <a:r>
              <a:rPr lang="ru-RU" sz="2400" dirty="0"/>
              <a:t>(изложения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6316" t="2414" r="2982" b="78713"/>
          <a:stretch/>
        </p:blipFill>
        <p:spPr>
          <a:xfrm>
            <a:off x="61912" y="1323976"/>
            <a:ext cx="4924425" cy="1772322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8527" t="66167" r="6126" b="2685"/>
          <a:stretch/>
        </p:blipFill>
        <p:spPr>
          <a:xfrm>
            <a:off x="61912" y="3060753"/>
            <a:ext cx="5048250" cy="252661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57275" y="5108466"/>
            <a:ext cx="101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ИС– 0 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4030" y="478250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 В  А  Н О В 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224" y="5100134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 А  Т А  Л Ь 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9086" y="5416077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 Е  Т  Р О В  Н 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774" y="5743237"/>
            <a:ext cx="387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БЛАНКИ НЕ ПРОВЕРЯЮТСЯ,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ередаются руководителю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14325" y="4986969"/>
            <a:ext cx="2016833" cy="64310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375354" y="3227942"/>
            <a:ext cx="506776" cy="329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525" y="596816"/>
            <a:ext cx="4029075" cy="46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>
            <a:off x="9414348" y="3880338"/>
            <a:ext cx="1954060" cy="23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982"/>
          <a:stretch/>
        </p:blipFill>
        <p:spPr bwMode="auto">
          <a:xfrm>
            <a:off x="265404" y="3089771"/>
            <a:ext cx="802195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5404" y="762638"/>
            <a:ext cx="11661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случае сдачи итогового сочинения (изложения)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устной форме член комиссии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ОО вносит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бланк регистрации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отметку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«УСТ» в поле «Резерв-2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 для последующей корректной обработки бланков итогового сочинения (изложения) такого участника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форму ИС-05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«Ведомость проведения итогового сочинения (изложения) в учебном кабинете образовательной организации (месте проведения)» необходимо также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внести отметку в поле «Сдавал в устной форме (ОВЗ)».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491" y="36398"/>
            <a:ext cx="8291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/>
              <a:t>Завершение проведения итогового сочинения (изложения)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4748269" y="5662670"/>
            <a:ext cx="2137274" cy="8152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-95250"/>
            <a:ext cx="11830049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итогового сочинения (изложения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50" y="854512"/>
            <a:ext cx="1163002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итогового сочинения о скором завершении выполнения итогового сочинения (изложения) и о необходимости перенести написанные сочинения (изложения) из черновиков в бланки записи</a:t>
            </a:r>
            <a:r>
              <a:rPr lang="ru-RU" sz="2000" dirty="0" smtClean="0"/>
              <a:t>.</a:t>
            </a:r>
          </a:p>
          <a:p>
            <a:endParaRPr lang="ru-RU" sz="1000" dirty="0"/>
          </a:p>
          <a:p>
            <a:pPr indent="450215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истечении времени выполнения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итогового сочинения (изложения)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объявляют об окончании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выполнении итогового сочинения (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изложения),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собирают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КОМПЛЕКТЫ  РАБОТ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бланк регистрации +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записи + дополнительные бланки записи (если были) одного участника, за ним следующий комплект и т.д.;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отдельную стопку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черновики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участников.</a:t>
            </a:r>
          </a:p>
          <a:p>
            <a:pPr>
              <a:spcAft>
                <a:spcPts val="0"/>
              </a:spcAft>
            </a:pP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комиссии ставят прочерк «Z»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полях бланков записи, оставшихся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незаполненными,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в выданных дополнительных бланках записи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 регистрации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поле «Количество бланков».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Вписывается количество бланков записи, которое было использовано участником.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выдан комплект (4 бланка записи)+ 2 дополнительных бланка-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Вписываем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соответствующие отчетные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данные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внесенные в ведомость,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подтверждая их личной подписью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0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09068"/>
              </p:ext>
            </p:extLst>
          </p:nvPr>
        </p:nvGraphicFramePr>
        <p:xfrm>
          <a:off x="108806" y="2130456"/>
          <a:ext cx="11994149" cy="46479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47261"/>
                <a:gridCol w="279213"/>
                <a:gridCol w="1281828"/>
                <a:gridCol w="1726029"/>
                <a:gridCol w="355358"/>
                <a:gridCol w="545731"/>
                <a:gridCol w="1116842"/>
                <a:gridCol w="507655"/>
                <a:gridCol w="803879"/>
                <a:gridCol w="1051339"/>
                <a:gridCol w="669034"/>
                <a:gridCol w="927804"/>
                <a:gridCol w="88839"/>
                <a:gridCol w="321426"/>
                <a:gridCol w="592354"/>
                <a:gridCol w="228444"/>
                <a:gridCol w="799558"/>
                <a:gridCol w="51555"/>
              </a:tblGrid>
              <a:tr h="95250">
                <a:tc gridSpan="18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(регион)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МСУ)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(код ОО(места проведения)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(дата </a:t>
                      </a:r>
                      <a:r>
                        <a:rPr lang="ru-RU" sz="1200" u="none" strike="noStrike" dirty="0" err="1">
                          <a:effectLst/>
                        </a:rPr>
                        <a:t>пров</a:t>
                      </a:r>
                      <a:r>
                        <a:rPr lang="ru-RU" sz="1200" u="none" strike="noStrike" dirty="0">
                          <a:effectLst/>
                        </a:rPr>
                        <a:t>.: число-месяц-год)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">
                <a:tc gridSpan="1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">
                <a:tc rowSpan="3" gridSpan="1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Ведомость проведения итогового сочинения (изложения) в учебном кабинете ОО (месте проведения)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80">
                <a:tc gridSpan="14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ИС -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49250">
                <a:tc gridSpan="14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(код формы)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27228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(наименование отчета)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8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Участники в учебном кабинете ОО (месте проведения)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 закончил написание итогового сочинения (изложения)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Материалы, полученные от участника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 темы (текста) итогового сочинения (изложения)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Подпись участника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3655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Фамилия Имя Отчество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Документ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Класс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Сдавал в устной форме (ОВЗ)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Бланк регистрации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бланков записи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0005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1574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-</a:t>
                      </a:r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356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1110" y="5928189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ПЕТРОВА Е.П.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551" y="592818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7135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8718" y="596821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208604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4270" y="594820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9081" y="592818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ПЕТРОВА</a:t>
            </a:r>
            <a:endParaRPr lang="ru-RU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8" name="Рисунок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" y="207505"/>
            <a:ext cx="2551113" cy="35975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1110" y="905526"/>
            <a:ext cx="255111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Mistral" panose="03090702030407020403" pitchFamily="66" charset="0"/>
                <a:ea typeface="Times New Roman" panose="02020603050405020304" pitchFamily="18" charset="0"/>
              </a:rPr>
              <a:t>Члены комиссии </a:t>
            </a:r>
            <a:r>
              <a:rPr lang="ru-RU" sz="1100" b="1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ставят</a:t>
            </a:r>
          </a:p>
          <a:p>
            <a:r>
              <a:rPr lang="ru-RU" sz="1100" b="1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latin typeface="Mistral" panose="03090702030407020403" pitchFamily="66" charset="0"/>
                <a:ea typeface="Times New Roman" panose="02020603050405020304" pitchFamily="18" charset="0"/>
              </a:rPr>
              <a:t>прочерк «Z» </a:t>
            </a:r>
            <a:r>
              <a:rPr lang="ru-RU" sz="1100" dirty="0">
                <a:latin typeface="Mistral" panose="03090702030407020403" pitchFamily="66" charset="0"/>
                <a:ea typeface="Times New Roman" panose="02020603050405020304" pitchFamily="18" charset="0"/>
              </a:rPr>
              <a:t>на полях </a:t>
            </a:r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бланков</a:t>
            </a:r>
          </a:p>
          <a:p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latin typeface="Mistral" panose="03090702030407020403" pitchFamily="66" charset="0"/>
                <a:ea typeface="Times New Roman" panose="02020603050405020304" pitchFamily="18" charset="0"/>
              </a:rPr>
              <a:t>записи, оставшихся </a:t>
            </a:r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незаполненными</a:t>
            </a:r>
            <a:r>
              <a:rPr lang="ru-RU" sz="1100" dirty="0">
                <a:latin typeface="Mistral" panose="03090702030407020403" pitchFamily="66" charset="0"/>
                <a:ea typeface="Times New Roman" panose="02020603050405020304" pitchFamily="18" charset="0"/>
              </a:rPr>
              <a:t>, а </a:t>
            </a:r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также  </a:t>
            </a:r>
            <a:r>
              <a:rPr lang="ru-RU" sz="1100" dirty="0">
                <a:latin typeface="Mistral" panose="03090702030407020403" pitchFamily="66" charset="0"/>
                <a:ea typeface="Times New Roman" panose="02020603050405020304" pitchFamily="18" charset="0"/>
              </a:rPr>
              <a:t>в выданных </a:t>
            </a:r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дополнительных</a:t>
            </a:r>
          </a:p>
          <a:p>
            <a:r>
              <a:rPr lang="ru-RU" sz="1100" dirty="0" smtClean="0">
                <a:latin typeface="Mistral" panose="03090702030407020403" pitchFamily="66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latin typeface="Mistral" panose="03090702030407020403" pitchFamily="66" charset="0"/>
                <a:ea typeface="Times New Roman" panose="02020603050405020304" pitchFamily="18" charset="0"/>
              </a:rPr>
              <a:t>бланках записи.</a:t>
            </a:r>
          </a:p>
          <a:p>
            <a:r>
              <a:rPr lang="ru-RU" sz="11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В </a:t>
            </a:r>
            <a:r>
              <a:rPr lang="ru-RU" sz="1100" b="1" dirty="0">
                <a:latin typeface="Mistral" panose="03090702030407020403" pitchFamily="66" charset="0"/>
                <a:cs typeface="Times New Roman" panose="02020603050405020304" pitchFamily="18" charset="0"/>
              </a:rPr>
              <a:t>бланках </a:t>
            </a:r>
            <a:r>
              <a:rPr lang="ru-RU" sz="11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регистрации  </a:t>
            </a:r>
            <a:r>
              <a:rPr lang="ru-RU" sz="1100" b="1" dirty="0">
                <a:latin typeface="Mistral" panose="03090702030407020403" pitchFamily="66" charset="0"/>
                <a:cs typeface="Times New Roman" panose="02020603050405020304" pitchFamily="18" charset="0"/>
              </a:rPr>
              <a:t>участников </a:t>
            </a:r>
            <a:r>
              <a:rPr lang="ru-RU" sz="11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итогового  </a:t>
            </a:r>
            <a:r>
              <a:rPr lang="ru-RU" sz="1100" dirty="0">
                <a:latin typeface="Mistral" panose="03090702030407020403" pitchFamily="66" charset="0"/>
                <a:cs typeface="Times New Roman" panose="02020603050405020304" pitchFamily="18" charset="0"/>
              </a:rPr>
              <a:t>сочинения (</a:t>
            </a:r>
            <a:r>
              <a:rPr lang="ru-RU" sz="11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изложения</a:t>
            </a:r>
          </a:p>
          <a:p>
            <a:r>
              <a:rPr lang="ru-RU" sz="11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) </a:t>
            </a:r>
            <a:r>
              <a:rPr lang="ru-RU" sz="1100" b="1" dirty="0">
                <a:latin typeface="Mistral" panose="03090702030407020403" pitchFamily="66" charset="0"/>
                <a:cs typeface="Times New Roman" panose="02020603050405020304" pitchFamily="18" charset="0"/>
              </a:rPr>
              <a:t>члены комиссии </a:t>
            </a:r>
            <a:r>
              <a:rPr lang="ru-RU" sz="11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заполняют </a:t>
            </a:r>
            <a:r>
              <a:rPr lang="ru-RU" sz="1100" b="1" dirty="0">
                <a:latin typeface="Mistral" panose="03090702030407020403" pitchFamily="66" charset="0"/>
                <a:cs typeface="Times New Roman" panose="02020603050405020304" pitchFamily="18" charset="0"/>
              </a:rPr>
              <a:t>поле </a:t>
            </a:r>
            <a:endParaRPr lang="ru-RU" sz="1100" b="1" dirty="0" smtClean="0"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«</a:t>
            </a:r>
            <a:r>
              <a:rPr lang="ru-RU" sz="1100" b="1" dirty="0">
                <a:latin typeface="Mistral" panose="03090702030407020403" pitchFamily="66" charset="0"/>
                <a:cs typeface="Times New Roman" panose="02020603050405020304" pitchFamily="18" charset="0"/>
              </a:rPr>
              <a:t>Количество бланков». </a:t>
            </a:r>
            <a:endParaRPr lang="ru-RU" sz="1100" b="1" dirty="0" smtClean="0"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10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10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703" y="307953"/>
            <a:ext cx="52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0343" y="206852"/>
            <a:ext cx="78201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бланках регистрации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 поле «Количество бланков».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 ставят прочерк «Z»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полях бланков записи, оставшихся незаполненными, а также в выданных дополнительных бланках записи.</a:t>
            </a:r>
          </a:p>
          <a:p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2047268">
            <a:off x="3022012" y="1333642"/>
            <a:ext cx="255958" cy="179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1155749">
            <a:off x="2682479" y="564048"/>
            <a:ext cx="1092069" cy="13648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1050" y="4248567"/>
            <a:ext cx="112204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-97914"/>
            <a:ext cx="1175385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итогового сочинения (изложения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553760"/>
            <a:ext cx="3571875" cy="185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 (из аудиторий)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Собранные </a:t>
            </a:r>
            <a:r>
              <a:rPr lang="ru-RU" b="1" dirty="0">
                <a:solidFill>
                  <a:schemeClr val="tx1"/>
                </a:solidFill>
              </a:rPr>
              <a:t>комплекты </a:t>
            </a:r>
            <a:r>
              <a:rPr lang="ru-RU" b="1" dirty="0" smtClean="0">
                <a:solidFill>
                  <a:schemeClr val="tx1"/>
                </a:solidFill>
              </a:rPr>
              <a:t>упаковываются </a:t>
            </a:r>
            <a:r>
              <a:rPr lang="ru-RU" b="1" dirty="0">
                <a:solidFill>
                  <a:schemeClr val="tx1"/>
                </a:solidFill>
              </a:rPr>
              <a:t>, черновики, а также  отчетные формы для проведения итогового сочинения (</a:t>
            </a:r>
            <a:r>
              <a:rPr lang="ru-RU" b="1" dirty="0" smtClean="0">
                <a:solidFill>
                  <a:schemeClr val="tx1"/>
                </a:solidFill>
              </a:rPr>
              <a:t>изложения)  передают </a:t>
            </a:r>
            <a:r>
              <a:rPr lang="ru-RU" b="1" dirty="0">
                <a:solidFill>
                  <a:schemeClr val="tx1"/>
                </a:solidFill>
              </a:rPr>
              <a:t>руководителю.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2933700"/>
            <a:ext cx="3736182" cy="3764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уководитель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принимает</a:t>
            </a:r>
            <a:r>
              <a:rPr lang="ru-RU" dirty="0">
                <a:solidFill>
                  <a:schemeClr val="tx1"/>
                </a:solidFill>
              </a:rPr>
              <a:t> у членов комиссии </a:t>
            </a:r>
            <a:r>
              <a:rPr lang="ru-RU" dirty="0" smtClean="0">
                <a:solidFill>
                  <a:schemeClr val="tx1"/>
                </a:solidFill>
              </a:rPr>
              <a:t>упакованные комплекты, (открывает, проверяет),черновики </a:t>
            </a:r>
            <a:r>
              <a:rPr lang="ru-RU" dirty="0">
                <a:solidFill>
                  <a:schemeClr val="tx1"/>
                </a:solidFill>
              </a:rPr>
              <a:t>участников итогового сочинения (изложения),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также отчетные формы для проведения итогового сочинения (изложения);</a:t>
            </a:r>
          </a:p>
          <a:p>
            <a:r>
              <a:rPr lang="ru-RU" b="1" dirty="0">
                <a:solidFill>
                  <a:schemeClr val="tx1"/>
                </a:solidFill>
              </a:rPr>
              <a:t>передает техническому специалисту </a:t>
            </a:r>
            <a:r>
              <a:rPr lang="ru-RU" b="1" dirty="0" smtClean="0">
                <a:solidFill>
                  <a:schemeClr val="tx1"/>
                </a:solidFill>
              </a:rPr>
              <a:t>пакеты с </a:t>
            </a:r>
            <a:r>
              <a:rPr lang="ru-RU" b="1" dirty="0" smtClean="0">
                <a:solidFill>
                  <a:srgbClr val="C00000"/>
                </a:solidFill>
              </a:rPr>
              <a:t>оригиналами </a:t>
            </a:r>
            <a:r>
              <a:rPr lang="ru-RU" b="1" dirty="0">
                <a:solidFill>
                  <a:srgbClr val="C00000"/>
                </a:solidFill>
              </a:rPr>
              <a:t>бланков </a:t>
            </a:r>
            <a:r>
              <a:rPr lang="ru-RU" dirty="0">
                <a:solidFill>
                  <a:schemeClr val="tx1"/>
                </a:solidFill>
              </a:rPr>
              <a:t>регистрации и бланков записи участников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копирования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8638" y="964453"/>
            <a:ext cx="4245769" cy="551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принимает </a:t>
            </a:r>
            <a:r>
              <a:rPr lang="ru-RU" b="1" dirty="0">
                <a:solidFill>
                  <a:schemeClr val="tx1"/>
                </a:solidFill>
              </a:rPr>
              <a:t>у руководителя </a:t>
            </a:r>
            <a:r>
              <a:rPr lang="ru-RU" b="1" dirty="0" smtClean="0">
                <a:solidFill>
                  <a:schemeClr val="tx1"/>
                </a:solidFill>
              </a:rPr>
              <a:t>пакеты с оригиналами </a:t>
            </a:r>
            <a:r>
              <a:rPr lang="ru-RU" b="1" dirty="0">
                <a:solidFill>
                  <a:schemeClr val="tx1"/>
                </a:solidFill>
              </a:rPr>
              <a:t>бланков</a:t>
            </a:r>
            <a:r>
              <a:rPr lang="ru-RU" dirty="0">
                <a:solidFill>
                  <a:schemeClr val="tx1"/>
                </a:solidFill>
              </a:rPr>
              <a:t> регистрации и бланков </a:t>
            </a:r>
            <a:r>
              <a:rPr lang="ru-RU" dirty="0" smtClean="0">
                <a:solidFill>
                  <a:schemeClr val="tx1"/>
                </a:solidFill>
              </a:rPr>
              <a:t>записи;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производит копирование </a:t>
            </a:r>
            <a:r>
              <a:rPr lang="ru-RU" dirty="0" smtClean="0">
                <a:solidFill>
                  <a:schemeClr val="tx1"/>
                </a:solidFill>
              </a:rPr>
              <a:t>бланков. </a:t>
            </a:r>
            <a:r>
              <a:rPr lang="ru-RU" b="1" i="1" dirty="0" smtClean="0">
                <a:solidFill>
                  <a:srgbClr val="C00000"/>
                </a:solidFill>
              </a:rPr>
              <a:t>Копирование </a:t>
            </a:r>
            <a:r>
              <a:rPr lang="ru-RU" b="1" i="1" dirty="0">
                <a:solidFill>
                  <a:srgbClr val="C00000"/>
                </a:solidFill>
              </a:rPr>
              <a:t>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комиссии.</a:t>
            </a:r>
          </a:p>
          <a:p>
            <a:r>
              <a:rPr lang="ru-RU" dirty="0">
                <a:solidFill>
                  <a:schemeClr val="tx1"/>
                </a:solidFill>
              </a:rPr>
              <a:t>После копирования технический специалист </a:t>
            </a:r>
            <a:r>
              <a:rPr lang="ru-RU" b="1" dirty="0">
                <a:solidFill>
                  <a:schemeClr val="tx1"/>
                </a:solidFill>
              </a:rPr>
              <a:t>передает руководителю </a:t>
            </a:r>
            <a:r>
              <a:rPr lang="ru-RU" dirty="0" smtClean="0">
                <a:solidFill>
                  <a:schemeClr val="tx1"/>
                </a:solidFill>
              </a:rPr>
              <a:t>ОО: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оригиналы бланков </a:t>
            </a:r>
            <a:r>
              <a:rPr lang="ru-RU" dirty="0">
                <a:solidFill>
                  <a:schemeClr val="tx1"/>
                </a:solidFill>
              </a:rPr>
              <a:t>регистрации и бланков ответов участников итогового сочинения (изложения);</a:t>
            </a:r>
          </a:p>
          <a:p>
            <a:r>
              <a:rPr lang="ru-RU" b="1" dirty="0">
                <a:solidFill>
                  <a:srgbClr val="C00000"/>
                </a:solidFill>
              </a:rPr>
              <a:t>копии бланков </a:t>
            </a:r>
            <a:r>
              <a:rPr lang="ru-RU" dirty="0">
                <a:solidFill>
                  <a:schemeClr val="tx1"/>
                </a:solidFill>
              </a:rPr>
              <a:t>регистрации и бланков ответов участников итогового сочинения (изложения).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03521" y="1033345"/>
            <a:ext cx="2726529" cy="257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получает от технического специалиста </a:t>
            </a:r>
            <a:r>
              <a:rPr lang="ru-RU" b="1" dirty="0" smtClean="0">
                <a:solidFill>
                  <a:srgbClr val="C00000"/>
                </a:solidFill>
              </a:rPr>
              <a:t>копии бланков</a:t>
            </a:r>
            <a:r>
              <a:rPr lang="ru-RU" dirty="0" smtClean="0">
                <a:solidFill>
                  <a:schemeClr val="tx1"/>
                </a:solidFill>
              </a:rPr>
              <a:t>, а также </a:t>
            </a:r>
            <a:r>
              <a:rPr lang="ru-RU" b="1" dirty="0" smtClean="0">
                <a:solidFill>
                  <a:srgbClr val="C00000"/>
                </a:solidFill>
              </a:rPr>
              <a:t>оригиналы </a:t>
            </a:r>
            <a:r>
              <a:rPr lang="ru-RU" dirty="0" smtClean="0">
                <a:solidFill>
                  <a:schemeClr val="tx1"/>
                </a:solidFill>
              </a:rPr>
              <a:t>указанных бланков итогового сочинения (изложения);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-помещает оригиналы в сейф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638300" y="2569808"/>
            <a:ext cx="433387" cy="363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848101" y="4359707"/>
            <a:ext cx="473869" cy="506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601075" y="2320007"/>
            <a:ext cx="485778" cy="56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58289" y="4359707"/>
            <a:ext cx="2726529" cy="197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</a:p>
          <a:p>
            <a:r>
              <a:rPr lang="ru-RU" dirty="0">
                <a:solidFill>
                  <a:schemeClr val="tx1"/>
                </a:solidFill>
              </a:rPr>
              <a:t>обеспечивает проверку и оценивание итогового сочинения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4142" t="14222" r="5265"/>
          <a:stretch/>
        </p:blipFill>
        <p:spPr>
          <a:xfrm>
            <a:off x="95250" y="0"/>
            <a:ext cx="12096750" cy="67246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4600" y="2609850"/>
            <a:ext cx="7372350" cy="41147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Методические материалы по проведению итогового сочинения (изложения) - 2016-2017 учебный год</a:t>
            </a:r>
            <a:endParaRPr lang="ru-RU" sz="1200" dirty="0"/>
          </a:p>
          <a:p>
            <a:r>
              <a:rPr lang="ru-RU" sz="1200" b="1" dirty="0">
                <a:hlinkClick r:id="rId3"/>
              </a:rPr>
              <a:t>Письмо </a:t>
            </a:r>
            <a:r>
              <a:rPr lang="ru-RU" sz="1200" b="1" dirty="0" err="1">
                <a:hlinkClick r:id="rId3"/>
              </a:rPr>
              <a:t>Рособрнадзора</a:t>
            </a:r>
            <a:r>
              <a:rPr lang="ru-RU" sz="1200" b="1" dirty="0">
                <a:hlinkClick r:id="rId3"/>
              </a:rPr>
              <a:t> от 17.10.2016 г. № 10-764</a:t>
            </a:r>
            <a:endParaRPr lang="ru-RU" sz="1200" dirty="0"/>
          </a:p>
          <a:p>
            <a:r>
              <a:rPr lang="ru-RU" sz="1200" dirty="0">
                <a:hlinkClick r:id="rId4"/>
              </a:rPr>
              <a:t>Рекомендации по организации и проведению итогового сочинения (изложения) </a:t>
            </a:r>
            <a:r>
              <a:rPr lang="ru-RU" sz="1200" b="1" dirty="0">
                <a:hlinkClick r:id="rId4"/>
              </a:rPr>
              <a:t>для органов исполнительной власти</a:t>
            </a:r>
            <a:r>
              <a:rPr lang="ru-RU" sz="1200" dirty="0">
                <a:hlinkClick r:id="rId4"/>
              </a:rPr>
              <a:t> субъектов РФ, осуществляющих государственное управление в сфере образования</a:t>
            </a:r>
            <a:endParaRPr lang="ru-RU" sz="1200" dirty="0"/>
          </a:p>
          <a:p>
            <a:r>
              <a:rPr lang="ru-RU" sz="1200" dirty="0">
                <a:hlinkClick r:id="rId5"/>
              </a:rPr>
              <a:t>Рекомендации </a:t>
            </a:r>
            <a:r>
              <a:rPr lang="ru-RU" sz="1200" b="1" dirty="0">
                <a:hlinkClick r:id="rId5"/>
              </a:rPr>
              <a:t>по техническому обеспечению</a:t>
            </a:r>
            <a:r>
              <a:rPr lang="ru-RU" sz="1200" dirty="0">
                <a:hlinkClick r:id="rId5"/>
              </a:rPr>
              <a:t> организации и проведения итогового сочинения (изложения)</a:t>
            </a:r>
            <a:endParaRPr lang="ru-RU" sz="1200" dirty="0"/>
          </a:p>
          <a:p>
            <a:r>
              <a:rPr lang="ru-RU" sz="1200" dirty="0">
                <a:hlinkClick r:id="rId6"/>
              </a:rPr>
              <a:t>Сборник отчетных форм для проведения итогового сочинения (изложения)</a:t>
            </a:r>
            <a:endParaRPr lang="ru-RU" sz="1200" dirty="0"/>
          </a:p>
          <a:p>
            <a:r>
              <a:rPr lang="ru-RU" sz="1200" u="sng" dirty="0">
                <a:hlinkClick r:id="rId7"/>
              </a:rPr>
              <a:t>Критерии оценивания итогового сочинения (изложения)</a:t>
            </a:r>
            <a:endParaRPr lang="ru-RU" sz="1200" dirty="0"/>
          </a:p>
          <a:p>
            <a:r>
              <a:rPr lang="ru-RU" sz="1200" dirty="0">
                <a:hlinkClick r:id="rId8"/>
              </a:rPr>
              <a:t>Правила заполнения бланков итогового сочинения (изложения)</a:t>
            </a:r>
            <a:endParaRPr lang="ru-RU" sz="1200" dirty="0"/>
          </a:p>
          <a:p>
            <a:r>
              <a:rPr lang="ru-RU" sz="1200" dirty="0">
                <a:hlinkClick r:id="rId9"/>
              </a:rPr>
              <a:t>Методические рекомендации по подготовке и проведению итогового сочинения (изложения) </a:t>
            </a:r>
            <a:r>
              <a:rPr lang="ru-RU" sz="1200" b="1" dirty="0">
                <a:hlinkClick r:id="rId9"/>
              </a:rPr>
              <a:t>для образовательных организаций</a:t>
            </a:r>
            <a:r>
              <a:rPr lang="ru-RU" sz="1200" dirty="0">
                <a:hlinkClick r:id="rId9"/>
              </a:rPr>
              <a:t>, реализующих образовательные программы среднего общего образования</a:t>
            </a:r>
            <a:endParaRPr lang="ru-RU" sz="1200" dirty="0"/>
          </a:p>
          <a:p>
            <a:r>
              <a:rPr lang="ru-RU" sz="1200" dirty="0">
                <a:hlinkClick r:id="rId10"/>
              </a:rPr>
              <a:t>Методические рекомендации по подготовке к итоговому сочинению (изложению) для </a:t>
            </a:r>
            <a:r>
              <a:rPr lang="ru-RU" sz="1200" b="1" dirty="0">
                <a:hlinkClick r:id="rId10"/>
              </a:rPr>
              <a:t>участников </a:t>
            </a:r>
            <a:r>
              <a:rPr lang="ru-RU" sz="1200" dirty="0">
                <a:hlinkClick r:id="rId10"/>
              </a:rPr>
              <a:t>итогового сочинения (изложения)</a:t>
            </a:r>
            <a:endParaRPr lang="ru-RU" sz="1200" dirty="0"/>
          </a:p>
          <a:p>
            <a:r>
              <a:rPr lang="ru-RU" sz="1200" dirty="0">
                <a:hlinkClick r:id="rId11"/>
              </a:rPr>
              <a:t>Методические рекомендации</a:t>
            </a:r>
            <a:r>
              <a:rPr lang="ru-RU" sz="1200" b="1" dirty="0">
                <a:hlinkClick r:id="rId11"/>
              </a:rPr>
              <a:t> </a:t>
            </a:r>
            <a:r>
              <a:rPr lang="ru-RU" sz="1200" dirty="0">
                <a:hlinkClick r:id="rId11"/>
              </a:rPr>
              <a:t>для</a:t>
            </a:r>
            <a:r>
              <a:rPr lang="ru-RU" sz="1200" b="1" dirty="0">
                <a:hlinkClick r:id="rId11"/>
              </a:rPr>
              <a:t> экспертов</a:t>
            </a:r>
            <a:r>
              <a:rPr lang="ru-RU" sz="1200" dirty="0">
                <a:hlinkClick r:id="rId11"/>
              </a:rPr>
              <a:t>, участвующих в проверке итогового сочинения (изложения)</a:t>
            </a:r>
            <a:endParaRPr lang="ru-RU" sz="1200" dirty="0"/>
          </a:p>
          <a:p>
            <a:r>
              <a:rPr lang="ru-RU" sz="1200" dirty="0"/>
              <a:t>- </a:t>
            </a:r>
            <a:r>
              <a:rPr lang="ru-RU" sz="1200" dirty="0">
                <a:hlinkClick r:id="rId12"/>
              </a:rPr>
              <a:t>Бланк регистрации итогового сочинения (изложения)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- </a:t>
            </a:r>
            <a:r>
              <a:rPr lang="ru-RU" sz="1200" dirty="0">
                <a:hlinkClick r:id="rId13"/>
              </a:rPr>
              <a:t>Бланк записи итогового сочинения (изложения)</a:t>
            </a:r>
            <a:endParaRPr lang="ru-RU" sz="1200" dirty="0"/>
          </a:p>
          <a:p>
            <a:r>
              <a:rPr lang="ru-RU" sz="1200" i="1" dirty="0">
                <a:hlinkClick r:id="rId14"/>
              </a:rPr>
              <a:t>Справка об основных изменениях (дополнениях), вносимых в методические документы, рекомендуемые к использованию при организации и проведении итогового сочинения (изложения) в 2016/17 учебном году</a:t>
            </a:r>
            <a:endParaRPr lang="ru-RU" sz="1200" dirty="0"/>
          </a:p>
          <a:p>
            <a:r>
              <a:rPr lang="ru-RU" sz="1200" b="1" u="sng" dirty="0">
                <a:hlinkClick r:id="rId15"/>
              </a:rPr>
              <a:t>Методические рекомендации ФГБНУ «ФИПИ»  по подготовке к итоговому сочинению (изложению)</a:t>
            </a:r>
            <a:r>
              <a:rPr lang="ru-RU" sz="1200" dirty="0"/>
              <a:t> разработаны на основе анализа итоговых сочинений 2015/16 учебного года и могут быть использованы образовательными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23926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508" y="238286"/>
            <a:ext cx="7026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/>
              <a:t>Завершение проведения итогового сочинения (изложения)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525" y="596816"/>
            <a:ext cx="4029075" cy="46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-180340" algn="l"/>
              </a:tabLst>
            </a:pPr>
            <a:endParaRPr lang="ru-RU" dirty="0"/>
          </a:p>
        </p:txBody>
      </p:sp>
      <p:pic>
        <p:nvPicPr>
          <p:cNvPr id="7" name="Picture 6" descr="shutterstock_284748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4"/>
          <a:stretch/>
        </p:blipFill>
        <p:spPr bwMode="auto">
          <a:xfrm flipH="1">
            <a:off x="10335802" y="4703587"/>
            <a:ext cx="1764272" cy="20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1997" y="1814799"/>
            <a:ext cx="9745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 рекомендуется возложить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технического специалиста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обязанность по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проверки соблюдения участниками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 (изложения)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№ 2 «Самостоятельность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сочинения (изложения)»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посредством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автоматической проверки текстов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наличие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заимствований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(«Антиплагиат» и др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таком случае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эксперту комиссии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 поступают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итоговые сочинения (изложения),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прошедшие проверку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требования № 2 «Самостоятельность написания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сочинения (изложения)». </a:t>
            </a:r>
          </a:p>
        </p:txBody>
      </p:sp>
      <p:pic>
        <p:nvPicPr>
          <p:cNvPr id="8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71919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07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3" y="507830"/>
            <a:ext cx="5286377" cy="2987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Руководитель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обеспечивает комиссию </a:t>
            </a:r>
            <a:r>
              <a:rPr lang="ru-RU" dirty="0">
                <a:solidFill>
                  <a:schemeClr val="tx1"/>
                </a:solidFill>
              </a:rPr>
              <a:t>необходимыми техническими средствами (ксерокс, сканер, компьютер с возможностью выхода в сети «Интернет», а также с </a:t>
            </a:r>
            <a:r>
              <a:rPr lang="ru-RU" dirty="0" smtClean="0">
                <a:solidFill>
                  <a:schemeClr val="tx1"/>
                </a:solidFill>
              </a:rPr>
              <a:t>установленным «Антиплагиат», позволяющим </a:t>
            </a:r>
            <a:r>
              <a:rPr lang="ru-RU" dirty="0">
                <a:solidFill>
                  <a:schemeClr val="tx1"/>
                </a:solidFill>
              </a:rPr>
              <a:t>автоматически проверять тексты на наличие заимствований, и др.).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Передает </a:t>
            </a:r>
            <a:r>
              <a:rPr lang="ru-RU" dirty="0">
                <a:solidFill>
                  <a:schemeClr val="tx1"/>
                </a:solidFill>
              </a:rPr>
              <a:t>экспертам критерии </a:t>
            </a:r>
            <a:r>
              <a:rPr lang="ru-RU" dirty="0" smtClean="0">
                <a:solidFill>
                  <a:schemeClr val="tx1"/>
                </a:solidFill>
              </a:rPr>
              <a:t>проверки, протоколы проверки, копии </a:t>
            </a:r>
            <a:r>
              <a:rPr lang="ru-RU" dirty="0">
                <a:solidFill>
                  <a:schemeClr val="tx1"/>
                </a:solidFill>
              </a:rPr>
              <a:t>бланков записи на </a:t>
            </a:r>
            <a:r>
              <a:rPr lang="ru-RU" dirty="0" smtClean="0">
                <a:solidFill>
                  <a:schemeClr val="tx1"/>
                </a:solidFill>
              </a:rPr>
              <a:t>проверку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4300" y="-69174"/>
            <a:ext cx="11391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7320" y="694228"/>
            <a:ext cx="5729861" cy="118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Члены </a:t>
            </a:r>
            <a:r>
              <a:rPr lang="ru-RU" sz="2000" b="1" dirty="0">
                <a:solidFill>
                  <a:srgbClr val="C00000"/>
                </a:solidFill>
              </a:rPr>
              <a:t>(эксперты) </a:t>
            </a:r>
            <a:r>
              <a:rPr lang="ru-RU" sz="2000" b="1" dirty="0" smtClean="0">
                <a:solidFill>
                  <a:srgbClr val="C00000"/>
                </a:solidFill>
              </a:rPr>
              <a:t>комиссии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1.</a:t>
            </a:r>
            <a:r>
              <a:rPr lang="ru-RU" dirty="0" smtClean="0">
                <a:solidFill>
                  <a:schemeClr val="tx1"/>
                </a:solidFill>
              </a:rPr>
              <a:t>Проверяют копии бланков записи «зачетных» работ по 5 критериям,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выставляют «зачет»/»незачет»  по итогам проверки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6948" y="2356603"/>
            <a:ext cx="5590504" cy="89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Руководитель</a:t>
            </a:r>
          </a:p>
          <a:p>
            <a:r>
              <a:rPr lang="ru-RU" dirty="0">
                <a:solidFill>
                  <a:schemeClr val="tx1"/>
                </a:solidFill>
              </a:rPr>
              <a:t>передает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копии бланков регистрации для внесения результатов проверки </a:t>
            </a:r>
            <a:r>
              <a:rPr lang="ru-RU" dirty="0" smtClean="0">
                <a:solidFill>
                  <a:schemeClr val="tx1"/>
                </a:solidFill>
              </a:rPr>
              <a:t>экспертам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69241" y="3504024"/>
            <a:ext cx="509840" cy="261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76999" y="3657913"/>
            <a:ext cx="5590504" cy="948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Члены </a:t>
            </a:r>
            <a:r>
              <a:rPr lang="ru-RU" b="1" dirty="0">
                <a:solidFill>
                  <a:srgbClr val="C00000"/>
                </a:solidFill>
              </a:rPr>
              <a:t>(эксперты) </a:t>
            </a:r>
            <a:r>
              <a:rPr lang="ru-RU" b="1" dirty="0" smtClean="0">
                <a:solidFill>
                  <a:srgbClr val="C00000"/>
                </a:solidFill>
              </a:rPr>
              <a:t>комиссии: </a:t>
            </a:r>
            <a:r>
              <a:rPr lang="ru-RU" dirty="0" smtClean="0">
                <a:solidFill>
                  <a:schemeClr val="tx1"/>
                </a:solidFill>
              </a:rPr>
              <a:t>1.Вносят </a:t>
            </a:r>
            <a:r>
              <a:rPr lang="ru-RU" dirty="0">
                <a:solidFill>
                  <a:schemeClr val="tx1"/>
                </a:solidFill>
              </a:rPr>
              <a:t>результаты проверки в копии бланков </a:t>
            </a:r>
            <a:r>
              <a:rPr lang="ru-RU" dirty="0" smtClean="0">
                <a:solidFill>
                  <a:schemeClr val="tx1"/>
                </a:solidFill>
              </a:rPr>
              <a:t>регистрации.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2.Передают заполненные копии руководителю.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973" y="3765680"/>
            <a:ext cx="5286377" cy="277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Члены </a:t>
            </a:r>
            <a:r>
              <a:rPr lang="ru-RU" b="1" dirty="0">
                <a:solidFill>
                  <a:srgbClr val="C00000"/>
                </a:solidFill>
              </a:rPr>
              <a:t>(эксперты) </a:t>
            </a:r>
            <a:r>
              <a:rPr lang="ru-RU" b="1" dirty="0" smtClean="0">
                <a:solidFill>
                  <a:srgbClr val="C00000"/>
                </a:solidFill>
              </a:rPr>
              <a:t>комиссии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перед проверкой </a:t>
            </a:r>
            <a:r>
              <a:rPr lang="ru-RU" dirty="0" smtClean="0">
                <a:solidFill>
                  <a:schemeClr val="tx1"/>
                </a:solidFill>
              </a:rPr>
              <a:t>сочинения </a:t>
            </a:r>
            <a:r>
              <a:rPr lang="ru-RU" dirty="0">
                <a:solidFill>
                  <a:schemeClr val="tx1"/>
                </a:solidFill>
              </a:rPr>
              <a:t>(изложения) </a:t>
            </a:r>
            <a:r>
              <a:rPr lang="ru-RU" dirty="0" smtClean="0">
                <a:solidFill>
                  <a:schemeClr val="tx1"/>
                </a:solidFill>
              </a:rPr>
              <a:t>проводят семинар по согласованию моментов проверки;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перед </a:t>
            </a:r>
            <a:r>
              <a:rPr lang="ru-RU" b="1" dirty="0">
                <a:solidFill>
                  <a:schemeClr val="tx1"/>
                </a:solidFill>
              </a:rPr>
              <a:t>проверкой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пяти критериям </a:t>
            </a:r>
            <a:r>
              <a:rPr lang="ru-RU" dirty="0" smtClean="0">
                <a:solidFill>
                  <a:schemeClr val="tx1"/>
                </a:solidFill>
              </a:rPr>
              <a:t>оценивания </a:t>
            </a:r>
            <a:r>
              <a:rPr lang="ru-RU" b="1" dirty="0">
                <a:solidFill>
                  <a:schemeClr val="tx1"/>
                </a:solidFill>
              </a:rPr>
              <a:t>проверяют соблюдение </a:t>
            </a:r>
            <a:r>
              <a:rPr lang="ru-RU" b="1" dirty="0" smtClean="0">
                <a:solidFill>
                  <a:schemeClr val="tx1"/>
                </a:solidFill>
              </a:rPr>
              <a:t>требований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Объем сочинения (изложения</a:t>
            </a:r>
            <a:r>
              <a:rPr lang="ru-RU" b="1" dirty="0" smtClean="0">
                <a:solidFill>
                  <a:schemeClr val="tx1"/>
                </a:solidFill>
              </a:rPr>
              <a:t>)»,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«Самостоятельность </a:t>
            </a:r>
            <a:r>
              <a:rPr lang="ru-RU" b="1" dirty="0">
                <a:solidFill>
                  <a:schemeClr val="tx1"/>
                </a:solidFill>
              </a:rPr>
              <a:t>написания </a:t>
            </a:r>
            <a:r>
              <a:rPr lang="ru-RU" dirty="0">
                <a:solidFill>
                  <a:schemeClr val="tx1"/>
                </a:solidFill>
              </a:rPr>
              <a:t>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)».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Выставляют «НЕЗАЧЕТ» по всей работе при </a:t>
            </a:r>
            <a:r>
              <a:rPr lang="ru-RU" b="1" dirty="0" smtClean="0">
                <a:solidFill>
                  <a:srgbClr val="C00000"/>
                </a:solidFill>
              </a:rPr>
              <a:t>невыполнении</a:t>
            </a:r>
            <a:r>
              <a:rPr lang="ru-RU" dirty="0" smtClean="0">
                <a:solidFill>
                  <a:srgbClr val="C00000"/>
                </a:solidFill>
              </a:rPr>
              <a:t> одного из этих критериев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088253" y="2005926"/>
            <a:ext cx="484632" cy="239487"/>
          </a:xfrm>
          <a:prstGeom prst="downArrow">
            <a:avLst>
              <a:gd name="adj1" fmla="val 50000"/>
              <a:gd name="adj2" fmla="val 58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89528" y="4925451"/>
            <a:ext cx="5625345" cy="1618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Руководитель: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Назначает ответственного от ОО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</a:rPr>
              <a:t>перенос результатов </a:t>
            </a:r>
            <a:r>
              <a:rPr lang="ru-RU" dirty="0">
                <a:solidFill>
                  <a:schemeClr val="tx1"/>
                </a:solidFill>
              </a:rPr>
              <a:t>проверки по пяти критериям оценивания и оценки («зачет»/«незачет») </a:t>
            </a:r>
            <a:r>
              <a:rPr lang="ru-RU" b="1" dirty="0">
                <a:solidFill>
                  <a:srgbClr val="C00000"/>
                </a:solidFill>
              </a:rPr>
              <a:t>из копий бланков регистрации в оригиналы бланков регистрации</a:t>
            </a:r>
            <a:r>
              <a:rPr lang="ru-RU" dirty="0">
                <a:solidFill>
                  <a:schemeClr val="tx1"/>
                </a:solidFill>
              </a:rPr>
              <a:t> участников 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064777" y="3365173"/>
            <a:ext cx="484632" cy="239487"/>
          </a:xfrm>
          <a:prstGeom prst="downArrow">
            <a:avLst>
              <a:gd name="adj1" fmla="val 50000"/>
              <a:gd name="adj2" fmla="val 58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064777" y="4646437"/>
            <a:ext cx="484632" cy="239487"/>
          </a:xfrm>
          <a:prstGeom prst="downArrow">
            <a:avLst>
              <a:gd name="adj1" fmla="val 50000"/>
              <a:gd name="adj2" fmla="val 58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5571" y="2974554"/>
            <a:ext cx="5916058" cy="202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ПРОВЕРЯЕМ СОЧИНЕНИЕ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9432" y="176269"/>
            <a:ext cx="3933021" cy="261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hangingPunct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итогового сочинения (изложения)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 hangingPunct="0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 hangingPunct="0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2016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95" y="176270"/>
            <a:ext cx="4212116" cy="261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Методические рекомендации для экспертов, участвующих в проверке итогового сочинения (изложения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Москва 2016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992" y="5934670"/>
            <a:ext cx="99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Эксперты должны обладать </a:t>
            </a:r>
            <a:r>
              <a:rPr lang="ru-RU" b="1" dirty="0">
                <a:solidFill>
                  <a:srgbClr val="7030A0"/>
                </a:solidFill>
              </a:rPr>
              <a:t>опытом проверки сочинений (изложений) в выпускных </a:t>
            </a:r>
            <a:r>
              <a:rPr lang="ru-RU" b="1" dirty="0" smtClean="0">
                <a:solidFill>
                  <a:srgbClr val="7030A0"/>
                </a:solidFill>
              </a:rPr>
              <a:t>классах ОО,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реализующих программы среднего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hutterstock_1496369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96" y="3808520"/>
            <a:ext cx="2110204" cy="15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145" y="183496"/>
            <a:ext cx="9213635" cy="77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комиссия </a:t>
            </a:r>
            <a:r>
              <a:rPr lang="ru-RU" sz="2400" b="1" dirty="0">
                <a:solidFill>
                  <a:srgbClr val="FFFF00"/>
                </a:solidFill>
              </a:rPr>
              <a:t>образовательной  </a:t>
            </a:r>
            <a:r>
              <a:rPr lang="ru-RU" sz="2400" b="1" dirty="0" smtClean="0">
                <a:solidFill>
                  <a:srgbClr val="FFFF00"/>
                </a:solidFill>
              </a:rPr>
              <a:t>организации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 проверке </a:t>
            </a:r>
            <a:r>
              <a:rPr lang="ru-RU" sz="2400" b="1" dirty="0">
                <a:solidFill>
                  <a:srgbClr val="FFFF00"/>
                </a:solidFill>
              </a:rPr>
              <a:t>итогового сочинения (изложения</a:t>
            </a:r>
            <a:r>
              <a:rPr lang="ru-RU" sz="2400" b="1" dirty="0" smtClean="0">
                <a:solidFill>
                  <a:srgbClr val="FFFF00"/>
                </a:solidFill>
              </a:rPr>
              <a:t>) (далее эксперты)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46" y="1043796"/>
            <a:ext cx="12071854" cy="56934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Проверка    итоговых    сочинений    (изложений)    обучающихся осуществляется экспертами, входящими в состав комиссий </a:t>
            </a:r>
            <a:r>
              <a:rPr lang="ru-RU" dirty="0" smtClean="0"/>
              <a:t>ОО, </a:t>
            </a:r>
            <a:r>
              <a:rPr lang="ru-RU" dirty="0"/>
              <a:t>с правом привлечения независимых экспертов или экспертными комиссиями, сформированными на региональном или муниципальном уровнях.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Эксперты </a:t>
            </a:r>
            <a:r>
              <a:rPr lang="ru-RU" b="1" u="sng" dirty="0">
                <a:solidFill>
                  <a:srgbClr val="FF0000"/>
                </a:solidFill>
              </a:rPr>
              <a:t>комиссии </a:t>
            </a:r>
            <a:r>
              <a:rPr lang="ru-RU" dirty="0" smtClean="0"/>
              <a:t>ОО </a:t>
            </a:r>
            <a:r>
              <a:rPr lang="ru-RU" b="1" dirty="0" smtClean="0"/>
              <a:t>должны </a:t>
            </a:r>
            <a:r>
              <a:rPr lang="ru-RU" b="1" dirty="0"/>
              <a:t>обладать квалификацией</a:t>
            </a:r>
            <a:r>
              <a:rPr lang="ru-RU" dirty="0"/>
              <a:t>, которая определяется следующими требованиями:</a:t>
            </a:r>
          </a:p>
          <a:p>
            <a:r>
              <a:rPr lang="ru-RU" dirty="0" smtClean="0"/>
              <a:t>владение </a:t>
            </a:r>
            <a:r>
              <a:rPr lang="ru-RU" dirty="0"/>
              <a:t>необходимой нормативной базой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компонент государственных стандартов основного общего и среднего (полного) общего образования по русскому языку, по литературе (базовый и   профильный   уровни), утвержденный   приказом   Минобразования   России   </a:t>
            </a:r>
            <a:r>
              <a:rPr lang="ru-RU" dirty="0" smtClean="0"/>
              <a:t>от 05.03.2004 </a:t>
            </a:r>
            <a:r>
              <a:rPr lang="ru-RU" dirty="0"/>
              <a:t>№ 1089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r>
              <a:rPr lang="ru-RU" dirty="0"/>
              <a:t>·нормативные правовые акты, регламентирующие проведение итогового сочинения (изложения);</a:t>
            </a:r>
          </a:p>
          <a:p>
            <a:r>
              <a:rPr lang="ru-RU" dirty="0"/>
              <a:t>·рекомендации по проведению итогового сочинения (изложения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r>
              <a:rPr lang="ru-RU" dirty="0"/>
              <a:t>·технический регламент проведения итогового сочинения</a:t>
            </a:r>
            <a:r>
              <a:rPr lang="ru-RU" dirty="0" smtClean="0"/>
              <a:t>;</a:t>
            </a:r>
            <a:r>
              <a:rPr lang="ru-RU" dirty="0"/>
              <a:t> </a:t>
            </a:r>
          </a:p>
          <a:p>
            <a:r>
              <a:rPr lang="ru-RU" dirty="0"/>
              <a:t>·</a:t>
            </a:r>
            <a:r>
              <a:rPr lang="ru-RU" dirty="0" smtClean="0"/>
              <a:t>методические рекомендации</a:t>
            </a:r>
            <a:r>
              <a:rPr lang="ru-RU" dirty="0"/>
              <a:t> </a:t>
            </a:r>
            <a:r>
              <a:rPr lang="ru-RU" dirty="0" smtClean="0"/>
              <a:t>по</a:t>
            </a:r>
            <a:r>
              <a:rPr lang="ru-RU" dirty="0"/>
              <a:t> </a:t>
            </a:r>
            <a:r>
              <a:rPr lang="ru-RU" dirty="0" smtClean="0"/>
              <a:t>проведению</a:t>
            </a:r>
            <a:r>
              <a:rPr lang="ru-RU" dirty="0"/>
              <a:t> </a:t>
            </a:r>
            <a:r>
              <a:rPr lang="ru-RU" dirty="0" smtClean="0"/>
              <a:t>итогового</a:t>
            </a:r>
            <a:r>
              <a:rPr lang="ru-RU" dirty="0"/>
              <a:t> </a:t>
            </a:r>
            <a:r>
              <a:rPr lang="ru-RU" dirty="0" smtClean="0"/>
              <a:t>сочинения</a:t>
            </a:r>
            <a:r>
              <a:rPr lang="ru-RU" dirty="0"/>
              <a:t> </a:t>
            </a:r>
            <a:r>
              <a:rPr lang="ru-RU" dirty="0" smtClean="0"/>
              <a:t> (</a:t>
            </a:r>
            <a:r>
              <a:rPr lang="ru-RU" dirty="0"/>
              <a:t>изложения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Эксперты комиссии </a:t>
            </a:r>
            <a:r>
              <a:rPr lang="ru-RU" dirty="0"/>
              <a:t>ОО </a:t>
            </a:r>
            <a:r>
              <a:rPr lang="ru-RU" b="1" dirty="0"/>
              <a:t>должны </a:t>
            </a:r>
            <a:r>
              <a:rPr lang="ru-RU" b="1" dirty="0" smtClean="0"/>
              <a:t>владеть </a:t>
            </a:r>
            <a:r>
              <a:rPr lang="ru-RU" b="1" dirty="0"/>
              <a:t>необходимыми предметными компетенциями</a:t>
            </a:r>
            <a:r>
              <a:rPr lang="ru-RU" b="1" dirty="0" smtClean="0"/>
              <a:t>:</a:t>
            </a:r>
            <a:r>
              <a:rPr lang="ru-RU" b="1" dirty="0"/>
              <a:t> </a:t>
            </a:r>
          </a:p>
          <a:p>
            <a:r>
              <a:rPr lang="ru-RU" dirty="0" smtClean="0"/>
              <a:t>иметь </a:t>
            </a:r>
            <a:r>
              <a:rPr lang="ru-RU" dirty="0"/>
              <a:t>высшее профессиональное (педагогическое) образование по специальности учитель русского языка и литературы;</a:t>
            </a:r>
          </a:p>
          <a:p>
            <a:r>
              <a:rPr lang="ru-RU" dirty="0" smtClean="0"/>
              <a:t>обладать  </a:t>
            </a:r>
            <a:r>
              <a:rPr lang="ru-RU" dirty="0"/>
              <a:t>опытом  проверки  </a:t>
            </a:r>
            <a:r>
              <a:rPr lang="ru-RU" dirty="0" smtClean="0"/>
              <a:t>сочинений (изложений</a:t>
            </a:r>
            <a:r>
              <a:rPr lang="ru-RU" dirty="0"/>
              <a:t>)  в  </a:t>
            </a:r>
            <a:r>
              <a:rPr lang="ru-RU" dirty="0" smtClean="0"/>
              <a:t>выпускном классе;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владеть содержанием основного общего и среднего общего </a:t>
            </a:r>
            <a:r>
              <a:rPr lang="ru-RU" dirty="0" smtClean="0"/>
              <a:t>образования;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16718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496369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68" y="360871"/>
            <a:ext cx="2497584" cy="18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146" y="183496"/>
            <a:ext cx="7496980" cy="77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комиссия </a:t>
            </a:r>
            <a:r>
              <a:rPr lang="ru-RU" sz="2400" dirty="0"/>
              <a:t>образовательной  </a:t>
            </a:r>
            <a:r>
              <a:rPr lang="ru-RU" sz="2400" dirty="0" smtClean="0"/>
              <a:t>организации </a:t>
            </a:r>
            <a:br>
              <a:rPr lang="ru-RU" sz="2400" dirty="0" smtClean="0"/>
            </a:br>
            <a:r>
              <a:rPr lang="ru-RU" sz="2400" dirty="0" smtClean="0"/>
              <a:t>по проверке </a:t>
            </a:r>
            <a:r>
              <a:rPr lang="ru-RU" sz="2400" dirty="0"/>
              <a:t>итогового сочинения (изложения</a:t>
            </a:r>
            <a:r>
              <a:rPr lang="ru-RU" sz="24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565" y="1978209"/>
            <a:ext cx="12192000" cy="4541860"/>
          </a:xfrm>
        </p:spPr>
        <p:txBody>
          <a:bodyPr>
            <a:normAutofit fontScale="925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Эксперты комиссии </a:t>
            </a:r>
            <a:r>
              <a:rPr lang="ru-RU" dirty="0" smtClean="0"/>
              <a:t>ОО </a:t>
            </a:r>
            <a:r>
              <a:rPr lang="ru-RU" b="1" dirty="0" smtClean="0"/>
              <a:t>должны Владеть компетенциями, необходимыми</a:t>
            </a:r>
            <a:r>
              <a:rPr lang="ru-RU" b="1" dirty="0"/>
              <a:t> </a:t>
            </a:r>
            <a:r>
              <a:rPr lang="ru-RU" b="1" dirty="0" smtClean="0"/>
              <a:t>для</a:t>
            </a:r>
            <a:r>
              <a:rPr lang="ru-RU" b="1" dirty="0"/>
              <a:t> </a:t>
            </a:r>
            <a:r>
              <a:rPr lang="ru-RU" b="1" dirty="0" smtClean="0"/>
              <a:t>проверки</a:t>
            </a:r>
            <a:r>
              <a:rPr lang="ru-RU" b="1" dirty="0"/>
              <a:t> </a:t>
            </a:r>
            <a:r>
              <a:rPr lang="ru-RU" b="1" dirty="0" smtClean="0"/>
              <a:t>сочинения (</a:t>
            </a:r>
            <a:r>
              <a:rPr lang="ru-RU" b="1" dirty="0"/>
              <a:t>изложения</a:t>
            </a:r>
            <a:r>
              <a:rPr lang="ru-RU" b="1" dirty="0" smtClean="0"/>
              <a:t>):</a:t>
            </a:r>
          </a:p>
          <a:p>
            <a:r>
              <a:rPr lang="ru-RU" dirty="0"/>
              <a:t>знание общих научно-методических подходов к проверке и оцениванию сочинения (изложения);</a:t>
            </a:r>
          </a:p>
          <a:p>
            <a:r>
              <a:rPr lang="ru-RU" dirty="0" smtClean="0"/>
              <a:t>умение </a:t>
            </a:r>
            <a:r>
              <a:rPr lang="ru-RU" dirty="0"/>
              <a:t>объективно оценивать сочинения (изложения)обучающихся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применять установленные критерии и нормативы оценки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разграничивать ошибки и </a:t>
            </a:r>
            <a:r>
              <a:rPr lang="ru-RU" dirty="0" err="1"/>
              <a:t>недочѐты</a:t>
            </a:r>
            <a:r>
              <a:rPr lang="ru-RU" dirty="0"/>
              <a:t> различного типа; выявлять в работе  экзаменуемого  однотипные  и  негрубые  ошибки;  правильно классифицировать ошибки в сочинениях экзаменуемых;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умение оформлять результаты проверки, соблюдая установленные технические требования</a:t>
            </a:r>
            <a:r>
              <a:rPr lang="ru-RU" dirty="0"/>
              <a:t>;</a:t>
            </a:r>
          </a:p>
          <a:p>
            <a:r>
              <a:rPr lang="ru-RU" dirty="0" smtClean="0"/>
              <a:t>умение </a:t>
            </a:r>
            <a:r>
              <a:rPr lang="ru-RU" dirty="0"/>
              <a:t>обобщать результаты.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20145" y="183496"/>
            <a:ext cx="9437923" cy="95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900" b="1" dirty="0" smtClean="0">
                <a:solidFill>
                  <a:srgbClr val="FFFF00"/>
                </a:solidFill>
              </a:rPr>
              <a:t/>
            </a:r>
            <a:br>
              <a:rPr lang="ru-RU" sz="5900" b="1" dirty="0" smtClean="0">
                <a:solidFill>
                  <a:srgbClr val="FFFF00"/>
                </a:solidFill>
              </a:rPr>
            </a:br>
            <a:r>
              <a:rPr lang="ru-RU" sz="5900" b="1" dirty="0" smtClean="0">
                <a:solidFill>
                  <a:srgbClr val="FFFF00"/>
                </a:solidFill>
              </a:rPr>
              <a:t>комиссия образовательной  организации </a:t>
            </a:r>
            <a:br>
              <a:rPr lang="ru-RU" sz="5900" b="1" dirty="0" smtClean="0">
                <a:solidFill>
                  <a:srgbClr val="FFFF00"/>
                </a:solidFill>
              </a:rPr>
            </a:br>
            <a:r>
              <a:rPr lang="ru-RU" sz="5900" b="1" dirty="0" smtClean="0">
                <a:solidFill>
                  <a:srgbClr val="FFFF00"/>
                </a:solidFill>
              </a:rPr>
              <a:t>по проверке итогового сочинения (изложения) (далее эксперты)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494" y="167530"/>
            <a:ext cx="103761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Заполнение поля «Результаты оценивания сочинения (изложения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)»</a:t>
            </a:r>
          </a:p>
          <a:p>
            <a:pPr indent="449580" algn="just"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solidFill>
                  <a:srgbClr val="000000"/>
                </a:solidFill>
              </a:rPr>
              <a:t>Для каждого критерия должно быть помечено </a:t>
            </a:r>
            <a:r>
              <a:rPr lang="ru-RU" sz="2400" b="1" dirty="0">
                <a:solidFill>
                  <a:srgbClr val="C00000"/>
                </a:solidFill>
              </a:rPr>
              <a:t>только одно поле </a:t>
            </a:r>
            <a:r>
              <a:rPr lang="ru-RU" sz="2400" dirty="0">
                <a:solidFill>
                  <a:srgbClr val="000000"/>
                </a:solidFill>
              </a:rPr>
              <a:t>– либо «Зачет» либо «Незачет». </a:t>
            </a:r>
            <a:endParaRPr lang="ru-RU" sz="2400" dirty="0"/>
          </a:p>
          <a:p>
            <a:pPr indent="450215" algn="just"/>
            <a:r>
              <a:rPr lang="ru-RU" sz="2400" dirty="0">
                <a:solidFill>
                  <a:srgbClr val="000000"/>
                </a:solidFill>
              </a:rPr>
              <a:t>1.	Если за сочинение (изложение) </a:t>
            </a:r>
            <a:r>
              <a:rPr lang="ru-RU" sz="2400" b="1" dirty="0">
                <a:solidFill>
                  <a:srgbClr val="C00000"/>
                </a:solidFill>
              </a:rPr>
              <a:t>по критерию № 1 </a:t>
            </a:r>
            <a:r>
              <a:rPr lang="ru-RU" sz="2400" dirty="0">
                <a:solidFill>
                  <a:srgbClr val="000000"/>
                </a:solidFill>
              </a:rPr>
              <a:t>выставлен «незачет», то сочинение (изложение) по критериям № 2- № 5 не проверяется. В клетки по всем критериям оценивания выставляется «незачет».</a:t>
            </a:r>
            <a:endParaRPr lang="ru-RU" sz="2400" dirty="0"/>
          </a:p>
          <a:p>
            <a:pPr indent="450215" algn="just"/>
            <a:r>
              <a:rPr lang="ru-RU" sz="2400" dirty="0">
                <a:solidFill>
                  <a:srgbClr val="000000"/>
                </a:solidFill>
              </a:rPr>
              <a:t>2.	Если за сочинение (изложение) по критерию </a:t>
            </a:r>
            <a:r>
              <a:rPr lang="ru-RU" sz="2400" dirty="0" smtClean="0">
                <a:solidFill>
                  <a:srgbClr val="000000"/>
                </a:solidFill>
              </a:rPr>
              <a:t>№ </a:t>
            </a:r>
            <a:r>
              <a:rPr lang="ru-RU" sz="2400" dirty="0">
                <a:solidFill>
                  <a:srgbClr val="000000"/>
                </a:solidFill>
              </a:rPr>
              <a:t>1 выставлен «зачет», а </a:t>
            </a:r>
            <a:r>
              <a:rPr lang="ru-RU" sz="2400" b="1" dirty="0">
                <a:solidFill>
                  <a:srgbClr val="C00000"/>
                </a:solidFill>
              </a:rPr>
              <a:t>по критерию № 2 </a:t>
            </a:r>
            <a:r>
              <a:rPr lang="ru-RU" sz="2400" dirty="0">
                <a:solidFill>
                  <a:srgbClr val="000000"/>
                </a:solidFill>
              </a:rPr>
              <a:t>выставлен «незачет», то сочинение по критериям № 3- № 5 не проверяется. В клетки по критериям оценивания № 3- № 5 выставляется «незачет».</a:t>
            </a:r>
            <a:endParaRPr lang="ru-RU" sz="2400" dirty="0"/>
          </a:p>
          <a:p>
            <a:pPr indent="450215" algn="just"/>
            <a:r>
              <a:rPr lang="ru-RU" sz="2400" dirty="0">
                <a:solidFill>
                  <a:srgbClr val="000000"/>
                </a:solidFill>
              </a:rPr>
              <a:t>3.	Во всех остальных случаях сочинение (изложение) проверяется по всем пяти критериям и оценивается в системе «зачет» - «незачет» (например, недопустимо не проверять работу по критериям К4 и К5, если выпускник получил зачет на основании зачетов по критериям К1, К2, К3).</a:t>
            </a:r>
            <a:endParaRPr lang="ru-RU" sz="2400" dirty="0">
              <a:effectLst/>
            </a:endParaRPr>
          </a:p>
        </p:txBody>
      </p:sp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455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61890" r="7718" b="381"/>
          <a:stretch/>
        </p:blipFill>
        <p:spPr bwMode="auto">
          <a:xfrm>
            <a:off x="1100237" y="339047"/>
            <a:ext cx="10899978" cy="609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339047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05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043" y="172742"/>
            <a:ext cx="10321782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5. </a:t>
            </a:r>
            <a:endParaRPr lang="ru-RU" sz="2400" b="1" dirty="0" smtClean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сочинения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организациями, реализующими образовательные программы среднего общего образования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проверке по пяти критериям оценивания допускаются итоговые сочинения, соответствующие установленным требованиям: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№ 1.	«Объем итогового сочинения»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Рекомендуемое количество слов – от 350.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т.д.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6" descr="shutterstock_1496369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42" y="4728955"/>
            <a:ext cx="2327383" cy="17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36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0"/>
            <a:ext cx="11610975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6. </a:t>
            </a:r>
            <a:endParaRPr lang="ru-RU" sz="2400" b="1" dirty="0" smtClean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оценивания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итогового изложения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организациями, реализующими образовательные программы среднего общего образования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Итоговое изложение пишется подробно.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проверке по пяти критериям оценивания допускаются итоговые изложения, соответствующие установленным требованиям: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№ 1.	«Объем итогового изложения»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Рекомендуемое количество слов – 250-300.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Максимальное количество слов в изложении не устанавливается: участник должен исходить из содержания исходного текста и времени, отводимом на всю работу.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6" descr="shutterstock_1496369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67" y="2880275"/>
            <a:ext cx="2327383" cy="17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полняется ответственны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5849" r="7640" b="8800"/>
          <a:stretch/>
        </p:blipFill>
        <p:spPr bwMode="auto">
          <a:xfrm>
            <a:off x="516071" y="0"/>
            <a:ext cx="10487025" cy="54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58" y="5303554"/>
            <a:ext cx="12106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№ 1.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«Объем итогового сочинения (изложения)»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b="1" dirty="0">
                <a:solidFill>
                  <a:srgbClr val="C00000"/>
                </a:solidFill>
              </a:rPr>
              <a:t>Если в сочинении менее 250 слов, а в изложении менее 150 слов  (в подсчёт включаются все слова, в том числе и служебные), то сочинение (изложение) не проверяется по критериям № 1- № 5. </a:t>
            </a:r>
          </a:p>
          <a:p>
            <a:pPr indent="450215" algn="just"/>
            <a:r>
              <a:rPr lang="ru-RU" b="1" dirty="0">
                <a:solidFill>
                  <a:srgbClr val="C00000"/>
                </a:solidFill>
              </a:rPr>
              <a:t>Эксперт комиссии </a:t>
            </a:r>
            <a:r>
              <a:rPr lang="ru-RU" b="1" dirty="0" smtClean="0">
                <a:solidFill>
                  <a:srgbClr val="C00000"/>
                </a:solidFill>
              </a:rPr>
              <a:t>выставляет </a:t>
            </a:r>
            <a:r>
              <a:rPr lang="ru-RU" b="1" dirty="0">
                <a:solidFill>
                  <a:srgbClr val="C00000"/>
                </a:solidFill>
              </a:rPr>
              <a:t>«незачет» за невыполнение требования № 1. В клетки по всем пяти критериям оценивания выставляется «незачет». В поле «Результат проверки сочинения (изложения) ставится «незачет</a:t>
            </a:r>
            <a:r>
              <a:rPr lang="ru-RU" b="1" dirty="0" smtClean="0">
                <a:solidFill>
                  <a:srgbClr val="C00000"/>
                </a:solidFill>
              </a:rPr>
              <a:t>». 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17783" y="2208595"/>
            <a:ext cx="2181340" cy="6337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9123" y="3573332"/>
            <a:ext cx="2280492" cy="7381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16058" y="2208596"/>
            <a:ext cx="4715219" cy="5479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3290" y="-102742"/>
            <a:ext cx="12315290" cy="723274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        Справка </a:t>
            </a:r>
            <a:r>
              <a:rPr lang="ru-RU" sz="1600" b="1" dirty="0">
                <a:solidFill>
                  <a:srgbClr val="0070C0"/>
                </a:solidFill>
              </a:rPr>
              <a:t>об основных изменениях (дополнениях), вносимых в методические документы, рекомендуемые к использованию при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                        организации </a:t>
            </a:r>
            <a:r>
              <a:rPr lang="ru-RU" sz="1600" b="1" dirty="0">
                <a:solidFill>
                  <a:srgbClr val="0070C0"/>
                </a:solidFill>
              </a:rPr>
              <a:t>и проведении итогового сочинения (изложения) в 2016/17 учебном году</a:t>
            </a:r>
            <a:endParaRPr lang="ru-RU" sz="1600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Закрепление </a:t>
            </a:r>
            <a:r>
              <a:rPr lang="ru-RU" sz="1600" dirty="0"/>
              <a:t>возможности присутствия в день проведения сочинения (изложения) СМИ, сотрудников </a:t>
            </a:r>
            <a:r>
              <a:rPr lang="ru-RU" sz="1600" dirty="0" err="1"/>
              <a:t>Рособрнадзора</a:t>
            </a:r>
            <a:r>
              <a:rPr lang="ru-RU" sz="1600" dirty="0"/>
              <a:t>, региональных  органов исполнительной власти, осуществляющих переданные полномочия в сфере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Процедура допуска участников сочинения (изложения) в место проведения сочинения в случае их опоздания на итоговое сочинение (изложение);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Обязательность переписывания участником сочинения (изложения) выбранной им темы сочинения </a:t>
            </a:r>
            <a:r>
              <a:rPr lang="ru-RU" sz="1600" dirty="0"/>
              <a:t>(текста изложения) в бланк записи;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Возможность использования лицами с ОВЗ, детьми-инвалидами и инвалидами специальных технических средств при написании сочинения (изложения);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Введен раздел об организации и проведении сочинения для участников с ОВЗ, детей-инвалидов и инвалидов;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Изменена формулировка по сроку действия итогового сочинения;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Добавлены рекомендации по изданию приказов на уровне образовательной организации (ОО) </a:t>
            </a:r>
            <a:r>
              <a:rPr lang="ru-RU" sz="1600" dirty="0"/>
              <a:t>о создании двух комиссий (в случае если сочинение (изложение) проводится и проверяется в ОО): комиссия по проведению сочинения (изложение); комиссия по проверке сочинения (изложения);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Добавлено приложение «Просмотр тем итогового сочинения на портале. Инструкция для технических специалистов» (описание действий технического специалиста по просмотру и скачиванию тем итогового сочинения с портала);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Процедура завершения написания сочинения (изложения) в случае, если участник не закончил написание сочинения (изложения) по уважительным причинам </a:t>
            </a:r>
            <a:r>
              <a:rPr lang="ru-RU" sz="1600" dirty="0"/>
              <a:t>(добавлена новая отчетная форма ИС-08 «Акт о досрочном завершении написания сочинения (изложения) по уважительным причинам»);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Разработана Памятка для участников сочинения и их родителей</a:t>
            </a:r>
            <a:r>
              <a:rPr lang="ru-RU" sz="1600" dirty="0"/>
              <a:t> (законных представителей) с краткой информацией о процедуре, порядке проведения, о праве повторного допуска к написанию сочинения, об использовании сочинения при приеме в вузы и т.д. (для ознакомления под роспись);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Введен раздел о порядке предоставления итогового сочинения участниками сочинения в вузы в качестве индивидуального достижения;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Обновлен раздел «Особенности формулировок тем итогового сочинения»;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Введен порядок проведения и проверки итогового сочинения (изложения) участниками, сдававшими сочинение в устной форме </a:t>
            </a:r>
            <a:r>
              <a:rPr lang="ru-RU" sz="1600" dirty="0"/>
              <a:t>(правила заполнения бланков, введено изменение в критерии оценивания и др.);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00000"/>
                </a:solidFill>
              </a:rPr>
              <a:t>Оптимизирован порядок проверки итогового сочинения экспертами комиссии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103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6098" r="8810" b="8818"/>
          <a:stretch/>
        </p:blipFill>
        <p:spPr bwMode="auto">
          <a:xfrm>
            <a:off x="1404936" y="84772"/>
            <a:ext cx="9391651" cy="38385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75" y="15621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Х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5958" y="19314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20425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Х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350" y="3923288"/>
            <a:ext cx="11934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№ 2.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«Самостоятельность написания итогового сочинения (изложения)»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b="1" dirty="0">
                <a:solidFill>
                  <a:srgbClr val="000000"/>
                </a:solidFill>
              </a:rPr>
              <a:t>Итоговое сочинение (изложение) выполняется </a:t>
            </a:r>
            <a:r>
              <a:rPr lang="ru-RU" b="1" dirty="0" smtClean="0">
                <a:solidFill>
                  <a:srgbClr val="000000"/>
                </a:solidFill>
              </a:rPr>
              <a:t>самостоятельно, не </a:t>
            </a:r>
            <a:r>
              <a:rPr lang="ru-RU" b="1" dirty="0">
                <a:solidFill>
                  <a:srgbClr val="000000"/>
                </a:solidFill>
              </a:rPr>
              <a:t>допускается списывание сочинения (фрагментов сочинения) из </a:t>
            </a:r>
            <a:r>
              <a:rPr lang="ru-RU" b="1" dirty="0" smtClean="0">
                <a:solidFill>
                  <a:srgbClr val="000000"/>
                </a:solidFill>
              </a:rPr>
              <a:t>какого-либо. </a:t>
            </a:r>
            <a:r>
              <a:rPr lang="ru-RU" b="1" dirty="0">
                <a:solidFill>
                  <a:srgbClr val="000000"/>
                </a:solidFill>
              </a:rPr>
              <a:t>Допускается прямое или косвенное цитирование с обязательной ссылкой на </a:t>
            </a:r>
            <a:r>
              <a:rPr lang="ru-RU" b="1" dirty="0" smtClean="0">
                <a:solidFill>
                  <a:srgbClr val="000000"/>
                </a:solidFill>
              </a:rPr>
              <a:t>источник. </a:t>
            </a:r>
          </a:p>
          <a:p>
            <a:pPr indent="450215" algn="just"/>
            <a:r>
              <a:rPr lang="ru-RU" b="1" dirty="0" smtClean="0">
                <a:solidFill>
                  <a:srgbClr val="000000"/>
                </a:solidFill>
              </a:rPr>
              <a:t>Объем </a:t>
            </a:r>
            <a:r>
              <a:rPr lang="ru-RU" b="1" dirty="0">
                <a:solidFill>
                  <a:srgbClr val="000000"/>
                </a:solidFill>
              </a:rPr>
              <a:t>цитирования не должен превышать собственный текст участника. </a:t>
            </a:r>
            <a:endParaRPr lang="ru-RU" b="1" dirty="0"/>
          </a:p>
          <a:p>
            <a:pPr indent="450215" algn="just"/>
            <a:r>
              <a:rPr lang="ru-RU" b="1" dirty="0">
                <a:solidFill>
                  <a:srgbClr val="000000"/>
                </a:solidFill>
              </a:rPr>
              <a:t>Итоговое изложение -  не допускается списывание изложения из какого-либо </a:t>
            </a:r>
            <a:r>
              <a:rPr lang="ru-RU" b="1" dirty="0" smtClean="0">
                <a:solidFill>
                  <a:srgbClr val="000000"/>
                </a:solidFill>
              </a:rPr>
              <a:t>источника.</a:t>
            </a:r>
            <a:endParaRPr lang="ru-RU" b="1" dirty="0"/>
          </a:p>
          <a:p>
            <a:pPr indent="450215" algn="just"/>
            <a:r>
              <a:rPr lang="ru-RU" b="1" dirty="0">
                <a:solidFill>
                  <a:srgbClr val="C00000"/>
                </a:solidFill>
              </a:rPr>
              <a:t>Если сочинение (изложение) признано экспертом несамостоятельным, то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сочинение (изложение) не проверяется по критериям № 1- № 5. </a:t>
            </a:r>
          </a:p>
          <a:p>
            <a:pPr indent="450215" algn="just"/>
            <a:r>
              <a:rPr lang="ru-RU" b="1" dirty="0">
                <a:solidFill>
                  <a:srgbClr val="000000"/>
                </a:solidFill>
              </a:rPr>
              <a:t>Эксперт комиссии </a:t>
            </a:r>
            <a:r>
              <a:rPr lang="ru-RU" b="1" dirty="0" smtClean="0">
                <a:solidFill>
                  <a:srgbClr val="000000"/>
                </a:solidFill>
              </a:rPr>
              <a:t>выставляет </a:t>
            </a:r>
            <a:r>
              <a:rPr lang="ru-RU" b="1" dirty="0">
                <a:solidFill>
                  <a:srgbClr val="000000"/>
                </a:solidFill>
              </a:rPr>
              <a:t>«незачет» за невыполнение требования № 2. В клетки по всем пяти критериям оценивания выставляется «незачет». В поле «Результат проверки сочинения (изложения) ставится «незачет». </a:t>
            </a:r>
            <a:endParaRPr lang="ru-RU" b="1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5364" y="1931432"/>
            <a:ext cx="219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    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  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   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   </a:t>
            </a:r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2492200" y="1858941"/>
            <a:ext cx="2471265" cy="514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11818" y="1858941"/>
            <a:ext cx="4164376" cy="514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25093" y="2915289"/>
            <a:ext cx="2693258" cy="7206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ds03.infourok.ru/uploads/ex/042b/000324f2-ae5e35f9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/>
          <a:stretch/>
        </p:blipFill>
        <p:spPr bwMode="auto">
          <a:xfrm>
            <a:off x="77119" y="0"/>
            <a:ext cx="11986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79114"/>
              </p:ext>
            </p:extLst>
          </p:nvPr>
        </p:nvGraphicFramePr>
        <p:xfrm>
          <a:off x="0" y="1"/>
          <a:ext cx="12192000" cy="77647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4906"/>
                <a:gridCol w="1399142"/>
                <a:gridCol w="6092328"/>
                <a:gridCol w="3455624"/>
              </a:tblGrid>
              <a:tr h="4847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Критерии оценивания 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критерия 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Что проверяет критерий </a:t>
                      </a:r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Условия выставления «незачета»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Критерий </a:t>
                      </a:r>
                    </a:p>
                    <a:p>
                      <a:r>
                        <a:rPr lang="ru-RU" sz="1350" dirty="0" smtClean="0"/>
                        <a:t>№ 1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 «Соответствие теме»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Данный критерий нацеливает на проверку содержания сочинения. Выпускник рассуждает на предложенную тему, выбрав путь ее раскрытия (например, отвечает на вопрос, поставленный в теме, или размышляет над предложенной проблемой, или строит высказывание на основе связанных с темой тезисов и т.п.).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 </a:t>
                      </a:r>
                      <a:r>
                        <a:rPr lang="ru-RU" sz="1350" b="1" dirty="0" smtClean="0"/>
                        <a:t> «Незачет» ставится </a:t>
                      </a:r>
                      <a:r>
                        <a:rPr lang="ru-RU" sz="1350" dirty="0" smtClean="0"/>
                        <a:t>только при условии, если сочинение не соответствует теме или в нем не прослеживается конкретной цели высказывания, т.е. коммуникативного замысла (во всех остальных случаях выставляется «зачет»).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Критерий №2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 «Аргументация. Привлечение литературного материала» 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Данный критерий нацеливает на проверку умения использовать литературный материал (художественные произведения, дневники, мемуары, публицистику) для построения рассуждения на предложенную тему и для аргументации  своей позиции. Выпускник строит рассуждение, привлекая для аргументации не менее одного произведения отечественной или мировой литературы, избирая свой путь использования литературного материала; при этом он может показать разный уровень осмысления художественного текста: от элементов смыслового анализа (например, тематика, проблематика, сюжет, характеры и т.п.) до комплексного анализа произведения в единстве формы и содержания и его интерпретации в аспекте выбранной темы. 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1" dirty="0" smtClean="0"/>
                        <a:t>  «Незачет» ставится</a:t>
                      </a:r>
                      <a:r>
                        <a:rPr lang="ru-RU" sz="1350" dirty="0" smtClean="0"/>
                        <a:t> при условии, если сочинение написано без привлечения литературного материала, или в нем существенно искажено содержание произведения, или литературные произведения лишь упоминаются в работе, не становясь опорой для рассуждения (во всех остальных случаях выставляется «зачет»).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99439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Критерий</a:t>
                      </a:r>
                    </a:p>
                    <a:p>
                      <a:r>
                        <a:rPr lang="ru-RU" sz="1350" dirty="0" smtClean="0"/>
                        <a:t> № 3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 «Композиция и логика рассуждения»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     Данный критерий нацеливает на проверку умения логично выстраивать рассуждение на предложенную тему.  Выпускник аргументирует высказанные мысли, стараясь выдерживать соотношение между тезисом и доказательствами.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/>
                        <a:t>«Незачет» ставится </a:t>
                      </a:r>
                      <a:r>
                        <a:rPr lang="ru-RU" sz="1350" dirty="0" smtClean="0"/>
                        <a:t>при условии, если грубые логические нарушения мешают пониманию смысла сказанного или отсутствует </a:t>
                      </a:r>
                      <a:r>
                        <a:rPr lang="ru-RU" sz="1350" dirty="0" err="1" smtClean="0"/>
                        <a:t>тезисно</a:t>
                      </a:r>
                      <a:r>
                        <a:rPr lang="ru-RU" sz="1350" dirty="0" smtClean="0"/>
                        <a:t>- доказательная часть (во всех остальных случаях выставляется «зачет»).  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Критерий</a:t>
                      </a:r>
                    </a:p>
                    <a:p>
                      <a:r>
                        <a:rPr lang="ru-RU" sz="1350" dirty="0" smtClean="0"/>
                        <a:t> № 4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«Качество письменной речи»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Данный критерий нацеливает на проверку речевого оформления текста сочинения. Выпускник точно выражает мысли, используя разнообразную лексику и различные грамматические конструкции, при необходимости уместно употребляет термины, избегает речевых штампов.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b="1" dirty="0" smtClean="0"/>
                        <a:t>  «Незачет» ставится </a:t>
                      </a:r>
                      <a:r>
                        <a:rPr lang="ru-RU" sz="1350" dirty="0" smtClean="0"/>
                        <a:t>при условии, если низкое качество речи, в том числе речевые ошибки,  существенно затрудняют понимание смысла сочинения (во всех остальных случаях выставляется «зачет»).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 Критерий </a:t>
                      </a:r>
                    </a:p>
                    <a:p>
                      <a:r>
                        <a:rPr lang="ru-RU" sz="1350" dirty="0" smtClean="0"/>
                        <a:t>№ 5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  «Грамотность» 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  Данный критерий позволяет оценить грамотность выпускника. </a:t>
                      </a:r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/>
                        <a:t>«Незачет» ставится</a:t>
                      </a:r>
                      <a:r>
                        <a:rPr lang="ru-RU" sz="1350" dirty="0" smtClean="0"/>
                        <a:t>, если грамматические, орфографические и пунктуационные ошибки, допущенные в сочинении, затрудняют чтение и понимание текста (в сумме более 5 ошибок на 100 слов). </a:t>
                      </a:r>
                    </a:p>
                    <a:p>
                      <a:endParaRPr lang="ru-RU" sz="135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hutterstock_169882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4844316"/>
            <a:ext cx="2457450" cy="20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66098" r="8810" b="8818"/>
          <a:stretch/>
        </p:blipFill>
        <p:spPr bwMode="auto">
          <a:xfrm>
            <a:off x="327009" y="78209"/>
            <a:ext cx="10169054" cy="4156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8252" y="1709316"/>
            <a:ext cx="35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1593" y="17093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8617" y="1690252"/>
            <a:ext cx="348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9230" y="16902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62363" y="170931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25071" y="215633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Х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23705" y="20786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0720" y="34756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685581" y="1344058"/>
            <a:ext cx="2897436" cy="7155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90630" y="1266940"/>
            <a:ext cx="2831335" cy="889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1687" y="3371161"/>
            <a:ext cx="2566930" cy="727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6672" y="4413817"/>
            <a:ext cx="115713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 startAt="3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остальных случаях сочинение (изложение) проверяется по всем пяти критериям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«зачет» - «незачет»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недопустимо не проверять работу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К4 и К5, если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зачет на основании зачетов по критериям К1, К2, К3).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«Результаты оценивания сочинения (изложения)»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1" y="421701"/>
            <a:ext cx="4962524" cy="180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Руководитель</a:t>
            </a:r>
          </a:p>
          <a:p>
            <a:r>
              <a:rPr lang="ru-RU" dirty="0">
                <a:solidFill>
                  <a:schemeClr val="tx1"/>
                </a:solidFill>
              </a:rPr>
              <a:t>Передает </a:t>
            </a:r>
            <a:r>
              <a:rPr lang="ru-RU" dirty="0" smtClean="0">
                <a:solidFill>
                  <a:schemeClr val="tx1"/>
                </a:solidFill>
              </a:rPr>
              <a:t>копии и оригиналы  бланков  регистрации и  </a:t>
            </a:r>
            <a:r>
              <a:rPr lang="ru-RU" dirty="0">
                <a:solidFill>
                  <a:schemeClr val="tx1"/>
                </a:solidFill>
              </a:rPr>
              <a:t>ответственному лицу  для переноса результатов проверки из </a:t>
            </a:r>
            <a:r>
              <a:rPr lang="ru-RU" dirty="0" smtClean="0">
                <a:solidFill>
                  <a:schemeClr val="tx1"/>
                </a:solidFill>
              </a:rPr>
              <a:t>копий бланков регистрации 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оригиналы бланков регистрации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1" y="3042605"/>
            <a:ext cx="4962524" cy="297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Ответственное </a:t>
            </a:r>
            <a:r>
              <a:rPr lang="ru-RU" b="1" dirty="0" smtClean="0">
                <a:solidFill>
                  <a:srgbClr val="C00000"/>
                </a:solidFill>
              </a:rPr>
              <a:t>лицо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1. переносит </a:t>
            </a:r>
            <a:r>
              <a:rPr lang="ru-RU" b="1" dirty="0">
                <a:solidFill>
                  <a:schemeClr val="tx1"/>
                </a:solidFill>
              </a:rPr>
              <a:t>результаты проверки по </a:t>
            </a:r>
            <a:r>
              <a:rPr lang="ru-RU" b="1" dirty="0" smtClean="0">
                <a:solidFill>
                  <a:schemeClr val="tx1"/>
                </a:solidFill>
              </a:rPr>
              <a:t>ВСЕМ критериям </a:t>
            </a:r>
            <a:r>
              <a:rPr lang="ru-RU" b="1" dirty="0">
                <a:solidFill>
                  <a:schemeClr val="tx1"/>
                </a:solidFill>
              </a:rPr>
              <a:t>оценивания и оценки </a:t>
            </a:r>
            <a:r>
              <a:rPr lang="ru-RU" dirty="0">
                <a:solidFill>
                  <a:schemeClr val="tx1"/>
                </a:solidFill>
              </a:rPr>
              <a:t>(«зачет»/«незачет») из копий бланков регистрации в оригиналы бланков регистрации участников итогового сочинения (изложения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БЕЗ ОШИБОК И ИСПРАВЛЕНИЙ!!!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2. Передает оригиналы и копии бланков регистрации руководителю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6875" y="428552"/>
            <a:ext cx="6515100" cy="329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1.СОБИРАЕТ  </a:t>
            </a:r>
            <a:r>
              <a:rPr lang="ru-RU" dirty="0">
                <a:solidFill>
                  <a:schemeClr val="tx1"/>
                </a:solidFill>
              </a:rPr>
              <a:t>комплекты сочинений (бланк </a:t>
            </a:r>
            <a:r>
              <a:rPr lang="ru-RU" dirty="0" err="1" smtClean="0">
                <a:solidFill>
                  <a:schemeClr val="tx1"/>
                </a:solidFill>
              </a:rPr>
              <a:t>регистрации+бланки</a:t>
            </a:r>
            <a:r>
              <a:rPr lang="ru-RU" dirty="0" smtClean="0">
                <a:solidFill>
                  <a:schemeClr val="tx1"/>
                </a:solidFill>
              </a:rPr>
              <a:t> записи + дополнительные </a:t>
            </a:r>
            <a:r>
              <a:rPr lang="ru-RU" dirty="0">
                <a:solidFill>
                  <a:schemeClr val="tx1"/>
                </a:solidFill>
              </a:rPr>
              <a:t>бланки записи, если были) одного участника, за ним следующего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Упаковывает работы в доставочные конверты. Подписывает их.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Обеспечивает надежное хранение оригиналов бланков итогового сочинения (изложения) до момента их направления в РЦОИ.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Доставляет материалы в РЦОИ (ЦОКО) 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Обеспечивает </a:t>
            </a:r>
            <a:r>
              <a:rPr lang="ru-RU" dirty="0">
                <a:solidFill>
                  <a:schemeClr val="tx1"/>
                </a:solidFill>
              </a:rPr>
              <a:t>надежное хранение копий </a:t>
            </a:r>
            <a:r>
              <a:rPr lang="ru-RU" b="1" dirty="0">
                <a:solidFill>
                  <a:srgbClr val="C00000"/>
                </a:solidFill>
              </a:rPr>
              <a:t>не менее месяца с момента проведения итогового сочинения </a:t>
            </a:r>
            <a:r>
              <a:rPr lang="ru-RU" dirty="0">
                <a:solidFill>
                  <a:schemeClr val="tx1"/>
                </a:solidFill>
              </a:rPr>
              <a:t>(изложения</a:t>
            </a:r>
            <a:r>
              <a:rPr lang="ru-RU" dirty="0" smtClean="0">
                <a:solidFill>
                  <a:schemeClr val="tx1"/>
                </a:solidFill>
              </a:rPr>
              <a:t>) в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9104" y="4172581"/>
            <a:ext cx="4831593" cy="62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ЦОКО (РЦОИ)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Принимает материалы, обрабатывает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09825" y="2329495"/>
            <a:ext cx="638175" cy="623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76875" y="4988937"/>
            <a:ext cx="6515100" cy="1552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Проверка и оценивание итогового сочинения (изложения) комиссией образовательной организации должны завершиться </a:t>
            </a:r>
            <a:r>
              <a:rPr lang="ru-RU" b="1" dirty="0">
                <a:solidFill>
                  <a:schemeClr val="tx1"/>
                </a:solidFill>
              </a:rPr>
              <a:t>не позднее чем через семь календарных </a:t>
            </a:r>
            <a:r>
              <a:rPr lang="ru-RU" b="1" dirty="0" smtClean="0">
                <a:solidFill>
                  <a:schemeClr val="tx1"/>
                </a:solidFill>
              </a:rPr>
              <a:t>дней    </a:t>
            </a:r>
            <a:r>
              <a:rPr lang="ru-RU" b="1" dirty="0">
                <a:solidFill>
                  <a:srgbClr val="C00000"/>
                </a:solidFill>
              </a:rPr>
              <a:t>с даты проведения итогового сочинения (изложения</a:t>
            </a:r>
            <a:r>
              <a:rPr lang="ru-RU" b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до 14. 12. 2016г. </a:t>
            </a:r>
            <a:r>
              <a:rPr lang="en-US" sz="2800" b="1" dirty="0" smtClean="0">
                <a:solidFill>
                  <a:srgbClr val="C00000"/>
                </a:solidFill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</a:rPr>
              <a:t>графику</a:t>
            </a:r>
            <a:endParaRPr lang="ru-RU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667750" y="3759325"/>
            <a:ext cx="685800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1973" y="3041151"/>
            <a:ext cx="5887092" cy="1890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46734" y="3109210"/>
            <a:ext cx="5198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СОБИРАЕМ МАТЕРИАЛ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-2118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624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utterstock_1769828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79" y="4611115"/>
            <a:ext cx="2194584" cy="20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722" y="109331"/>
            <a:ext cx="4969565" cy="6460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152" y="837282"/>
            <a:ext cx="12092848" cy="6020718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28.11-06.12.2016</a:t>
            </a:r>
            <a:r>
              <a:rPr lang="ru-RU" b="1" u="sng" dirty="0" smtClean="0"/>
              <a:t>. подготовительные работы:</a:t>
            </a:r>
          </a:p>
          <a:p>
            <a:r>
              <a:rPr lang="ru-RU" dirty="0" smtClean="0"/>
              <a:t>Загрузка файла ОО в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pc="-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ШКОЛЬНЫЙ КЛИЕНТ</a:t>
            </a:r>
            <a:r>
              <a:rPr lang="ru-RU" spc="-3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</a:p>
          <a:p>
            <a:r>
              <a:rPr lang="ru-RU" dirty="0"/>
              <a:t>Печать и сбор комплектов </a:t>
            </a:r>
            <a:r>
              <a:rPr lang="ru-RU" dirty="0" smtClean="0"/>
              <a:t>бланков;</a:t>
            </a:r>
            <a:endParaRPr lang="ru-RU" dirty="0"/>
          </a:p>
          <a:p>
            <a:r>
              <a:rPr lang="ru-RU" dirty="0" smtClean="0"/>
              <a:t>отбор </a:t>
            </a:r>
            <a:r>
              <a:rPr lang="ru-RU" dirty="0"/>
              <a:t>и подготовка </a:t>
            </a:r>
            <a:r>
              <a:rPr lang="ru-RU" dirty="0" smtClean="0"/>
              <a:t>специалистов, формирование  состава </a:t>
            </a:r>
            <a:r>
              <a:rPr lang="ru-RU" dirty="0"/>
              <a:t>2-х </a:t>
            </a:r>
            <a:r>
              <a:rPr lang="ru-RU" dirty="0" smtClean="0"/>
              <a:t>комиссий и др. специалистов;</a:t>
            </a:r>
          </a:p>
          <a:p>
            <a:r>
              <a:rPr lang="ru-RU" dirty="0" smtClean="0"/>
              <a:t>Обеспечение участников словарями; членов комиссии критериями;</a:t>
            </a:r>
          </a:p>
          <a:p>
            <a:r>
              <a:rPr lang="ru-RU" dirty="0" smtClean="0"/>
              <a:t>подготовка аудиторий.</a:t>
            </a:r>
          </a:p>
          <a:p>
            <a:r>
              <a:rPr lang="ru-RU" b="1" u="sng" dirty="0" smtClean="0"/>
              <a:t>07.12.2016 г. сочинение</a:t>
            </a:r>
          </a:p>
          <a:p>
            <a:r>
              <a:rPr lang="ru-RU" dirty="0" smtClean="0"/>
              <a:t>получение тем сочинений, текстов изложений;</a:t>
            </a:r>
          </a:p>
          <a:p>
            <a:r>
              <a:rPr lang="ru-RU" dirty="0" smtClean="0"/>
              <a:t>Написание сочинений (изложений);</a:t>
            </a:r>
          </a:p>
          <a:p>
            <a:r>
              <a:rPr lang="ru-RU" dirty="0" smtClean="0"/>
              <a:t>Подготовка копий бланков, сбор комплектов копий бланков работ для проверки;</a:t>
            </a:r>
          </a:p>
          <a:p>
            <a:r>
              <a:rPr lang="ru-RU" dirty="0" smtClean="0"/>
              <a:t>Обсуждение комиссией критериев проверки.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08-14.12.2016 г.- проверка сочинений</a:t>
            </a:r>
          </a:p>
          <a:p>
            <a:r>
              <a:rPr lang="ru-RU" b="1" dirty="0" smtClean="0"/>
              <a:t>09.12 -</a:t>
            </a:r>
            <a:r>
              <a:rPr lang="ru-RU" b="1" dirty="0" smtClean="0"/>
              <a:t>13.12.2016 </a:t>
            </a:r>
            <a:r>
              <a:rPr lang="ru-RU" b="1" dirty="0" smtClean="0"/>
              <a:t>–доставка бланков в </a:t>
            </a:r>
            <a:r>
              <a:rPr lang="ru-RU" b="1" dirty="0" smtClean="0"/>
              <a:t>РЦОИ территориями;   </a:t>
            </a:r>
            <a:r>
              <a:rPr lang="ru-RU" b="1" u="sng" dirty="0" smtClean="0">
                <a:solidFill>
                  <a:srgbClr val="7030A0"/>
                </a:solidFill>
              </a:rPr>
              <a:t>Тюмень </a:t>
            </a:r>
            <a:r>
              <a:rPr lang="ru-RU" b="1" u="sng" dirty="0" smtClean="0"/>
              <a:t>- 14.12.2016 г.</a:t>
            </a:r>
          </a:p>
          <a:p>
            <a:r>
              <a:rPr lang="ru-RU" b="1" dirty="0" smtClean="0"/>
              <a:t>15-19.12.2016 г</a:t>
            </a:r>
            <a:r>
              <a:rPr lang="ru-RU" dirty="0" smtClean="0"/>
              <a:t>.- обработка работ в РЦОИ;</a:t>
            </a:r>
          </a:p>
          <a:p>
            <a:pPr marL="64770">
              <a:lnSpc>
                <a:spcPts val="1445"/>
              </a:lnSpc>
              <a:spcAft>
                <a:spcPts val="0"/>
              </a:spcAft>
              <a:tabLst>
                <a:tab pos="30480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20.12.2016 г. – З</a:t>
            </a:r>
            <a:r>
              <a:rPr lang="ru-RU" b="1" spc="-5" dirty="0" smtClean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b="1" spc="25" dirty="0" smtClean="0">
                <a:solidFill>
                  <a:srgbClr val="C00000"/>
                </a:solidFill>
              </a:rPr>
              <a:t>р</a:t>
            </a:r>
            <a:r>
              <a:rPr lang="ru-RU" b="1" spc="-35" dirty="0" smtClean="0">
                <a:solidFill>
                  <a:srgbClr val="C00000"/>
                </a:solidFill>
              </a:rPr>
              <a:t>у</a:t>
            </a:r>
            <a:r>
              <a:rPr lang="ru-RU" b="1" spc="5" dirty="0" smtClean="0">
                <a:solidFill>
                  <a:srgbClr val="C00000"/>
                </a:solidFill>
              </a:rPr>
              <a:t>зк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-RU" b="1" spc="-5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b="1" spc="-5" dirty="0">
                <a:solidFill>
                  <a:srgbClr val="C00000"/>
                </a:solidFill>
              </a:rPr>
              <a:t>а</a:t>
            </a:r>
            <a:r>
              <a:rPr lang="ru-RU" b="1" spc="5" dirty="0">
                <a:solidFill>
                  <a:srgbClr val="C00000"/>
                </a:solidFill>
              </a:rPr>
              <a:t>нн</a:t>
            </a:r>
            <a:r>
              <a:rPr lang="ru-RU" b="1" dirty="0">
                <a:solidFill>
                  <a:srgbClr val="C00000"/>
                </a:solidFill>
              </a:rPr>
              <a:t>ых</a:t>
            </a:r>
            <a:r>
              <a:rPr lang="ru-RU" b="1" spc="20" dirty="0">
                <a:solidFill>
                  <a:srgbClr val="C00000"/>
                </a:solidFill>
              </a:rPr>
              <a:t> </a:t>
            </a:r>
            <a:r>
              <a:rPr lang="ru-RU" b="1" spc="5" dirty="0">
                <a:solidFill>
                  <a:srgbClr val="C00000"/>
                </a:solidFill>
              </a:rPr>
              <a:t>н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spc="-5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фе</a:t>
            </a:r>
            <a:r>
              <a:rPr lang="ru-RU" b="1" spc="-15" dirty="0">
                <a:solidFill>
                  <a:srgbClr val="C00000"/>
                </a:solidFill>
              </a:rPr>
              <a:t>д</a:t>
            </a:r>
            <a:r>
              <a:rPr lang="ru-RU" b="1" spc="-5" dirty="0">
                <a:solidFill>
                  <a:srgbClr val="C00000"/>
                </a:solidFill>
              </a:rPr>
              <a:t>е</a:t>
            </a:r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spc="-5" dirty="0">
                <a:solidFill>
                  <a:srgbClr val="C00000"/>
                </a:solidFill>
              </a:rPr>
              <a:t>а</a:t>
            </a:r>
            <a:r>
              <a:rPr lang="ru-RU" b="1" dirty="0">
                <a:solidFill>
                  <a:srgbClr val="C00000"/>
                </a:solidFill>
              </a:rPr>
              <a:t>л</a:t>
            </a:r>
            <a:r>
              <a:rPr lang="ru-RU" b="1" spc="5" dirty="0">
                <a:solidFill>
                  <a:srgbClr val="C00000"/>
                </a:solidFill>
              </a:rPr>
              <a:t>ь</a:t>
            </a:r>
            <a:r>
              <a:rPr lang="ru-RU" b="1" spc="10" dirty="0">
                <a:solidFill>
                  <a:srgbClr val="C00000"/>
                </a:solidFill>
              </a:rPr>
              <a:t>н</a:t>
            </a:r>
            <a:r>
              <a:rPr lang="ru-RU" b="1" dirty="0">
                <a:solidFill>
                  <a:srgbClr val="C00000"/>
                </a:solidFill>
              </a:rPr>
              <a:t>ый</a:t>
            </a:r>
            <a:r>
              <a:rPr lang="ru-RU" b="1" spc="20" dirty="0">
                <a:solidFill>
                  <a:srgbClr val="C00000"/>
                </a:solidFill>
              </a:rPr>
              <a:t> </a:t>
            </a:r>
            <a:r>
              <a:rPr lang="ru-RU" b="1" spc="-25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ров</a:t>
            </a:r>
            <a:r>
              <a:rPr lang="ru-RU" b="1" spc="-5" dirty="0" smtClean="0">
                <a:solidFill>
                  <a:srgbClr val="C00000"/>
                </a:solidFill>
              </a:rPr>
              <a:t>е</a:t>
            </a:r>
            <a:r>
              <a:rPr lang="ru-RU" b="1" spc="5" dirty="0" smtClean="0">
                <a:solidFill>
                  <a:srgbClr val="C00000"/>
                </a:solidFill>
              </a:rPr>
              <a:t>нь.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627" y="109330"/>
            <a:ext cx="10475844" cy="64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Планирование работ</a:t>
            </a:r>
          </a:p>
        </p:txBody>
      </p:sp>
    </p:spTree>
    <p:extLst>
      <p:ext uri="{BB962C8B-B14F-4D97-AF65-F5344CB8AC3E}">
        <p14:creationId xmlns:p14="http://schemas.microsoft.com/office/powerpoint/2010/main" val="35818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45022"/>
              </p:ext>
            </p:extLst>
          </p:nvPr>
        </p:nvGraphicFramePr>
        <p:xfrm>
          <a:off x="34925" y="115888"/>
          <a:ext cx="12157076" cy="57781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79121"/>
                <a:gridCol w="2037361"/>
                <a:gridCol w="1164206"/>
                <a:gridCol w="1261223"/>
                <a:gridCol w="679121"/>
                <a:gridCol w="970172"/>
                <a:gridCol w="582104"/>
                <a:gridCol w="485085"/>
                <a:gridCol w="970172"/>
                <a:gridCol w="388068"/>
                <a:gridCol w="388068"/>
                <a:gridCol w="388068"/>
                <a:gridCol w="291051"/>
                <a:gridCol w="417970"/>
                <a:gridCol w="72764"/>
                <a:gridCol w="538454"/>
                <a:gridCol w="131643"/>
                <a:gridCol w="712425"/>
              </a:tblGrid>
              <a:tr h="389559">
                <a:tc rowSpan="3" gridSpan="15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</a:rPr>
                        <a:t>(</a:t>
                      </a:r>
                      <a:r>
                        <a:rPr lang="ru-RU" sz="2400" u="none" strike="noStrike" dirty="0">
                          <a:effectLst/>
                        </a:rPr>
                        <a:t>наименование формы)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ИС -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858">
                <a:tc gridSpan="15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(код формы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966">
                <a:tc gridSpan="15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17"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02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участника</a:t>
                      </a: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Серия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Номер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Требования к сочинению (изложению)*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оценивания**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проверки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773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Петрова Г.В.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7105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211355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11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Критерии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</a:tr>
              <a:tr h="601328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</a:tr>
              <a:tr h="74533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Незачет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Незачет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6841475" y="4704202"/>
            <a:ext cx="1068636" cy="6059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74496" y="4847422"/>
            <a:ext cx="672029" cy="870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06429"/>
              </p:ext>
            </p:extLst>
          </p:nvPr>
        </p:nvGraphicFramePr>
        <p:xfrm>
          <a:off x="34925" y="115888"/>
          <a:ext cx="12157076" cy="57781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79121"/>
                <a:gridCol w="2037361"/>
                <a:gridCol w="1164206"/>
                <a:gridCol w="1261223"/>
                <a:gridCol w="679121"/>
                <a:gridCol w="970172"/>
                <a:gridCol w="582104"/>
                <a:gridCol w="485085"/>
                <a:gridCol w="970172"/>
                <a:gridCol w="388068"/>
                <a:gridCol w="388068"/>
                <a:gridCol w="388068"/>
                <a:gridCol w="291051"/>
                <a:gridCol w="417970"/>
                <a:gridCol w="72764"/>
                <a:gridCol w="538454"/>
                <a:gridCol w="131643"/>
                <a:gridCol w="712425"/>
              </a:tblGrid>
              <a:tr h="389559">
                <a:tc rowSpan="3" gridSpan="15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</a:rPr>
                        <a:t>(</a:t>
                      </a:r>
                      <a:r>
                        <a:rPr lang="ru-RU" sz="2400" u="none" strike="noStrike" dirty="0">
                          <a:effectLst/>
                        </a:rPr>
                        <a:t>наименование формы)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ИС -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858">
                <a:tc gridSpan="15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(код формы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966">
                <a:tc gridSpan="15"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17"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02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 участника</a:t>
                      </a: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Серия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Номер документа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Требования к сочинению (изложению)*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оценивания**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Результаты проверки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773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Петрова Г.В.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7105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211355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11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Критерии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Незачет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</a:tr>
              <a:tr h="601328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Х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</a:tr>
              <a:tr h="745336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1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Незачет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r>
                        <a:rPr lang="ru-RU" sz="1800" b="1" u="none" strike="noStrike" dirty="0" smtClean="0">
                          <a:effectLst/>
                        </a:rPr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Незачет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Х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2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6852491" y="5431316"/>
            <a:ext cx="649995" cy="627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512627" y="4935557"/>
            <a:ext cx="561860" cy="7711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" y="3367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" y="321894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6" y="698665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6" y="1047327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0" y="1514500"/>
            <a:ext cx="1502758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10" y="3500245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КОМПЛЕКТ 1 УЧАСТНИКА</a:t>
            </a:r>
            <a:endParaRPr lang="ru-RU" sz="16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71" y="0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05" y="224053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7" y="619821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45" y="949486"/>
            <a:ext cx="1435723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62" y="1275380"/>
            <a:ext cx="1502758" cy="20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95604" y="3500245"/>
            <a:ext cx="2466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КОМПЛЕКТ </a:t>
            </a:r>
            <a:r>
              <a:rPr lang="ru-RU" sz="1600" b="1" dirty="0" smtClean="0"/>
              <a:t>2 </a:t>
            </a:r>
            <a:r>
              <a:rPr lang="ru-RU" sz="1600" b="1" dirty="0"/>
              <a:t>УЧАСТНИКА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743" y="5035990"/>
            <a:ext cx="4479523" cy="626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ЛИСТЫ ЗАПИСИ только заполненные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190791" y="3739366"/>
            <a:ext cx="358234" cy="251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140404" y="4642116"/>
            <a:ext cx="496200" cy="371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925" y="4002557"/>
            <a:ext cx="4518686" cy="620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НУМЕРУЮТСЯ только ЛИСТЫ ЗАПИСИ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6179" y="-118910"/>
            <a:ext cx="5107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ДОСТАВЛЯЕМ В РЦОИ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270" y="6075585"/>
            <a:ext cx="4532341" cy="724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Если НЕ ПИСАЛ СОЧИНЕНИЕ/изложение,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ерем 1 лист записи (чистый)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55579" y="5729698"/>
            <a:ext cx="518754" cy="362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89098" y="981241"/>
            <a:ext cx="52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9050" y="60030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7557" y="2713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6102" y="-516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8484" y="11052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7478" y="69890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1121" y="3617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174" y="-2203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02086" y="899015"/>
            <a:ext cx="5061716" cy="26728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СОЧИНЕНИЕ/изложение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КОД ОО___________________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КОЛИЧЕСТВО работ_________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Ответственный_____________</a:t>
            </a: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695165" y="546394"/>
            <a:ext cx="544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ПАКЕТ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КОМПЛЕКТАМИ участников 1 аудитории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940525" y="3889304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Файл с формами СОШ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24887" y="4360402"/>
            <a:ext cx="2065586" cy="233834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ИС-1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ИС-2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ИС-4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ИС-5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ИС-6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ИС-7 по факту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ИС-8  по факту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20710" y="4292998"/>
            <a:ext cx="224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СРОКИ ДОСТАВКИ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81416" y="4732556"/>
            <a:ext cx="3322142" cy="19007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Территории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09.12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13.12.2016;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b="1" u="sng" dirty="0">
                <a:solidFill>
                  <a:srgbClr val="C00000"/>
                </a:solidFill>
              </a:rPr>
              <a:t>Тюмень - 14.12.2016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</a:rPr>
              <a:t>г.</a:t>
            </a:r>
          </a:p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02494" y="1080157"/>
            <a:ext cx="5061716" cy="26728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СОЧИНЕНИЕ/изложение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КОД ОО___________________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КОЛИЧЕСТВО работ_________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Ответственный_____________</a:t>
            </a:r>
          </a:p>
          <a:p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951021" y="1248866"/>
            <a:ext cx="5061716" cy="26728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СОЧИНЕНИЕ/изложение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КОД ОО___________________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КОЛИЧЕСТВО работ_________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Ответственный_____________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-61792" y="2177720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 Р И Г И Н А Л Ы Б Л А Н К О В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2368627" y="287140"/>
            <a:ext cx="871933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433" y="3168352"/>
            <a:ext cx="1074597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70C0"/>
                </a:solidFill>
              </a:rPr>
              <a:t>Общий порядок подготовки и проведения итогового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</a:rPr>
              <a:t>сочинения (изложения)  </a:t>
            </a:r>
          </a:p>
          <a:p>
            <a:pPr eaLnBrk="1" hangingPunct="1">
              <a:defRPr/>
            </a:pPr>
            <a:r>
              <a:rPr lang="ru-RU" sz="2000" b="1" dirty="0"/>
              <a:t> </a:t>
            </a:r>
          </a:p>
          <a:p>
            <a:pPr eaLnBrk="1" hangingPunct="1">
              <a:defRPr/>
            </a:pPr>
            <a:r>
              <a:rPr lang="ru-RU" sz="2000" b="1" dirty="0"/>
              <a:t>Итоговое сочинение (изложение) </a:t>
            </a:r>
          </a:p>
          <a:p>
            <a:pPr eaLnBrk="1" hangingPunct="1">
              <a:defRPr/>
            </a:pPr>
            <a:r>
              <a:rPr lang="ru-RU" sz="2000" b="1" dirty="0"/>
              <a:t>проводится в образовательных организациях (далее ОО) и (или) в местах проведения итогового сочинения (изложения), определенных ОИВ субъектов РФ</a:t>
            </a:r>
          </a:p>
          <a:p>
            <a:pPr eaLnBrk="1" hangingPunct="1">
              <a:defRPr/>
            </a:pPr>
            <a:r>
              <a:rPr lang="ru-RU" sz="2000" b="1" dirty="0"/>
              <a:t> (далее вместе – места проведения итогового сочинения (изложения). 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9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utterstock_1769828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42" y="3268592"/>
            <a:ext cx="2831558" cy="25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790112" y="130246"/>
            <a:ext cx="7842568" cy="96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В ЦОКО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144" y="1091954"/>
            <a:ext cx="12129856" cy="5588492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Срок доставки проверенных бланков </a:t>
            </a:r>
            <a:r>
              <a:rPr lang="ru-RU" sz="2400" b="1" i="1" dirty="0" smtClean="0">
                <a:solidFill>
                  <a:srgbClr val="7030A0"/>
                </a:solidFill>
              </a:rPr>
              <a:t>сочинения (</a:t>
            </a:r>
            <a:r>
              <a:rPr lang="ru-RU" sz="2400" b="1" i="1" dirty="0">
                <a:solidFill>
                  <a:srgbClr val="7030A0"/>
                </a:solidFill>
              </a:rPr>
              <a:t>изложения) (оригиналов</a:t>
            </a:r>
            <a:r>
              <a:rPr lang="ru-RU" sz="2400" b="1" i="1" dirty="0" smtClean="0">
                <a:solidFill>
                  <a:srgbClr val="7030A0"/>
                </a:solidFill>
              </a:rPr>
              <a:t>)</a:t>
            </a:r>
            <a:r>
              <a:rPr lang="ru-RU" sz="2400" b="1" i="1" dirty="0">
                <a:solidFill>
                  <a:srgbClr val="7030A0"/>
                </a:solidFill>
              </a:rPr>
              <a:t> в </a:t>
            </a:r>
            <a:r>
              <a:rPr lang="ru-RU" sz="2400" b="1" i="1" dirty="0" smtClean="0">
                <a:solidFill>
                  <a:srgbClr val="7030A0"/>
                </a:solidFill>
              </a:rPr>
              <a:t>ЦОКО : 08-13.12.2016г.- Все территории;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            14.12.2016г. – г. Тюмень.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Все </a:t>
            </a:r>
            <a:r>
              <a:rPr lang="ru-RU" sz="2400" b="1" i="1" dirty="0">
                <a:solidFill>
                  <a:srgbClr val="7030A0"/>
                </a:solidFill>
              </a:rPr>
              <a:t>материалы </a:t>
            </a:r>
            <a:r>
              <a:rPr lang="ru-RU" sz="2400" b="1" i="1" dirty="0" smtClean="0">
                <a:solidFill>
                  <a:srgbClr val="7030A0"/>
                </a:solidFill>
              </a:rPr>
              <a:t>упаковываются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поаудиторно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и доставляются в </a:t>
            </a:r>
            <a:r>
              <a:rPr lang="ru-RU" sz="2400" b="1" i="1" dirty="0" smtClean="0">
                <a:solidFill>
                  <a:srgbClr val="7030A0"/>
                </a:solidFill>
              </a:rPr>
              <a:t>ЦОКО </a:t>
            </a:r>
            <a:r>
              <a:rPr lang="ru-RU" sz="2400" b="1" i="1" dirty="0">
                <a:solidFill>
                  <a:srgbClr val="7030A0"/>
                </a:solidFill>
              </a:rPr>
              <a:t>по адресу: 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rgbClr val="7030A0"/>
                </a:solidFill>
              </a:rPr>
              <a:t>г. Тюмень, ул. </a:t>
            </a:r>
            <a:r>
              <a:rPr lang="ru-RU" sz="2400" b="1" i="1" dirty="0" smtClean="0">
                <a:solidFill>
                  <a:srgbClr val="7030A0"/>
                </a:solidFill>
              </a:rPr>
              <a:t>Малыгина, 73, кабинет 01 с 8-30 до 16-00.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ЦОКО осуществляет:</a:t>
            </a:r>
          </a:p>
          <a:p>
            <a:r>
              <a:rPr lang="ru-RU" sz="2400" dirty="0"/>
              <a:t>Сканирование </a:t>
            </a:r>
            <a:r>
              <a:rPr lang="ru-RU" sz="2400" dirty="0" smtClean="0"/>
              <a:t>бланков</a:t>
            </a:r>
            <a:r>
              <a:rPr lang="ru-RU" sz="2400" dirty="0"/>
              <a:t>,</a:t>
            </a:r>
            <a:r>
              <a:rPr lang="ru-RU" sz="2400" i="1" dirty="0" smtClean="0"/>
              <a:t> </a:t>
            </a:r>
          </a:p>
          <a:p>
            <a:r>
              <a:rPr lang="en-US" sz="2400" dirty="0" err="1" smtClean="0"/>
              <a:t>Распознавание</a:t>
            </a:r>
            <a:r>
              <a:rPr lang="ru-RU" sz="2400" dirty="0"/>
              <a:t> </a:t>
            </a:r>
            <a:r>
              <a:rPr lang="en-US" sz="2400" dirty="0" smtClean="0"/>
              <a:t>и</a:t>
            </a:r>
            <a:r>
              <a:rPr lang="ru-RU" sz="2400" dirty="0" smtClean="0"/>
              <a:t> </a:t>
            </a:r>
            <a:r>
              <a:rPr lang="en-US" sz="2400" dirty="0" err="1" smtClean="0"/>
              <a:t>верификаци</a:t>
            </a:r>
            <a:r>
              <a:rPr lang="ru-RU" sz="2400" dirty="0" smtClean="0"/>
              <a:t>ю</a:t>
            </a:r>
            <a:r>
              <a:rPr lang="en-US" sz="2400" dirty="0" smtClean="0"/>
              <a:t> </a:t>
            </a:r>
            <a:r>
              <a:rPr lang="en-US" sz="2400" dirty="0" err="1" smtClean="0"/>
              <a:t>бланков</a:t>
            </a:r>
            <a:r>
              <a:rPr lang="ru-RU" sz="2400" dirty="0" smtClean="0"/>
              <a:t>;</a:t>
            </a:r>
            <a:r>
              <a:rPr lang="ru-RU" sz="2400" i="1" dirty="0" smtClean="0"/>
              <a:t> </a:t>
            </a:r>
          </a:p>
          <a:p>
            <a:r>
              <a:rPr lang="ru-RU" sz="2400" dirty="0" smtClean="0"/>
              <a:t>Загрузку  </a:t>
            </a:r>
            <a:r>
              <a:rPr lang="ru-RU" sz="2400" dirty="0"/>
              <a:t>в  РБД  сведений  о  результатах  </a:t>
            </a:r>
            <a:r>
              <a:rPr lang="ru-RU" sz="2400" dirty="0" smtClean="0"/>
              <a:t>проведения итогового</a:t>
            </a:r>
            <a:r>
              <a:rPr lang="ru-RU" sz="2400" dirty="0"/>
              <a:t> </a:t>
            </a:r>
            <a:r>
              <a:rPr lang="ru-RU" sz="2400" dirty="0" smtClean="0"/>
              <a:t>сочинения</a:t>
            </a:r>
            <a:r>
              <a:rPr lang="ru-RU" sz="2400" dirty="0"/>
              <a:t> </a:t>
            </a:r>
            <a:r>
              <a:rPr lang="ru-RU" sz="2400" dirty="0" smtClean="0"/>
              <a:t>(изложения) в</a:t>
            </a:r>
            <a:r>
              <a:rPr lang="ru-RU" sz="2400" dirty="0"/>
              <a:t> </a:t>
            </a:r>
            <a:r>
              <a:rPr lang="ru-RU" sz="2400" dirty="0" smtClean="0"/>
              <a:t>формате, аналогичном </a:t>
            </a:r>
            <a:r>
              <a:rPr lang="ru-RU" sz="2400" dirty="0"/>
              <a:t>используемому при проведении ЕГЭ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36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642867" y="0"/>
            <a:ext cx="7842568" cy="96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ЦОКО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919" y="480854"/>
            <a:ext cx="12192000" cy="6020717"/>
          </a:xfrm>
        </p:spPr>
        <p:txBody>
          <a:bodyPr>
            <a:normAutofit fontScale="25000" lnSpcReduction="20000"/>
          </a:bodyPr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9600" b="1" u="sng" dirty="0" smtClean="0">
                <a:solidFill>
                  <a:srgbClr val="C00000"/>
                </a:solidFill>
              </a:rPr>
              <a:t>Порядок </a:t>
            </a:r>
            <a:r>
              <a:rPr lang="ru-RU" sz="9600" b="1" u="sng" dirty="0">
                <a:solidFill>
                  <a:srgbClr val="C00000"/>
                </a:solidFill>
              </a:rPr>
              <a:t>технической поддержки участников </a:t>
            </a:r>
            <a:r>
              <a:rPr lang="ru-RU" sz="9600" b="1" u="sng" dirty="0" smtClean="0">
                <a:solidFill>
                  <a:srgbClr val="C00000"/>
                </a:solidFill>
              </a:rPr>
              <a:t>сочинения</a:t>
            </a:r>
            <a:endParaRPr lang="ru-RU" sz="9600" u="sng" dirty="0">
              <a:solidFill>
                <a:srgbClr val="C00000"/>
              </a:solidFill>
            </a:endParaRPr>
          </a:p>
          <a:p>
            <a:r>
              <a:rPr lang="ru-RU" sz="7400" dirty="0"/>
              <a:t>С  </a:t>
            </a:r>
            <a:r>
              <a:rPr lang="ru-RU" sz="7400" dirty="0" smtClean="0"/>
              <a:t>2</a:t>
            </a:r>
            <a:r>
              <a:rPr lang="en-US" sz="7400" dirty="0" smtClean="0"/>
              <a:t>8 </a:t>
            </a:r>
            <a:r>
              <a:rPr lang="ru-RU" sz="7400" dirty="0" smtClean="0"/>
              <a:t>ноября </a:t>
            </a:r>
            <a:r>
              <a:rPr lang="ru-RU" sz="7400" dirty="0" smtClean="0"/>
              <a:t>2016 </a:t>
            </a:r>
            <a:r>
              <a:rPr lang="ru-RU" sz="7400" dirty="0"/>
              <a:t>года работает горячая линия технической поддержки подготовки и организации апробации проведения итогового сочинения в выпускных классах образовательных организаций среднего общего образования</a:t>
            </a:r>
            <a:r>
              <a:rPr lang="ru-RU" sz="7400" dirty="0" smtClean="0"/>
              <a:t>.</a:t>
            </a:r>
          </a:p>
          <a:p>
            <a:r>
              <a:rPr lang="ru-RU" sz="9600" b="1" dirty="0">
                <a:solidFill>
                  <a:srgbClr val="C00000"/>
                </a:solidFill>
              </a:rPr>
              <a:t>8-3452-39-02-99</a:t>
            </a:r>
            <a:r>
              <a:rPr lang="ru-RU" sz="9600" dirty="0"/>
              <a:t>; 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>8-3452-39-02-05;</a:t>
            </a:r>
            <a:endParaRPr lang="ru-RU" sz="7400" dirty="0"/>
          </a:p>
          <a:p>
            <a:r>
              <a:rPr lang="ru-RU" sz="11200" b="1" u="sng" dirty="0" smtClean="0">
                <a:solidFill>
                  <a:srgbClr val="C00000"/>
                </a:solidFill>
              </a:rPr>
              <a:t>Обратиться к </a:t>
            </a:r>
            <a:r>
              <a:rPr lang="ru-RU" sz="11200" b="1" u="sng" dirty="0">
                <a:solidFill>
                  <a:srgbClr val="C00000"/>
                </a:solidFill>
              </a:rPr>
              <a:t>ответственному сотруднику </a:t>
            </a:r>
            <a:r>
              <a:rPr lang="ru-RU" sz="11200" b="1" u="sng" dirty="0" smtClean="0">
                <a:solidFill>
                  <a:srgbClr val="C00000"/>
                </a:solidFill>
              </a:rPr>
              <a:t>ЦОКО </a:t>
            </a:r>
            <a:r>
              <a:rPr lang="ru-RU" sz="12800" dirty="0" smtClean="0"/>
              <a:t>По </a:t>
            </a:r>
            <a:r>
              <a:rPr lang="ru-RU" sz="12800" dirty="0" smtClean="0"/>
              <a:t>телефонам </a:t>
            </a:r>
            <a:r>
              <a:rPr lang="ru-RU" sz="12800" dirty="0"/>
              <a:t>:  </a:t>
            </a:r>
            <a:r>
              <a:rPr lang="ru-RU" sz="12800" dirty="0" smtClean="0"/>
              <a:t>8-3452-39-02-30</a:t>
            </a:r>
            <a:r>
              <a:rPr lang="ru-RU" sz="12800" dirty="0"/>
              <a:t>; </a:t>
            </a:r>
          </a:p>
          <a:p>
            <a:r>
              <a:rPr lang="ru-RU" sz="12800" b="1" u="sng" dirty="0" smtClean="0">
                <a:solidFill>
                  <a:srgbClr val="C00000"/>
                </a:solidFill>
              </a:rPr>
              <a:t>ПОЛУЧИТЬ КОНСУЛЬТАЦИЮ ПО ПРОВЕРКЕ РАБОТ:</a:t>
            </a:r>
          </a:p>
          <a:p>
            <a:pPr marL="0" indent="0">
              <a:buNone/>
            </a:pPr>
            <a:r>
              <a:rPr lang="ru-RU" sz="12800" dirty="0" smtClean="0"/>
              <a:t>каф. 59-83-83;     58-20-35;</a:t>
            </a:r>
          </a:p>
          <a:p>
            <a:pPr marL="0" indent="0">
              <a:buNone/>
            </a:pPr>
            <a:r>
              <a:rPr lang="ru-RU" sz="12800" dirty="0" smtClean="0"/>
              <a:t>Сот. 8-922-485-31-85</a:t>
            </a:r>
            <a:endParaRPr lang="ru-RU" sz="12800" dirty="0" smtClean="0"/>
          </a:p>
          <a:p>
            <a:endParaRPr lang="ru-RU" sz="7000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4" descr="shutterstock_1769828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42" y="4294597"/>
            <a:ext cx="2528853" cy="23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pravmir.ru/wp-content/uploads/2014/11/41d51d83233613e0f7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4482" r="883" b="4949"/>
          <a:stretch/>
        </p:blipFill>
        <p:spPr bwMode="auto">
          <a:xfrm>
            <a:off x="99231" y="0"/>
            <a:ext cx="12076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0983" y="1101685"/>
            <a:ext cx="1145753" cy="30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07.12.2016г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0097" y="6191480"/>
            <a:ext cx="2060154" cy="18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lide.ru/images/2/8403/960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99" y="0"/>
            <a:ext cx="6465705" cy="48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0342" y="2024008"/>
            <a:ext cx="4191856" cy="1561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Благодарю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817" y="4188417"/>
            <a:ext cx="10602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ЦОКО  </a:t>
            </a:r>
            <a:r>
              <a:rPr lang="ru-RU" sz="3600" b="1" u="sng" dirty="0">
                <a:solidFill>
                  <a:srgbClr val="C00000"/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Тюменской области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Андриянова Тамара Алексеевна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Телефон: 39-02-30, 39-02-99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ata-0756@mail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.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ru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Khmer UI" panose="020B0502040204020203" pitchFamily="34" charset="0"/>
              </a:rPr>
              <a:t>  </a:t>
            </a:r>
          </a:p>
          <a:p>
            <a:endParaRPr lang="ru-RU" dirty="0"/>
          </a:p>
        </p:txBody>
      </p:sp>
      <p:pic>
        <p:nvPicPr>
          <p:cNvPr id="5" name="Picture 2" descr="https://ds03.infourok.ru/uploads/ex/042b/000324f2-ae5e35f9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00"/>
          <a:stretch/>
        </p:blipFill>
        <p:spPr bwMode="auto">
          <a:xfrm>
            <a:off x="0" y="0"/>
            <a:ext cx="144602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460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5447</TotalTime>
  <Words>7437</Words>
  <Application>Microsoft Office PowerPoint</Application>
  <PresentationFormat>Широкоэкранный</PresentationFormat>
  <Paragraphs>1531</Paragraphs>
  <Slides>93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8" baseType="lpstr">
      <vt:lpstr>SimSun</vt:lpstr>
      <vt:lpstr>Angsana New</vt:lpstr>
      <vt:lpstr>Arial</vt:lpstr>
      <vt:lpstr>Calibri</vt:lpstr>
      <vt:lpstr>Cambria</vt:lpstr>
      <vt:lpstr>Franklin Gothic Book</vt:lpstr>
      <vt:lpstr>Khmer UI</vt:lpstr>
      <vt:lpstr>Mistral</vt:lpstr>
      <vt:lpstr>Mongolian Baiti</vt:lpstr>
      <vt:lpstr>Monotype Corsiva</vt:lpstr>
      <vt:lpstr>MV Boli</vt:lpstr>
      <vt:lpstr>Tahoma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 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комиссия образовательной  организации  по проверке итогового сочинения (изложения) (далее эксперты) </vt:lpstr>
      <vt:lpstr> комиссия образовательной  организации  по проверке итогового сочинения (изложения)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ЦОКО </vt:lpstr>
      <vt:lpstr>ЦОКО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А. Андриянова</dc:creator>
  <cp:lastModifiedBy>Тамара А. Андриянова</cp:lastModifiedBy>
  <cp:revision>248</cp:revision>
  <dcterms:created xsi:type="dcterms:W3CDTF">2014-11-05T05:31:34Z</dcterms:created>
  <dcterms:modified xsi:type="dcterms:W3CDTF">2016-11-29T09:42:35Z</dcterms:modified>
</cp:coreProperties>
</file>