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9" r:id="rId3"/>
    <p:sldId id="280" r:id="rId4"/>
    <p:sldId id="323" r:id="rId5"/>
    <p:sldId id="325" r:id="rId6"/>
    <p:sldId id="330" r:id="rId7"/>
    <p:sldId id="328" r:id="rId8"/>
    <p:sldId id="331" r:id="rId9"/>
    <p:sldId id="336" r:id="rId10"/>
    <p:sldId id="333" r:id="rId11"/>
    <p:sldId id="337" r:id="rId12"/>
    <p:sldId id="339" r:id="rId13"/>
    <p:sldId id="345" r:id="rId14"/>
    <p:sldId id="344" r:id="rId15"/>
    <p:sldId id="284" r:id="rId16"/>
    <p:sldId id="285" r:id="rId17"/>
    <p:sldId id="286" r:id="rId18"/>
    <p:sldId id="289" r:id="rId19"/>
    <p:sldId id="294" r:id="rId20"/>
    <p:sldId id="295" r:id="rId21"/>
    <p:sldId id="299" r:id="rId22"/>
    <p:sldId id="293" r:id="rId23"/>
    <p:sldId id="292" r:id="rId24"/>
    <p:sldId id="303" r:id="rId25"/>
    <p:sldId id="302" r:id="rId26"/>
    <p:sldId id="316" r:id="rId27"/>
    <p:sldId id="307" r:id="rId28"/>
    <p:sldId id="313" r:id="rId29"/>
    <p:sldId id="312" r:id="rId30"/>
    <p:sldId id="310" r:id="rId31"/>
    <p:sldId id="320" r:id="rId32"/>
    <p:sldId id="319" r:id="rId33"/>
    <p:sldId id="309" r:id="rId34"/>
    <p:sldId id="317" r:id="rId35"/>
    <p:sldId id="297" r:id="rId36"/>
    <p:sldId id="342" r:id="rId37"/>
    <p:sldId id="341" r:id="rId38"/>
    <p:sldId id="305" r:id="rId39"/>
    <p:sldId id="315" r:id="rId4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06" autoAdjust="0"/>
  </p:normalViewPr>
  <p:slideViewPr>
    <p:cSldViewPr>
      <p:cViewPr>
        <p:scale>
          <a:sx n="64" d="100"/>
          <a:sy n="64" d="100"/>
        </p:scale>
        <p:origin x="-160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D2E6-A347-40DD-B455-14480776CC87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EA7F3-084B-4F2A-BEC3-E36F818F2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герои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8CBA9-4716-493F-BF9E-1888B5704E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CA09-5F80-4F79-AF95-E8ADDF7A0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0FB6-0CBF-4188-8AC7-5AA5729C7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AF7225-7B06-4203-B47C-5CBB6F9129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B7F5-3814-46D7-A6DF-6A49F1A18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EB24-DABD-470D-8E2E-7076361E8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0A6F7-2E52-4353-AA3F-08B9039A90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73666-ECB0-40B1-997A-C6ACA8E18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F0332-DDDF-4C25-88CF-FAAB77102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A4A75-D13E-4424-8D0B-214824ECE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2840-9C96-4271-BC71-7562C3315B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5E15D-AE56-4AA2-8ADA-349E4ECDC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6F5A00-C1D2-4E25-A3C4-13C1B161D1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Leonid_Golikov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javascript:window.open('./pic/gol.jpg','discount1','width=540,height=540,scrollbars');void(0);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f/Hero_of_the_Soviet_Union_medal.png" TargetMode="External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hyperlink" Target="http://ru.wikipedia.org/wiki/%D0%A4%D0%B0%D0%B9%D0%BB:L_Golikov.JPG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://ru.wikipedia.org/wiki/%D0%9E%D1%80%D0%B4%D0%B5%D0%BD_%D0%9E%D1%82%D0%B5%D1%87%D0%B5%D1%81%D1%82%D0%B2%D0%B5%D0%BD%D0%BD%D0%BE%D0%B9_%D0%B2%D0%BE%D0%B9%D0%BD%D1%8B" TargetMode="External"/><Relationship Id="rId3" Type="http://schemas.openxmlformats.org/officeDocument/2006/relationships/hyperlink" Target="http://upload.wikimedia.org/wikipedia/commons/e/ef/Hero_of_the_Soviet_Union_medal.png" TargetMode="External"/><Relationship Id="rId7" Type="http://schemas.openxmlformats.org/officeDocument/2006/relationships/hyperlink" Target="http://ru.wikipedia.org/wiki/%D0%A4%D0%B0%D0%B9%D0%BB:Order_of_the_Patriotic_War_(1st_class).png" TargetMode="External"/><Relationship Id="rId12" Type="http://schemas.openxmlformats.org/officeDocument/2006/relationships/hyperlink" Target="http://ru.wikipedia.org/wiki/%D0%9E%D1%80%D0%B4%D0%B5%D0%BD_%D0%9B%D0%B5%D0%BD%D0%B8%D0%BD%D0%B0" TargetMode="External"/><Relationship Id="rId2" Type="http://schemas.openxmlformats.org/officeDocument/2006/relationships/hyperlink" Target="http://ru.wikipedia.org/wiki/%D0%9F%D0%B0%D1%80%D1%82%D0%B8%D0%B7%D0%B0%D0%BD%D1%83_%D0%9E%D1%82%D0%B5%D1%87%D0%B5%D1%81%D1%82%D0%B2%D0%B5%D0%BD%D0%BD%D0%BE%D0%B9_%D0%B2%D0%BE%D0%B9%D0%BD%D1%8B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5" Type="http://schemas.openxmlformats.org/officeDocument/2006/relationships/hyperlink" Target="http://ru.wikipedia.org/wiki/%D0%A4%D0%B0%D0%B9%D0%BB:Order_of_Lenin.jpg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4.png"/><Relationship Id="rId9" Type="http://schemas.openxmlformats.org/officeDocument/2006/relationships/hyperlink" Target="http://ru.wikipedia.org/wiki/%D0%A4%D0%B0%D0%B9%D0%BB:Partisan_Medal_1st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u.wikipedia.org/wiki/%D0%A4%D0%B0%D0%B9%D0%BB:Portnova_Zina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f/Hero_of_the_Soviet_Union_medal.pn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29.jpeg"/><Relationship Id="rId12" Type="http://schemas.openxmlformats.org/officeDocument/2006/relationships/image" Target="../media/image35.jpeg"/><Relationship Id="rId2" Type="http://schemas.openxmlformats.org/officeDocument/2006/relationships/hyperlink" Target="http://go.mail.ru/frame.html?q=%E7%E8%ED%E0%20%EF%EE%F0%F2%ED%EE%E2%E0&amp;rch=l&amp;jsa=1&amp;sf=0&amp;cf=2&amp;type=al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Order_of_Lenin.jpg" TargetMode="External"/><Relationship Id="rId11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5" Type="http://schemas.openxmlformats.org/officeDocument/2006/relationships/image" Target="../media/image34.jpeg"/><Relationship Id="rId10" Type="http://schemas.openxmlformats.org/officeDocument/2006/relationships/hyperlink" Target="http://ru.wikipedia.org/wiki/%D0%9E%D1%80%D0%B4%D0%B5%D0%BD_%D0%9B%D0%B5%D0%BD%D0%B8%D0%BD%D0%B0" TargetMode="External"/><Relationship Id="rId4" Type="http://schemas.openxmlformats.org/officeDocument/2006/relationships/hyperlink" Target="http://go.mail.ru/frame.html?q=%E7%E8%ED%E0%20%EF%EE%F0%F2%ED%EE%E2%E0&amp;rch=l&amp;jsa=1&amp;sf=0&amp;cf=1&amp;type=all" TargetMode="Externa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q=%EC%E0%F0%E0%F2%20%EA%E0%E7%E5%E9&amp;rch=l&amp;jsa=1&amp;sf=0&amp;cf=0&amp;type=all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go.mail.ru/frame.html?q=%EC%E0%F0%E0%F2%20%EA%E0%E7%E5%E9&amp;rch=l&amp;jsa=1&amp;sf=0&amp;cf=2&amp;type=al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%D0%9C%D0%B0%D1%80%D0%B0%D1%82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hyperlink" Target="http://go.mail.ru/frame.html?q=%EC%E0%F0%E0%F2%20%EA%E0%E7%E5%E9&amp;rch=l&amp;jsa=1&amp;sf=0&amp;cf=3&amp;type=all" TargetMode="External"/><Relationship Id="rId4" Type="http://schemas.openxmlformats.org/officeDocument/2006/relationships/hyperlink" Target="javascript:window.open('./pic/kaz.jpg','discount1','width=530,height=530,scrollbars');void(0);" TargetMode="External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hyperlink" Target="http://ru.wikipedia.org/wiki/%D0%9E%D1%80%D0%B4%D0%B5%D0%BD_%D0%9B%D0%B5%D0%BD%D0%B8%D0%BD%D0%B0" TargetMode="External"/><Relationship Id="rId2" Type="http://schemas.openxmlformats.org/officeDocument/2006/relationships/hyperlink" Target="http://ru.wikipedia.org/wiki/%D0%A4%D0%B0%D0%B9%D0%BB:%D0%92%D0%BE%D0%BB%D0%BE%D0%B4%D1%8F_%D0%94%D1%83%D0%B1%D0%B8%D0%BD%D0%B8%D0%BD.jpe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hyperlink" Target="http://go.mail.ru/frame.html?q=%E2%EE%EB%EE%E4%FF%20%E4%F3%E1%E8%ED%E8%ED&amp;rch=l&amp;jsa=1&amp;sf=0&amp;cf=12&amp;type=al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30.png"/><Relationship Id="rId2" Type="http://schemas.openxmlformats.org/officeDocument/2006/relationships/hyperlink" Target="javascript:window.open('./pic/mih.jpg','discount1','width=520,height=500,scrollbars');void(0);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4%D0%B0%D0%B9%D0%BB:Order_of_the_Patriotic_War_(1st_class).png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go.mail.ru/frame.html?q=%EB%E0%F0%E0%20%EC%E8%F5%E5%E5%ED%EA%EE&amp;rch=l&amp;jsa=1&amp;sf=0&amp;cf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window.open('./pic/uta.jpg','discount1','width=500,height=500,scrollbars');void(0);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Order_of_the_Patriotic_War_(1st_class).png" TargetMode="Externa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ru.wikipedia.org/wiki/%D0%A4%D0%B0%D0%B9%D0%BB:M._Pinkenson,_Ust'-Labins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pervoprohodcy.ru/pioner/pioner-old/victory/1941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type="ctrTitle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Презентация" r:id="rId3" imgW="4571926" imgH="3428896" progId="PowerPoint.Show.8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19250" y="1341438"/>
            <a:ext cx="640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468313" y="1412776"/>
            <a:ext cx="7991475" cy="2808387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Маленькие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герои большой войны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0108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Дети разрушенного </a:t>
            </a:r>
            <a:r>
              <a:rPr lang="ru-RU" sz="3500" dirty="0" err="1" smtClean="0">
                <a:solidFill>
                  <a:srgbClr val="FF0000"/>
                </a:solidFill>
              </a:rPr>
              <a:t>сталинграда</a:t>
            </a:r>
            <a:endParaRPr lang="ru-RU" sz="35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_warkids_61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907323" cy="55991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714488"/>
          </a:xfrm>
        </p:spPr>
        <p:txBody>
          <a:bodyPr>
            <a:normAutofit/>
          </a:bodyPr>
          <a:lstStyle/>
          <a:p>
            <a:r>
              <a:rPr lang="ru-RU" dirty="0" smtClean="0"/>
              <a:t>война глазами детей.</a:t>
            </a:r>
            <a:endParaRPr lang="ru-RU" dirty="0"/>
          </a:p>
        </p:txBody>
      </p:sp>
      <p:pic>
        <p:nvPicPr>
          <p:cNvPr id="4" name="Содержимое 3" descr="x_a51de3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479297" cy="492841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910414" cy="11429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авианалет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55800608_0_175a7_860e970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239000" cy="5772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572428" cy="13572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4_warkids_44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239000" cy="548721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81918" cy="128586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Дети снаряжают пулеметные ленты для солдат</a:t>
            </a:r>
            <a:endParaRPr lang="ru-RU" sz="3000" dirty="0"/>
          </a:p>
        </p:txBody>
      </p:sp>
      <p:pic>
        <p:nvPicPr>
          <p:cNvPr id="4" name="Содержимое 3" descr="20_warkids_66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7888561" cy="545625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Rot="1"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Великой Отечественной Войне участвовало свыше 20 000 детей. </a:t>
            </a:r>
          </a:p>
        </p:txBody>
      </p:sp>
      <p:sp>
        <p:nvSpPr>
          <p:cNvPr id="5" name="Rectangle 27"/>
          <p:cNvSpPr>
            <a:spLocks noRot="1" noChangeArrowheads="1"/>
          </p:cNvSpPr>
          <p:nvPr/>
        </p:nvSpPr>
        <p:spPr bwMode="auto">
          <a:xfrm>
            <a:off x="142875" y="4786313"/>
            <a:ext cx="8747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200" b="1" dirty="0">
                <a:solidFill>
                  <a:schemeClr val="accent1">
                    <a:lumMod val="25000"/>
                  </a:schemeClr>
                </a:solidFill>
              </a:rPr>
              <a:t>Многие из них были в партизанских отрядах, где их нередко использовали в качестве разведчиков и диверсантов, а также при проведении подпольной деятельности. Нередки были случаи, когда подростки школьного возраста воевали в составе воинских частей (так называемые «сыновья и дочери полков»). Дети становились юнгами на военных кораблях; в советском тылу трудились на заводах, заменяя ушедших на фронт взрослых, а также участвовали в гражданской обороне. </a:t>
            </a:r>
            <a:endParaRPr lang="ru-RU" sz="22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24" descr="img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35722">
            <a:off x="466725" y="1581150"/>
            <a:ext cx="1320800" cy="1725613"/>
          </a:xfrm>
          <a:noFill/>
        </p:spPr>
      </p:pic>
      <p:pic>
        <p:nvPicPr>
          <p:cNvPr id="7173" name="Picture 44" descr="img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0700">
            <a:off x="7189788" y="1514475"/>
            <a:ext cx="140811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img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0604">
            <a:off x="5759450" y="1462088"/>
            <a:ext cx="146367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img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10880">
            <a:off x="1839913" y="1541463"/>
            <a:ext cx="14065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5" descr="img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1428750"/>
            <a:ext cx="13827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1" descr="0511441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1554163"/>
            <a:ext cx="1357313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ЛЕНЯ ГОЛИКОВ. Рисунок художника В.Фомин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548680"/>
            <a:ext cx="3662253" cy="396044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3528" y="4508500"/>
            <a:ext cx="3744416" cy="6001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300" b="1" i="1" dirty="0">
                <a:solidFill>
                  <a:srgbClr val="C00000"/>
                </a:solidFill>
                <a:latin typeface="Comic Sans MS" pitchFamily="66" charset="0"/>
              </a:rPr>
              <a:t>Лёня Голиков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067944" y="404664"/>
            <a:ext cx="4825231" cy="57477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Verdana" pitchFamily="34" charset="0"/>
              </a:rPr>
              <a:t>	</a:t>
            </a:r>
            <a:r>
              <a:rPr lang="ru-RU" sz="1500" b="1" dirty="0">
                <a:latin typeface="Verdana" pitchFamily="34" charset="0"/>
              </a:rPr>
              <a:t>Рос он в деревне Лукино, на берегу реки Поло, что впадает в легендарное Ильмень –озеро. Когда его родное село захватил враг, мальчик ушёл к партизанам. </a:t>
            </a:r>
          </a:p>
          <a:p>
            <a:pPr>
              <a:spcBef>
                <a:spcPct val="50000"/>
              </a:spcBef>
            </a:pPr>
            <a:r>
              <a:rPr lang="ru-RU" sz="1500" b="1" dirty="0">
                <a:latin typeface="Verdana" pitchFamily="34" charset="0"/>
              </a:rPr>
              <a:t>	Не раз он ходил в разведку, приносил важные сведения в отряд – и летели под откос вражеские поезда, машины, рушились мосты, горели вражеские склады…</a:t>
            </a:r>
          </a:p>
          <a:p>
            <a:pPr>
              <a:spcBef>
                <a:spcPct val="50000"/>
              </a:spcBef>
            </a:pPr>
            <a:r>
              <a:rPr lang="ru-RU" sz="1500" b="1" dirty="0">
                <a:latin typeface="Verdana" pitchFamily="34" charset="0"/>
              </a:rPr>
              <a:t>	Был в его жизни бой, который Лёня вёл один на один с фашистским генералом. Граната, брошенная мальчиком, подбила машину. Из неё выбрался гитлеровец с портфелем в руках и, отстреливаясь , бросился бежать. Лёня - за ним. Почти километр преследовал он врага и наконец сразил его. В портфеле были важные документы. Штаб переправил их в Москву</a:t>
            </a:r>
            <a:r>
              <a:rPr lang="ru-RU" sz="1500" b="1" dirty="0" smtClean="0">
                <a:latin typeface="Verdana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 sz="1500" b="1" dirty="0" smtClean="0">
                <a:solidFill>
                  <a:srgbClr val="C00000"/>
                </a:solidFill>
                <a:latin typeface="Verdana" pitchFamily="34" charset="0"/>
              </a:rPr>
              <a:t>За мужество и отвагу посмертно удостоен звания</a:t>
            </a:r>
            <a:endParaRPr lang="ru-RU" sz="15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3528" y="5085184"/>
            <a:ext cx="374441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i="1" dirty="0" smtClean="0">
                <a:solidFill>
                  <a:srgbClr val="C00000"/>
                </a:solidFill>
                <a:latin typeface="Verdana" pitchFamily="34" charset="0"/>
              </a:rPr>
              <a:t>Герой  Советского  Союза.</a:t>
            </a:r>
            <a:endParaRPr lang="ru-RU" sz="2200" b="1" i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  <p:bldP spid="297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60840" cy="12961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Леня Голиков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upload.wikimedia.org/wikipedia/ru/2/2d/Leonid_Golikov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72816"/>
            <a:ext cx="300096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Леня Голиков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8"/>
            <a:ext cx="3641058" cy="39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36712"/>
            <a:ext cx="3526160" cy="496855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2400" b="1" dirty="0" smtClean="0">
                <a:hlinkClick r:id="rId2" tooltip="Герой Советского Союза"/>
              </a:rPr>
              <a:t>Герой Советского Союза</a:t>
            </a: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Файл:Hero of the Soviet Union medal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80928"/>
            <a:ext cx="1365885" cy="26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ru/thumb/6/6d/L_Golikov.JPG/210px-L_Golikov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857232"/>
            <a:ext cx="3502742" cy="487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ВАЛЯ КОТИК. Иллюстрация из книги _Пионеры-герои_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260648"/>
            <a:ext cx="3457079" cy="424847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1520" y="4509120"/>
            <a:ext cx="3384376" cy="6309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 b="1" i="1" dirty="0" smtClean="0">
                <a:solidFill>
                  <a:srgbClr val="C00000"/>
                </a:solidFill>
                <a:latin typeface="Comic Sans MS" pitchFamily="66" charset="0"/>
              </a:rPr>
              <a:t>Валя </a:t>
            </a:r>
            <a:r>
              <a:rPr lang="ru-RU" sz="3500" b="1" i="1" dirty="0">
                <a:solidFill>
                  <a:srgbClr val="C00000"/>
                </a:solidFill>
                <a:latin typeface="Comic Sans MS" pitchFamily="66" charset="0"/>
              </a:rPr>
              <a:t>Коти</a:t>
            </a:r>
            <a:r>
              <a:rPr lang="ru-RU" sz="3000" b="1" i="1" dirty="0">
                <a:solidFill>
                  <a:srgbClr val="C00000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635375" y="260350"/>
            <a:ext cx="5329238" cy="5226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Он родился 11 февраля 1930года в селе Хмелёвка. Учился в городе Шепетовка, был признанным вожаком своих ровесников. 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Когда в Шепетовку ворвались фашисты, Валя Котик вместе с друзьями решил бороться с врагом. Вале доверили быть связным и разведчиком своей подпольной организации. Он узнавал расположение вражеских постов, порядок смены караула.  Фашисты наметили карательную экспедицию против партизан, а Валя, выследив гитлеровского офицера, возглавлявшего карателей, убил его…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	Когда в городе начались аресты, Валя с семьёй ушли к партизанам. Шесть вражеских эшелонов, взорванных на пути к фронту, на его счету! Валя Котик был награждён медалью </a:t>
            </a:r>
            <a:r>
              <a:rPr lang="ru-RU" sz="1600" b="1" i="1" dirty="0"/>
              <a:t>«Партизану Отечественной Войны» </a:t>
            </a:r>
            <a:r>
              <a:rPr lang="en-US" sz="1600" b="1" i="1" dirty="0"/>
              <a:t>II </a:t>
            </a:r>
            <a:r>
              <a:rPr lang="ru-RU" sz="1600" b="1" i="1" dirty="0"/>
              <a:t>степени, орденом Отечественной войны </a:t>
            </a:r>
            <a:r>
              <a:rPr lang="en-US" sz="1600" b="1" i="1" dirty="0"/>
              <a:t>I</a:t>
            </a:r>
            <a:r>
              <a:rPr lang="ru-RU" sz="1600" b="1" i="1" dirty="0"/>
              <a:t> степени</a:t>
            </a:r>
            <a:r>
              <a:rPr lang="ru-RU" sz="1600" b="1" dirty="0"/>
              <a:t>. Валя погиб как герой, и Родина посмертно удостоила его звания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195736" y="5517232"/>
            <a:ext cx="6696744" cy="4770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i="1" dirty="0">
                <a:solidFill>
                  <a:srgbClr val="C00000"/>
                </a:solidFill>
                <a:latin typeface="Verdana" pitchFamily="34" charset="0"/>
              </a:rPr>
              <a:t>Героя  Советского  Союза.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1" grpId="0" animBg="1"/>
      <p:bldP spid="31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250" y="5733256"/>
            <a:ext cx="6553200" cy="28813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600" b="1" dirty="0">
              <a:effectLst/>
            </a:endParaRPr>
          </a:p>
        </p:txBody>
      </p:sp>
      <p:pic>
        <p:nvPicPr>
          <p:cNvPr id="2053" name="Picture 5" descr="pioner 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57480"/>
            <a:ext cx="4346823" cy="3976656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51520" y="2492896"/>
            <a:ext cx="2520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solidFill>
                  <a:srgbClr val="C00000"/>
                </a:solidFill>
              </a:rPr>
              <a:t>Дети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444208" y="2492896"/>
            <a:ext cx="2519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solidFill>
                  <a:srgbClr val="C00000"/>
                </a:solidFill>
              </a:rPr>
              <a:t>герои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39552" y="4797152"/>
            <a:ext cx="8208912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 b="1" i="1" dirty="0">
                <a:solidFill>
                  <a:srgbClr val="C00000"/>
                </a:solidFill>
              </a:rPr>
              <a:t>Великой  Отечественной  </a:t>
            </a:r>
            <a:r>
              <a:rPr lang="ru-RU" sz="3500" b="1" i="1" dirty="0" smtClean="0">
                <a:solidFill>
                  <a:srgbClr val="C00000"/>
                </a:solidFill>
              </a:rPr>
              <a:t>войны</a:t>
            </a:r>
          </a:p>
          <a:p>
            <a:pPr algn="ctr">
              <a:spcBef>
                <a:spcPct val="50000"/>
              </a:spcBef>
            </a:pPr>
            <a:r>
              <a:rPr lang="ru-RU" sz="3500" b="1" i="1" dirty="0" smtClean="0">
                <a:solidFill>
                  <a:srgbClr val="C00000"/>
                </a:solidFill>
              </a:rPr>
              <a:t>1941-1945 год</a:t>
            </a:r>
            <a:endParaRPr lang="ru-RU" sz="35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/>
      <p:bldP spid="2056" grpId="0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Валя Котик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600x600,fs-NASEDKIN-04,016,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836711"/>
            <a:ext cx="3153781" cy="4742527"/>
          </a:xfrm>
        </p:spPr>
      </p:pic>
      <p:pic>
        <p:nvPicPr>
          <p:cNvPr id="5" name="Содержимое 4" descr="Котик Валя 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3608" y="3573016"/>
            <a:ext cx="2514600" cy="136815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Медаль </a:t>
            </a:r>
            <a:r>
              <a:rPr lang="ru-RU" sz="2400" dirty="0" smtClean="0">
                <a:hlinkClick r:id="rId2" tooltip="Партизану Отечественной войны"/>
              </a:rPr>
              <a:t>Партизану Отечественной войны</a:t>
            </a:r>
            <a:r>
              <a:rPr lang="ru-RU" sz="2400" dirty="0" smtClean="0"/>
              <a:t> II степени </a:t>
            </a:r>
          </a:p>
          <a:p>
            <a:pPr lvl="0"/>
            <a:endParaRPr lang="ru-RU" sz="2400" dirty="0" smtClean="0">
              <a:latin typeface="Corbe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5" name="Содержимое 4" descr="Файл:Hero of the Soviet Union medal.pn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rder of Lenin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692696"/>
            <a:ext cx="1424940" cy="27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rder of the Patriotic War (1st class).pn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653136"/>
            <a:ext cx="142494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artisan Medal 1st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2852936"/>
            <a:ext cx="1424940" cy="27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75656" y="141277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hlinkClick r:id="rId11" tooltip="Герой Советского Союза"/>
              </a:rPr>
              <a:t>Герой Советского Союза</a:t>
            </a:r>
            <a:endParaRPr lang="ru-RU" sz="2400" dirty="0" smtClean="0"/>
          </a:p>
          <a:p>
            <a:pPr lvl="0"/>
            <a:r>
              <a:rPr lang="ru-RU" sz="2400" dirty="0" smtClean="0"/>
              <a:t>   </a:t>
            </a:r>
            <a:r>
              <a:rPr lang="ru-RU" sz="2400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60649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hlinkClick r:id="rId12" tooltip="Орден Ленина"/>
              </a:rPr>
              <a:t>Орден Ленина</a:t>
            </a:r>
            <a:endParaRPr lang="ru-RU" sz="2400" dirty="0" smtClean="0"/>
          </a:p>
          <a:p>
            <a:pPr lvl="0"/>
            <a:r>
              <a:rPr lang="ru-RU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50100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hlinkClick r:id="rId13" tooltip="Орден Отечественной войны"/>
              </a:rPr>
              <a:t>Орден </a:t>
            </a:r>
          </a:p>
          <a:p>
            <a:pPr lvl="0"/>
            <a:r>
              <a:rPr lang="ru-RU" sz="2400" dirty="0" smtClean="0">
                <a:hlinkClick r:id="rId13" tooltip="Орден Отечественной войны"/>
              </a:rPr>
              <a:t>Отечественной войны</a:t>
            </a:r>
            <a:r>
              <a:rPr lang="ru-RU" sz="2400" dirty="0" smtClean="0"/>
              <a:t> I степени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Rot="1" noChangeArrowheads="1"/>
          </p:cNvSpPr>
          <p:nvPr/>
        </p:nvSpPr>
        <p:spPr bwMode="auto">
          <a:xfrm>
            <a:off x="467544" y="4797152"/>
            <a:ext cx="316852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Зина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Портнова</a:t>
            </a:r>
          </a:p>
          <a:p>
            <a:pPr>
              <a:defRPr/>
            </a:pP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Герой Советского Союза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Содержимое 5"/>
          <p:cNvSpPr>
            <a:spLocks noGrp="1"/>
          </p:cNvSpPr>
          <p:nvPr>
            <p:ph sz="half" idx="1"/>
          </p:nvPr>
        </p:nvSpPr>
        <p:spPr>
          <a:xfrm>
            <a:off x="3707904" y="260649"/>
            <a:ext cx="5040560" cy="4979690"/>
          </a:xfrm>
        </p:spPr>
        <p:txBody>
          <a:bodyPr/>
          <a:lstStyle/>
          <a:p>
            <a:pPr marL="0" indent="-2508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500" b="1" dirty="0" smtClean="0">
                <a:solidFill>
                  <a:schemeClr val="bg2">
                    <a:lumMod val="75000"/>
                  </a:schemeClr>
                </a:solidFill>
              </a:rPr>
              <a:t>После вторжения гитлеровцев Зина оказалась на оккупированой территории и начала службу в партизанском отряде имени К.Е. Ворошилова. Она состояла в подпольной организации «Юные мстители», участвовала в распространении листовок среди населения и диверсиях против захватчиков. </a:t>
            </a:r>
          </a:p>
          <a:p>
            <a:pPr marL="0" indent="-2508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500" b="1" dirty="0" smtClean="0">
                <a:solidFill>
                  <a:schemeClr val="bg2">
                    <a:lumMod val="75000"/>
                  </a:schemeClr>
                </a:solidFill>
              </a:rPr>
              <a:t>Работая в столовой курсов переподготовки немецких офицеров, отравила пищу. Во время разбирательств, чтобы доказать немцам свою непричастность, попробовала отравленный суп. Чудом осталась жива. </a:t>
            </a:r>
          </a:p>
          <a:p>
            <a:pPr marL="0" indent="-250825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500" b="1" dirty="0" smtClean="0">
                <a:solidFill>
                  <a:schemeClr val="bg2">
                    <a:lumMod val="75000"/>
                  </a:schemeClr>
                </a:solidFill>
              </a:rPr>
              <a:t>В декабре 1943 года Зина была поймана фашистами. На одном из допросов в гестапо, схватив со стола пистолет следователя, застрелила его и ещё двух гитлеровцев, пыталась бежать, была поймана. После пыток расстреляна в тюрьме.</a:t>
            </a:r>
          </a:p>
          <a:p>
            <a:pPr marL="0" indent="-2508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500" b="1" dirty="0" smtClean="0">
              <a:solidFill>
                <a:srgbClr val="C00000"/>
              </a:solidFill>
            </a:endParaRPr>
          </a:p>
          <a:p>
            <a:pPr marL="0" indent="-2508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500" b="1" dirty="0" smtClean="0">
              <a:solidFill>
                <a:srgbClr val="C00000"/>
              </a:solidFill>
            </a:endParaRPr>
          </a:p>
          <a:p>
            <a:pPr marL="0" indent="-25082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500" b="1" dirty="0" smtClean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ortnova Zina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0243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112568" cy="88235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</a:rPr>
              <a:t>Зи́на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</a:rPr>
              <a:t>Портно́ва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6" name="pic_self" descr="http://gogo.ru/preview?id=1391836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_self" descr="http://preview.gogo.ru/urlpreview?url=img-fotki.yandex.ru/get/3204/juryno.0/0_1c9bc_620af9a0_XL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96952"/>
            <a:ext cx="271539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Order of Lenin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32656"/>
            <a:ext cx="1424940" cy="27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айл:Hero of the Soviet Union medal.pn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429000"/>
            <a:ext cx="1365885" cy="26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623720" y="1124744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400" b="1" dirty="0" smtClean="0">
                <a:hlinkClick r:id="rId10" tooltip="Орден Ленина"/>
              </a:rPr>
              <a:t>Орден Ленина</a:t>
            </a:r>
            <a:r>
              <a:rPr lang="ru-RU" sz="24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756592" y="386104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hlinkClick r:id="rId11" tooltip="Герой Советского Союза"/>
              </a:rPr>
              <a:t>Герой Советского Союза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  </a:t>
            </a:r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b="1" dirty="0" smtClean="0"/>
          </a:p>
        </p:txBody>
      </p:sp>
      <p:pic>
        <p:nvPicPr>
          <p:cNvPr id="13" name="Содержимое 12" descr="05114416.jpg"/>
          <p:cNvPicPr>
            <a:picLocks noGrp="1" noChangeAspect="1"/>
          </p:cNvPicPr>
          <p:nvPr>
            <p:ph sz="half"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052736"/>
            <a:ext cx="2016224" cy="27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МАРАТ КАЗЕЙ. Рисунок Кирсти Холл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395109" cy="410336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3568" y="5013176"/>
            <a:ext cx="287972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300" b="1" i="1" dirty="0">
                <a:solidFill>
                  <a:srgbClr val="C00000"/>
                </a:solidFill>
                <a:latin typeface="Comic Sans MS" pitchFamily="66" charset="0"/>
              </a:rPr>
              <a:t>Марат Казей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139952" y="260648"/>
            <a:ext cx="4680520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/>
              <a:t>…</a:t>
            </a: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</a:rPr>
              <a:t>Война обрушилась на белорусскую землю. В деревню, где жил Марат, ворвались фашисты. Осенью ему не пришлось уже ходить в 5 класс. Школьное здание превратили в казарму. За связь с партизанами, маму Марта фашисты повесили  . Вместе с сестрой Адой, он ушёл к партизанам в Станьковский лес. Он стал разведчиком в штабе партизанской бригады. Проникал во вражеские гарнизоны и доставлял командованию ценные сведения. Используя эти данные,  партизаны  разработали операцию и разгромили фашистский гарнизон в городе Дзержинске… </a:t>
            </a:r>
          </a:p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</a:rPr>
              <a:t>Вместе с опытными подрывниками Марат минировал железную дорогу. Участвовал в боях и неизменно проявлял отвагу, бесстрашие.  Марат погиб в бою. Сражался до последнего патрона, а когда у него осталась лишь одна граната, подпустил врагов поближе и взорвал их … и себя. </a:t>
            </a:r>
          </a:p>
          <a:p>
            <a:pPr>
              <a:spcBef>
                <a:spcPct val="50000"/>
              </a:spcBef>
            </a:pPr>
            <a:r>
              <a:rPr lang="ru-RU" sz="1700" b="1" dirty="0">
                <a:solidFill>
                  <a:srgbClr val="C00000"/>
                </a:solidFill>
              </a:rPr>
              <a:t>За мужество и отвагу Марат Казей был удостоен звания 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139952" y="5661248"/>
            <a:ext cx="46805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C00000"/>
                </a:solidFill>
              </a:rPr>
              <a:t>Героя  Советского  Союза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5" grpId="0" animBg="1"/>
      <p:bldP spid="327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ru-RU" b="1" dirty="0" smtClean="0"/>
              <a:t>Марат </a:t>
            </a:r>
            <a:r>
              <a:rPr lang="ru-RU" b="1" dirty="0" err="1" smtClean="0"/>
              <a:t>Казей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_self" descr="http://gogo.ru/preview?id=13918175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рат Казей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8498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арат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04664"/>
            <a:ext cx="3240360" cy="265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_self" descr="http://preview.gogo.ru/urlpreview?url=img-2003-05.photosight.ru/06/203629.jpg">
            <a:hlinkClick r:id="rId8" tgtFrame="_blank"/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789040"/>
            <a:ext cx="22888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_self" descr="http://gogo.ru/preview?id=91625568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3212976"/>
            <a:ext cx="2377446" cy="307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img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85750"/>
            <a:ext cx="4265613" cy="5473700"/>
          </a:xfrm>
          <a:noFill/>
        </p:spPr>
      </p:pic>
      <p:sp>
        <p:nvSpPr>
          <p:cNvPr id="5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332656"/>
            <a:ext cx="4357688" cy="547260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Белорусская девочка Валя, участница героической защиты Брестской крепости, где погиб ее отец, стала санитаркой медсанчасти. Днем она перевязывала раненых, а ночью собирала на поле недавнего боя оружие и перетаскивала в крепость.</a:t>
            </a:r>
          </a:p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Вале удалось уйти из окружения и впоследствии она сражалась в партизанском отряде до самого конца войны. После войны Валентина Зенкина жила в городе Могилеве в Белоруссии.</a:t>
            </a:r>
          </a:p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17"/>
          <p:cNvSpPr>
            <a:spLocks noRot="1" noChangeArrowheads="1"/>
          </p:cNvSpPr>
          <p:nvPr/>
        </p:nvSpPr>
        <p:spPr bwMode="auto">
          <a:xfrm>
            <a:off x="5076825" y="5949950"/>
            <a:ext cx="338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Зенкина Валя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5" descr="img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357188"/>
            <a:ext cx="4187825" cy="5472112"/>
          </a:xfrm>
          <a:noFill/>
        </p:spPr>
      </p:pic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332656"/>
            <a:ext cx="4352925" cy="626469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-252000"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Двенадцатилетний Саша после гибели отца на фронте попал в юнги Северного Военно-Морского Флота. Пройдя специальный курс обучения, Саша был назначен мотористом на торпедный катер, охранявший воды Баренцева моря.</a:t>
            </a:r>
          </a:p>
          <a:p>
            <a:pPr marL="0" indent="-252000"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В мае 1944 года группа сторожевых катеров завязала неравный бой с караваном фашистских судов. Катер, на котором служил Саша, залпом торпед потопил немецкий транспорт и пытался уйти. Бак мотора был пробит, катер терял скорость. Тогда Саша грудью закрыл пробоину. Мальчик погиб, но катер ушел от врага.</a:t>
            </a:r>
            <a:endParaRPr lang="ru-RU" sz="15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359" name="Rectangle 47"/>
          <p:cNvSpPr>
            <a:spLocks noRot="1" noChangeArrowheads="1"/>
          </p:cNvSpPr>
          <p:nvPr/>
        </p:nvSpPr>
        <p:spPr bwMode="auto">
          <a:xfrm>
            <a:off x="323528" y="5805264"/>
            <a:ext cx="4176463" cy="7717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Ковалев Саша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лет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Воло́дя</a:t>
            </a:r>
            <a:r>
              <a:rPr lang="ru-RU" b="1" dirty="0" smtClean="0"/>
              <a:t> </a:t>
            </a:r>
            <a:r>
              <a:rPr lang="ru-RU" b="1" dirty="0" err="1" smtClean="0"/>
              <a:t>Дуби́нин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Володя Дубинин.jpe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23762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_self" descr="http://preview.gogo.ru/urlpreview?url=i.i.ua/photo/images/pic/3/0/1532803_dadb6196.jpg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84784"/>
            <a:ext cx="26736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рден Красного Знамен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636912"/>
            <a:ext cx="1947545" cy="3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1412776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hlinkClick r:id="rId7" tooltip="Орден Ленина"/>
              </a:rPr>
              <a:t>Орден Красного Знамени</a:t>
            </a:r>
            <a:endParaRPr lang="ru-RU" sz="2400" b="1" dirty="0" smtClean="0"/>
          </a:p>
          <a:p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b="1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Лара </a:t>
            </a:r>
            <a:r>
              <a:rPr lang="ru-RU" b="1" dirty="0" err="1" smtClean="0"/>
              <a:t>Михеенко</a:t>
            </a:r>
            <a:endParaRPr lang="ru-RU" dirty="0"/>
          </a:p>
        </p:txBody>
      </p:sp>
      <p:pic>
        <p:nvPicPr>
          <p:cNvPr id="7" name="Содержимое 6" descr="Лара Михеенко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94"/>
            <a:ext cx="2501132" cy="23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_self" descr="http://foto.mail.ru/inbox/estonija/_myphoto/p-64.jpg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643050"/>
            <a:ext cx="3067274" cy="31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Order of the Patriotic War (1st class).pn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214554"/>
            <a:ext cx="2067882" cy="200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139952" y="1066938"/>
            <a:ext cx="5004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Орден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Отечественной войны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1 степени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</a:t>
            </a:r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25000"/>
                  </a:schemeClr>
                </a:solidFill>
              </a:rPr>
              <a:t>22 июня 1941 года – </a:t>
            </a:r>
            <a:br>
              <a:rPr lang="ru-RU" sz="3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25000"/>
                  </a:schemeClr>
                </a:solidFill>
              </a:rPr>
              <a:t>начало Великой Отечественной войны</a:t>
            </a:r>
            <a:endParaRPr lang="ru-RU" sz="30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http://gazeta.aif.ru/data/mags/kids/143/pics/22_01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32403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img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187825" cy="5473700"/>
          </a:xfrm>
          <a:noFill/>
        </p:spPr>
      </p:pic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"/>
            <a:ext cx="4572000" cy="5240338"/>
          </a:xfrm>
        </p:spPr>
        <p:txBody>
          <a:bodyPr>
            <a:noAutofit/>
          </a:bodyPr>
          <a:lstStyle/>
          <a:p>
            <a:pPr marL="0" indent="-252000"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Двенадцатилетняя Юта встретила войну в Новгородской области, где и вступила в подпольную партизанскую бригаду разведчицей. Юта собирала разведданные, распространяла сводки </a:t>
            </a:r>
            <a:r>
              <a:rPr lang="ru-RU" sz="1600" b="1" dirty="0" err="1" smtClean="0">
                <a:solidFill>
                  <a:schemeClr val="accent1">
                    <a:lumMod val="25000"/>
                  </a:schemeClr>
                </a:solidFill>
              </a:rPr>
              <a:t>Совинформбюро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, участвовала в боевых рейдах отряда в тыл врага. </a:t>
            </a:r>
          </a:p>
          <a:p>
            <a:pPr marL="0" indent="-252000"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В начале 1944 года, бригада продвигалась в глубокий тыл немцев к берегам Чудского озера. Под конец тяжелого перехода партизаны вынуждены были принять бой с фашистами. В этом бою и погибла юная разведчица Юта </a:t>
            </a:r>
            <a:r>
              <a:rPr lang="ru-RU" sz="1600" b="1" dirty="0" err="1" smtClean="0">
                <a:solidFill>
                  <a:schemeClr val="accent1">
                    <a:lumMod val="25000"/>
                  </a:schemeClr>
                </a:solidFill>
              </a:rPr>
              <a:t>Бондаровская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 marL="0" indent="-252000" eaLnBrk="1" fontAlgn="auto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7296" name="Rectangle 16"/>
          <p:cNvSpPr>
            <a:spLocks noRot="1" noChangeArrowheads="1"/>
          </p:cNvSpPr>
          <p:nvPr/>
        </p:nvSpPr>
        <p:spPr bwMode="auto">
          <a:xfrm>
            <a:off x="395288" y="5949950"/>
            <a:ext cx="338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Бондаровская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Юта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лет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Юта </a:t>
            </a:r>
            <a:r>
              <a:rPr lang="ru-RU" b="1" i="1" dirty="0" err="1" smtClean="0">
                <a:solidFill>
                  <a:srgbClr val="C00000"/>
                </a:solidFill>
              </a:rPr>
              <a:t>Бондаровская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Дети-геро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43050"/>
            <a:ext cx="2736304" cy="365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Юта Бондаровская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92896"/>
            <a:ext cx="3428454" cy="331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52736"/>
            <a:ext cx="2514600" cy="216024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Медаль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Партизану Отечественной войны 1 степени </a:t>
            </a:r>
          </a:p>
          <a:p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5" name="Содержимое 4" descr="МЕДАЛЬ «ПАРТИЗАНУ ОТЕЧЕСТВЕННОЙ ВОЙНЫ» 2 СТЕПЕН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19288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rder of the Patriotic War (1st class)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1996444" cy="22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620688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Орденом Отечественной войны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1 степени.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img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500063"/>
            <a:ext cx="3954463" cy="5167312"/>
          </a:xfrm>
          <a:noFill/>
        </p:spPr>
      </p:pic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142875" y="476672"/>
            <a:ext cx="4929188" cy="4906541"/>
          </a:xfrm>
        </p:spPr>
        <p:txBody>
          <a:bodyPr>
            <a:noAutofit/>
          </a:bodyPr>
          <a:lstStyle/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В 14 лет </a:t>
            </a:r>
            <a:r>
              <a:rPr lang="ru-RU" sz="1500" b="1" dirty="0" err="1" smtClean="0">
                <a:solidFill>
                  <a:schemeClr val="accent1">
                    <a:lumMod val="25000"/>
                  </a:schemeClr>
                </a:solidFill>
              </a:rPr>
              <a:t>Каманин</a:t>
            </a: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 Аркаша стал пилотом связного самолета штурмового авиационного корпуса, действовавшего на Западной Украине.</a:t>
            </a:r>
          </a:p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Он неоднократно с честью выполнял ответственные задания штаба армии, за что дважды был награжден правительственными наградами.</a:t>
            </a:r>
          </a:p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Однажды, пролетая над передовой, Аркаша заметил на нейтральной полосе подбитый краснозвездный «ИЛ-2» с тяжелораненым летчиком. Посадив самолет, </a:t>
            </a:r>
            <a:r>
              <a:rPr lang="ru-RU" sz="1500" b="1" dirty="0" err="1" smtClean="0">
                <a:solidFill>
                  <a:schemeClr val="accent1">
                    <a:lumMod val="25000"/>
                  </a:schemeClr>
                </a:solidFill>
              </a:rPr>
              <a:t>Каманин</a:t>
            </a: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 перетащил  пилота под непрерывным огнем противника в свой самолет и на глазах немцев улетел к своим.</a:t>
            </a:r>
          </a:p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500" b="1" dirty="0" smtClean="0">
                <a:solidFill>
                  <a:schemeClr val="accent1">
                    <a:lumMod val="25000"/>
                  </a:schemeClr>
                </a:solidFill>
              </a:rPr>
              <a:t>Умер Аркаша уже после войны от тяжелой болезни.</a:t>
            </a:r>
          </a:p>
          <a:p>
            <a:pPr marL="0" indent="-25200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6" name="Rectangle 27"/>
          <p:cNvSpPr>
            <a:spLocks noRot="1" noChangeArrowheads="1"/>
          </p:cNvSpPr>
          <p:nvPr/>
        </p:nvSpPr>
        <p:spPr bwMode="auto">
          <a:xfrm>
            <a:off x="5004048" y="5661248"/>
            <a:ext cx="3960440" cy="91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Каманин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Аркаша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лет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Муся </a:t>
            </a:r>
            <a:r>
              <a:rPr lang="ru-RU" b="1" dirty="0" err="1" smtClean="0"/>
              <a:t>Пинкензон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ttp://upload.wikimedia.org/wikipedia/commons/thumb/9/93/M._Pinkenson%2C_Ust%27-Labinsk.jpg/250px-M._Pinkenson%2C_Ust%27-Labinsk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1340768"/>
            <a:ext cx="3781690" cy="49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ионерский значо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484784"/>
            <a:ext cx="20285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2" name="Rectangle 10"/>
          <p:cNvSpPr>
            <a:spLocks noRot="1" noChangeArrowheads="1"/>
          </p:cNvSpPr>
          <p:nvPr/>
        </p:nvSpPr>
        <p:spPr bwMode="auto">
          <a:xfrm>
            <a:off x="0" y="4857750"/>
            <a:ext cx="26431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</a:rPr>
              <a:t>Памятник Марату </a:t>
            </a:r>
            <a:r>
              <a:rPr lang="ru-RU" sz="1600" b="1" dirty="0" err="1">
                <a:solidFill>
                  <a:srgbClr val="C00000"/>
                </a:solidFill>
                <a:latin typeface="+mn-lt"/>
              </a:rPr>
              <a:t>Казею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 в г. Минске (Беларусь)</a:t>
            </a:r>
          </a:p>
        </p:txBody>
      </p:sp>
      <p:pic>
        <p:nvPicPr>
          <p:cNvPr id="16387" name="Рисунок 4" descr="renwu========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14438"/>
            <a:ext cx="242887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009_tavricheskiy_pioneram-geroy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1000125"/>
            <a:ext cx="25177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pi1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42875"/>
            <a:ext cx="35718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 txBox="1">
            <a:spLocks noRot="1" noChangeArrowheads="1"/>
          </p:cNvSpPr>
          <p:nvPr/>
        </p:nvSpPr>
        <p:spPr bwMode="auto">
          <a:xfrm>
            <a:off x="6429375" y="4643438"/>
            <a:ext cx="25717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5000" lnSpcReduction="20000"/>
          </a:bodyPr>
          <a:lstStyle/>
          <a:p>
            <a:pPr indent="-27305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Памятник  пионерам-героям, </a:t>
            </a:r>
            <a:br>
              <a:rPr lang="ru-RU" sz="2000" b="1" dirty="0">
                <a:solidFill>
                  <a:srgbClr val="C00000"/>
                </a:solidFill>
                <a:latin typeface="+mn-lt"/>
              </a:rPr>
            </a:br>
            <a:r>
              <a:rPr lang="ru-RU" sz="2000" b="1" dirty="0">
                <a:solidFill>
                  <a:srgbClr val="C00000"/>
                </a:solidFill>
                <a:latin typeface="+mn-lt"/>
              </a:rPr>
              <a:t>погибшим в Великой Отечественной Войне, Санкт-Петербург, Таврический сад</a:t>
            </a:r>
          </a:p>
        </p:txBody>
      </p:sp>
      <p:sp>
        <p:nvSpPr>
          <p:cNvPr id="7" name="Rectangle 11"/>
          <p:cNvSpPr txBox="1">
            <a:spLocks noRot="1" noChangeArrowheads="1"/>
          </p:cNvSpPr>
          <p:nvPr/>
        </p:nvSpPr>
        <p:spPr bwMode="auto">
          <a:xfrm>
            <a:off x="2928938" y="3143250"/>
            <a:ext cx="32146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Памятник пионерам-героям, </a:t>
            </a:r>
            <a:br>
              <a:rPr lang="ru-RU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погибшим в Великой Отечественной Войне, Москва, ВДНХ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000396" cy="3357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погибшим детям войны в московской области</a:t>
            </a:r>
            <a:endParaRPr lang="ru-RU" dirty="0"/>
          </a:p>
        </p:txBody>
      </p:sp>
      <p:pic>
        <p:nvPicPr>
          <p:cNvPr id="4" name="Содержимое 3" descr="DSC03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6797"/>
            <a:ext cx="5108403" cy="681120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071934" cy="1500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детям героям в г. </a:t>
            </a:r>
            <a:r>
              <a:rPr lang="ru-RU" dirty="0" err="1" smtClean="0"/>
              <a:t>варашва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14810" y="1"/>
            <a:ext cx="3929090" cy="16430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Памятник детям войны в г.  Красноярске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_a397_6812b6b9_X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65204"/>
            <a:ext cx="3894141" cy="5192796"/>
          </a:xfrm>
        </p:spPr>
      </p:pic>
      <p:pic>
        <p:nvPicPr>
          <p:cNvPr id="9" name="Содержимое 8" descr="161334-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6248" y="1852613"/>
            <a:ext cx="3760787" cy="50053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87450" y="188913"/>
            <a:ext cx="7129463" cy="6707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Не  щадя себя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           в огне войны,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Не жалея сил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           во  имя Родины,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Дети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           героической  страны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Были 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1">
                    <a:lumMod val="25000"/>
                  </a:schemeClr>
                </a:solidFill>
              </a:rPr>
              <a:t>          настоящими героями!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1">
                    <a:lumMod val="25000"/>
                  </a:schemeClr>
                </a:solidFill>
              </a:rPr>
              <a:t>                                              Р.Рождественский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chemeClr val="folHlink"/>
                </a:solidFill>
              </a:rPr>
              <a:t>                                       </a:t>
            </a:r>
            <a:endParaRPr lang="ru-RU" sz="3200" b="1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132440" cy="58326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</a:rPr>
              <a:t>Никто не забыт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</a:rPr>
              <a:t>И ничто не забыто…</a:t>
            </a:r>
            <a:endParaRPr lang="ru-RU" sz="40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Рисунок 3" descr="К 60-летию Великой Победы. Эх, и наподдали мы им тогда!!! А потом ещё 40 лет терзали!!! Ничего, в другой раз неповадно будет!!!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40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3419872" cy="857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Сын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1_warkids_71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5012060" cy="65020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0010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Ребенок на передовой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6_warkids_46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6669685" cy="58578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</a:rPr>
              <a:t>участник боевых действий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_warkids_5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44555"/>
            <a:ext cx="7058211" cy="581344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43240" cy="25003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Дети -маленькие защитники родины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4_warkids_806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85728"/>
            <a:ext cx="5022858" cy="65722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Дети лагерей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255800527_0_175a5_92f3716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566108" cy="47863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142873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Жизнь детей в землянке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09_warkids_1244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32656"/>
            <a:ext cx="4071966" cy="60277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956</Words>
  <Application>Microsoft Office PowerPoint</Application>
  <PresentationFormat>Экран (4:3)</PresentationFormat>
  <Paragraphs>109</Paragraphs>
  <Slides>39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Оформление по умолчанию</vt:lpstr>
      <vt:lpstr>Презентация</vt:lpstr>
      <vt:lpstr>Слайд 1</vt:lpstr>
      <vt:lpstr>Слайд 2</vt:lpstr>
      <vt:lpstr> 22 июня 1941 года –  начало Великой Отечественной войны</vt:lpstr>
      <vt:lpstr> Сын  полка</vt:lpstr>
      <vt:lpstr>       Ребенок на передовой </vt:lpstr>
      <vt:lpstr>        участник боевых действий</vt:lpstr>
      <vt:lpstr>     Дети -маленькие защитники родины</vt:lpstr>
      <vt:lpstr>Дети лагерей</vt:lpstr>
      <vt:lpstr>      Жизнь детей в землянке</vt:lpstr>
      <vt:lpstr>Дети разрушенного сталинграда</vt:lpstr>
      <vt:lpstr>война глазами детей.</vt:lpstr>
      <vt:lpstr>авианалет</vt:lpstr>
      <vt:lpstr>Слайд 13</vt:lpstr>
      <vt:lpstr>Дети снаряжают пулеметные ленты для солдат</vt:lpstr>
      <vt:lpstr>Слайд 15</vt:lpstr>
      <vt:lpstr>Слайд 16</vt:lpstr>
      <vt:lpstr> Леня Голиков </vt:lpstr>
      <vt:lpstr>Слайд 18</vt:lpstr>
      <vt:lpstr>Слайд 19</vt:lpstr>
      <vt:lpstr>Валя Котик </vt:lpstr>
      <vt:lpstr>Слайд 21</vt:lpstr>
      <vt:lpstr>Слайд 22</vt:lpstr>
      <vt:lpstr>Зи́на Портно́ва </vt:lpstr>
      <vt:lpstr>Слайд 24</vt:lpstr>
      <vt:lpstr>Марат Казей </vt:lpstr>
      <vt:lpstr>Слайд 26</vt:lpstr>
      <vt:lpstr>Слайд 27</vt:lpstr>
      <vt:lpstr>Воло́дя Дуби́нин </vt:lpstr>
      <vt:lpstr>Лара Михеенко</vt:lpstr>
      <vt:lpstr>Слайд 30</vt:lpstr>
      <vt:lpstr>Юта Бондаровская </vt:lpstr>
      <vt:lpstr>Слайд 32</vt:lpstr>
      <vt:lpstr>Слайд 33</vt:lpstr>
      <vt:lpstr>Муся Пинкензон </vt:lpstr>
      <vt:lpstr>Слайд 35</vt:lpstr>
      <vt:lpstr>Памятник погибшим детям войны в московской области</vt:lpstr>
      <vt:lpstr>Памятник детям героям в г. варашва</vt:lpstr>
      <vt:lpstr>Слайд 38</vt:lpstr>
      <vt:lpstr>Слайд 39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сафура</cp:lastModifiedBy>
  <cp:revision>29</cp:revision>
  <dcterms:created xsi:type="dcterms:W3CDTF">2010-04-11T11:33:47Z</dcterms:created>
  <dcterms:modified xsi:type="dcterms:W3CDTF">2015-02-10T18:12:36Z</dcterms:modified>
</cp:coreProperties>
</file>