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255F-A01B-465F-A46D-23851AD00D44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DB49-98CE-420E-BBD1-DDF4AAFD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597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255F-A01B-465F-A46D-23851AD00D44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DB49-98CE-420E-BBD1-DDF4AAFD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049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255F-A01B-465F-A46D-23851AD00D44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DB49-98CE-420E-BBD1-DDF4AAFD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298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255F-A01B-465F-A46D-23851AD00D44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DB49-98CE-420E-BBD1-DDF4AAFD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690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255F-A01B-465F-A46D-23851AD00D44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DB49-98CE-420E-BBD1-DDF4AAFD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36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255F-A01B-465F-A46D-23851AD00D44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DB49-98CE-420E-BBD1-DDF4AAFD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06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255F-A01B-465F-A46D-23851AD00D44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DB49-98CE-420E-BBD1-DDF4AAFD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241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255F-A01B-465F-A46D-23851AD00D44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DB49-98CE-420E-BBD1-DDF4AAFD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288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255F-A01B-465F-A46D-23851AD00D44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DB49-98CE-420E-BBD1-DDF4AAFD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950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255F-A01B-465F-A46D-23851AD00D44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DB49-98CE-420E-BBD1-DDF4AAFD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521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255F-A01B-465F-A46D-23851AD00D44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DB49-98CE-420E-BBD1-DDF4AAFD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77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D255F-A01B-465F-A46D-23851AD00D44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DB49-98CE-420E-BBD1-DDF4AAFD2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104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43222" y="257577"/>
            <a:ext cx="4700789" cy="2897748"/>
          </a:xfrm>
        </p:spPr>
        <p:txBody>
          <a:bodyPr>
            <a:noAutofit/>
          </a:bodyPr>
          <a:lstStyle/>
          <a:p>
            <a:r>
              <a:rPr lang="ru-RU" sz="4400" b="1" i="1" dirty="0" smtClean="0">
                <a:solidFill>
                  <a:schemeClr val="accent1"/>
                </a:solidFill>
              </a:rPr>
              <a:t>Быков Алексей Прокопьевич </a:t>
            </a:r>
            <a:br>
              <a:rPr lang="ru-RU" sz="4400" b="1" i="1" dirty="0" smtClean="0">
                <a:solidFill>
                  <a:schemeClr val="accent1"/>
                </a:solidFill>
              </a:rPr>
            </a:br>
            <a:r>
              <a:rPr lang="ru-RU" sz="3600" dirty="0" smtClean="0">
                <a:solidFill>
                  <a:schemeClr val="accent1"/>
                </a:solidFill>
              </a:rPr>
              <a:t>18.02.1922 г. - 06.06.1995 </a:t>
            </a:r>
            <a:r>
              <a:rPr lang="ru-RU" sz="4400" dirty="0" smtClean="0">
                <a:solidFill>
                  <a:schemeClr val="accent1"/>
                </a:solidFill>
              </a:rPr>
              <a:t>г</a:t>
            </a:r>
            <a:endParaRPr lang="ru-RU" sz="4400" i="1" dirty="0">
              <a:solidFill>
                <a:schemeClr val="accent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84890" y="3602038"/>
            <a:ext cx="4383110" cy="1655762"/>
          </a:xfrm>
        </p:spPr>
        <p:txBody>
          <a:bodyPr/>
          <a:lstStyle/>
          <a:p>
            <a:r>
              <a:rPr lang="ru-RU" b="1" dirty="0" smtClean="0">
                <a:solidFill>
                  <a:schemeClr val="accent1"/>
                </a:solidFill>
                <a:effectLst/>
              </a:rPr>
              <a:t>Полный кавалер ордена Славы,</a:t>
            </a:r>
            <a:br>
              <a:rPr lang="ru-RU" b="1" dirty="0" smtClean="0">
                <a:solidFill>
                  <a:schemeClr val="accent1"/>
                </a:solidFill>
                <a:effectLst/>
              </a:rPr>
            </a:br>
            <a:r>
              <a:rPr lang="ru-RU" b="1" dirty="0" smtClean="0">
                <a:solidFill>
                  <a:schemeClr val="accent1"/>
                </a:solidFill>
                <a:effectLst/>
              </a:rPr>
              <a:t>участник Парада Победы (</a:t>
            </a:r>
            <a:r>
              <a:rPr lang="ru-RU" b="1" dirty="0" smtClean="0">
                <a:solidFill>
                  <a:schemeClr val="accent1"/>
                </a:solidFill>
                <a:effectLst/>
              </a:rPr>
              <a:t>1945)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580" y="526961"/>
            <a:ext cx="4842457" cy="504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07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31823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i="1" dirty="0">
                <a:solidFill>
                  <a:schemeClr val="accent1"/>
                </a:solidFill>
              </a:rPr>
              <a:t>Алексей Прокопьевич Быков </a:t>
            </a:r>
            <a:r>
              <a:rPr lang="ru-RU" sz="3600" i="1" dirty="0" smtClean="0">
                <a:solidFill>
                  <a:schemeClr val="accent1"/>
                </a:solidFill>
              </a:rPr>
              <a:t/>
            </a:r>
            <a:br>
              <a:rPr lang="ru-RU" sz="3600" i="1" dirty="0" smtClean="0">
                <a:solidFill>
                  <a:schemeClr val="accent1"/>
                </a:solidFill>
              </a:rPr>
            </a:br>
            <a:r>
              <a:rPr lang="ru-RU" sz="3600" i="1" dirty="0" smtClean="0">
                <a:solidFill>
                  <a:schemeClr val="accent1"/>
                </a:solidFill>
              </a:rPr>
              <a:t>родился </a:t>
            </a:r>
            <a:r>
              <a:rPr lang="ru-RU" sz="3600" i="1" dirty="0" smtClean="0">
                <a:solidFill>
                  <a:schemeClr val="accent1"/>
                </a:solidFill>
              </a:rPr>
              <a:t>18 </a:t>
            </a:r>
            <a:r>
              <a:rPr lang="ru-RU" sz="3600" i="1" dirty="0" smtClean="0">
                <a:solidFill>
                  <a:schemeClr val="accent1"/>
                </a:solidFill>
              </a:rPr>
              <a:t>февраля </a:t>
            </a:r>
            <a:r>
              <a:rPr lang="ru-RU" sz="3600" i="1" dirty="0" smtClean="0">
                <a:solidFill>
                  <a:schemeClr val="accent1"/>
                </a:solidFill>
              </a:rPr>
              <a:t>1922 г. </a:t>
            </a:r>
            <a:r>
              <a:rPr lang="ru-RU" sz="3600" i="1" dirty="0" smtClean="0">
                <a:solidFill>
                  <a:schemeClr val="accent1"/>
                </a:solidFill>
              </a:rPr>
              <a:t/>
            </a:r>
            <a:br>
              <a:rPr lang="ru-RU" sz="3600" i="1" dirty="0" smtClean="0">
                <a:solidFill>
                  <a:schemeClr val="accent1"/>
                </a:solidFill>
              </a:rPr>
            </a:br>
            <a:r>
              <a:rPr lang="ru-RU" sz="3600" i="1" dirty="0" smtClean="0">
                <a:solidFill>
                  <a:schemeClr val="accent1"/>
                </a:solidFill>
              </a:rPr>
              <a:t>в </a:t>
            </a:r>
            <a:r>
              <a:rPr lang="ru-RU" sz="3600" i="1" dirty="0" smtClean="0">
                <a:solidFill>
                  <a:schemeClr val="accent1"/>
                </a:solidFill>
              </a:rPr>
              <a:t>деревне Выдумка ныне </a:t>
            </a:r>
            <a:r>
              <a:rPr lang="ru-RU" sz="3600" i="1" dirty="0" err="1" smtClean="0">
                <a:solidFill>
                  <a:schemeClr val="accent1"/>
                </a:solidFill>
              </a:rPr>
              <a:t>Вагайского</a:t>
            </a:r>
            <a:r>
              <a:rPr lang="ru-RU" sz="3600" i="1" dirty="0" smtClean="0">
                <a:solidFill>
                  <a:schemeClr val="accent1"/>
                </a:solidFill>
              </a:rPr>
              <a:t> района Тюменской области в семье служащего. </a:t>
            </a:r>
            <a:r>
              <a:rPr lang="ru-RU" sz="3600" i="1" dirty="0" smtClean="0">
                <a:solidFill>
                  <a:schemeClr val="accent1"/>
                </a:solidFill>
              </a:rPr>
              <a:t/>
            </a:r>
            <a:br>
              <a:rPr lang="ru-RU" sz="3600" i="1" dirty="0" smtClean="0">
                <a:solidFill>
                  <a:schemeClr val="accent1"/>
                </a:solidFill>
              </a:rPr>
            </a:br>
            <a:r>
              <a:rPr lang="ru-RU" sz="3600" i="1" dirty="0" smtClean="0">
                <a:solidFill>
                  <a:schemeClr val="accent1"/>
                </a:solidFill>
              </a:rPr>
              <a:t>В </a:t>
            </a:r>
            <a:r>
              <a:rPr lang="ru-RU" sz="3600" i="1" dirty="0" smtClean="0">
                <a:solidFill>
                  <a:schemeClr val="accent1"/>
                </a:solidFill>
              </a:rPr>
              <a:t>1940 г. окончил 8 классов Дубровинской средней школы. Был счетоводом в колхозе «Страна Советов</a:t>
            </a:r>
            <a:endParaRPr lang="ru-RU" sz="3600" i="1" dirty="0">
              <a:solidFill>
                <a:schemeClr val="accent1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15" y="3451538"/>
            <a:ext cx="9079606" cy="2949262"/>
          </a:xfrm>
        </p:spPr>
      </p:pic>
    </p:spTree>
    <p:extLst>
      <p:ext uri="{BB962C8B-B14F-4D97-AF65-F5344CB8AC3E}">
        <p14:creationId xmlns:p14="http://schemas.microsoft.com/office/powerpoint/2010/main" val="2451273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0608" y="365125"/>
            <a:ext cx="4713668" cy="543036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74276" y="365125"/>
            <a:ext cx="6279524" cy="6344768"/>
          </a:xfrm>
        </p:spPr>
        <p:txBody>
          <a:bodyPr>
            <a:noAutofit/>
          </a:bodyPr>
          <a:lstStyle/>
          <a:p>
            <a:pPr algn="just"/>
            <a:r>
              <a:rPr lang="ru-RU" sz="2000" i="1" dirty="0">
                <a:solidFill>
                  <a:schemeClr val="accent1"/>
                </a:solidFill>
              </a:rPr>
              <a:t>Война застала Алексея Быкова военнослужащим Красного флота. В ноябре 1941 г. Алексей Быков был назначен стрелком пешей разведки 69-й отдельной морской стрелковой бригады, которая была сформирована в Сибирском военном округе в г. Анжеро-Судженске. Через месяц подготовки бригада отправилась на фронт оборонять рубежи на реке Свирь Ленинградской области. В начале 1942 г. началась подготовка к контрнаступлению. Первое боевое крещение комсомолец Алексей Быков получил весной 1942 г. В то время отдельный батальон морской бригады, в котором он служил, занимал оборону между Ладожским и Онежским озерами. Рядовой Быков получил задание: на нейтральной зоне разыскать ушедшую группу разведчиков и передать им приказ командования. Алексей выполнил приказ, нашёл тщательно замаскировавшихся советских разведчиков и передал им задание командования. Позднее он узнал: до него тоже уходили искать разведчиков, но не возвращались - погибали. После успешного выполнения опасного задания Быкова зачислили в разведчики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08" y="794331"/>
            <a:ext cx="4713668" cy="4769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724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54580" y="631065"/>
            <a:ext cx="6099220" cy="503563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i="1" dirty="0">
                <a:solidFill>
                  <a:schemeClr val="accent1"/>
                </a:solidFill>
              </a:rPr>
              <a:t>Стрелок взвода разведки 1-го отдельного стрелкового батальона (69-я морская стрелковая бригада, 7-я армия, Карельский фронт) старший краснофлотец Алексей Быков с группой разведчиков 13 июля 1944 г., действуя впереди наступающих стрелковых подразделений, захватили населённый пункт </a:t>
            </a:r>
            <a:r>
              <a:rPr lang="ru-RU" i="1" dirty="0" err="1">
                <a:solidFill>
                  <a:schemeClr val="accent1"/>
                </a:solidFill>
              </a:rPr>
              <a:t>Сувилахти</a:t>
            </a:r>
            <a:r>
              <a:rPr lang="ru-RU" i="1" dirty="0">
                <a:solidFill>
                  <a:schemeClr val="accent1"/>
                </a:solidFill>
              </a:rPr>
              <a:t> и железнодорожную станцию Суоярви (Карелия), удержав их до подхода батальона. За мужество и отвагу, проявленные в боях, 30 июля 1944 г. старший краснофлотец Быков Алексей Прокопьевич награждён орденом Славы 3-й степени (№ 76214).</a:t>
            </a:r>
            <a:br>
              <a:rPr lang="ru-RU" i="1" dirty="0">
                <a:solidFill>
                  <a:schemeClr val="accent1"/>
                </a:solidFill>
              </a:rPr>
            </a:br>
            <a:endParaRPr lang="ru-RU" i="1" dirty="0">
              <a:solidFill>
                <a:schemeClr val="accent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44" y="365125"/>
            <a:ext cx="4430333" cy="520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915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7910" y="365125"/>
            <a:ext cx="6665890" cy="58118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i="1" dirty="0">
                <a:solidFill>
                  <a:schemeClr val="accent1"/>
                </a:solidFill>
              </a:rPr>
              <a:t>После завершения этого наступательного сражения бригада, где воевал Алексей Быков, была переброшена в Заполярье на Мурманское направление. 22 октября 1944 г. старшина 2-й статьи А.П. Быков в составе разведывательной группы 1-го отдельного стрелкового батальона (69-я морская стрелковая бригада, 14-я армия, Карельский фронт) в районе поселка Никель </a:t>
            </a:r>
            <a:r>
              <a:rPr lang="ru-RU" i="1" dirty="0" err="1">
                <a:solidFill>
                  <a:schemeClr val="accent1"/>
                </a:solidFill>
              </a:rPr>
              <a:t>Печенгского</a:t>
            </a:r>
            <a:r>
              <a:rPr lang="ru-RU" i="1" dirty="0">
                <a:solidFill>
                  <a:schemeClr val="accent1"/>
                </a:solidFill>
              </a:rPr>
              <a:t> района Мурманской области первым ворвался на обороняемую высоту и уничтожил вражеский пулемёт вместе с расчётом. За мужество и отвагу, проявленные в боях, 30 января 1945 г. А. П. Быков награждён орденом Славы 2-й степени (№ 3724).</a:t>
            </a:r>
            <a:br>
              <a:rPr lang="ru-RU" i="1" dirty="0">
                <a:solidFill>
                  <a:schemeClr val="accent1"/>
                </a:solidFill>
              </a:rPr>
            </a:br>
            <a:endParaRPr lang="ru-RU" i="1" dirty="0">
              <a:solidFill>
                <a:schemeClr val="accent1"/>
              </a:solidFill>
            </a:endParaRPr>
          </a:p>
        </p:txBody>
      </p:sp>
      <p:sp>
        <p:nvSpPr>
          <p:cNvPr id="5" name="AutoShape 4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838200" y="365125"/>
            <a:ext cx="3502025" cy="540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245" y="365126"/>
            <a:ext cx="4288665" cy="540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434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3605011" cy="501824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030" y="231820"/>
            <a:ext cx="6678769" cy="6229137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i="1" dirty="0">
                <a:solidFill>
                  <a:schemeClr val="accent1"/>
                </a:solidFill>
              </a:rPr>
              <a:t>После успешного завершения этой наступательной битвы бригада была переброшена на 4-й Украинский фронт и вела бои на территории Польши, Германии и Чехословакии. Старшина 2-й статьи Алексей Быков в составе 1-го отдельного стрелкового батальона (69-я морская стрелковая бригада, 1-я гвардейская армия, 4-й Украинский фронт) в ходе боевых действий в районе чехословацкого города </a:t>
            </a:r>
            <a:r>
              <a:rPr lang="ru-RU" i="1" dirty="0" err="1">
                <a:solidFill>
                  <a:schemeClr val="accent1"/>
                </a:solidFill>
              </a:rPr>
              <a:t>Моравска-Острава</a:t>
            </a:r>
            <a:r>
              <a:rPr lang="ru-RU" i="1" dirty="0">
                <a:solidFill>
                  <a:schemeClr val="accent1"/>
                </a:solidFill>
              </a:rPr>
              <a:t> (ныне </a:t>
            </a:r>
            <a:r>
              <a:rPr lang="ru-RU" i="1" dirty="0" err="1">
                <a:solidFill>
                  <a:schemeClr val="accent1"/>
                </a:solidFill>
              </a:rPr>
              <a:t>Острава</a:t>
            </a:r>
            <a:r>
              <a:rPr lang="ru-RU" i="1" dirty="0">
                <a:solidFill>
                  <a:schemeClr val="accent1"/>
                </a:solidFill>
              </a:rPr>
              <a:t>, Чехия), в период с 12 марта по 30 апреля 1945 г. руководил подготовкой снайперов, которые уничтожили двенадцать вражеских снайперов и семь огневых точек противника. А. П. Быков одним из первых ворвался в город </a:t>
            </a:r>
            <a:r>
              <a:rPr lang="ru-RU" i="1" dirty="0" err="1">
                <a:solidFill>
                  <a:schemeClr val="accent1"/>
                </a:solidFill>
              </a:rPr>
              <a:t>Моравска-Острава</a:t>
            </a:r>
            <a:r>
              <a:rPr lang="ru-RU" i="1" dirty="0">
                <a:solidFill>
                  <a:schemeClr val="accent1"/>
                </a:solidFill>
              </a:rPr>
              <a:t>, увлекая за собой боевых товарищей. Скупые записи в наградном листе отмечали: «Комсорг батальона тов. Быков в период наступательных боев с 12 марта 1945 года умелой организацией комсомольской работы обеспечил выполнение всех боевых заданий батальона». Тут же упоминалось, что он организовал снайперское движение в батальоне, первым ходил в атаку, говорилось о приёме за короткий срок 93 молодых бойцов в комсомол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14" y="365125"/>
            <a:ext cx="4340180" cy="551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513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2673927" cy="50381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018" y="365125"/>
            <a:ext cx="7259781" cy="581183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i="1" dirty="0">
                <a:solidFill>
                  <a:schemeClr val="accent1"/>
                </a:solidFill>
              </a:rPr>
              <a:t>Войну герой закончил 12 мая 1945 г., участвуя в операции по освобождению города </a:t>
            </a:r>
            <a:r>
              <a:rPr lang="ru-RU" i="1" dirty="0" err="1">
                <a:solidFill>
                  <a:schemeClr val="accent1"/>
                </a:solidFill>
              </a:rPr>
              <a:t>Пардубице</a:t>
            </a:r>
            <a:r>
              <a:rPr lang="ru-RU" i="1" dirty="0">
                <a:solidFill>
                  <a:schemeClr val="accent1"/>
                </a:solidFill>
              </a:rPr>
              <a:t> в окрестностях Праги. Указом Президиума Верховного Совета СССР от 15 мая 1946 г. за образцовое выполнение заданий командования в боях с немецко-фашистскими захватчиками старшина 2-й статьи Быков Алексей Прокопьевич награждён орденом Славы 1-й степени (№ 509), став полным кавалером ордена Славы. Также в послужном списке нашего земляка орден Отечественной войны I степени, медали «За боевые заслуги», «За оборону Советского Заполярья», «За победу над Германией» и «За победу над Японией».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10" y="365126"/>
            <a:ext cx="3927764" cy="503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015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252663"/>
            <a:ext cx="10515600" cy="5924300"/>
          </a:xfrm>
        </p:spPr>
        <p:txBody>
          <a:bodyPr>
            <a:normAutofit/>
          </a:bodyPr>
          <a:lstStyle/>
          <a:p>
            <a:pPr algn="just"/>
            <a:r>
              <a:rPr lang="ru-RU" i="1" dirty="0">
                <a:solidFill>
                  <a:schemeClr val="accent1"/>
                </a:solidFill>
              </a:rPr>
              <a:t>Сам Алексей Прокопьевич так говорил о своих боевых годах: «Молодые были, ни жён, ни детей, может, потому и такие боевые стали. В самое пекло лезли, на любое опасное дело шли. Ещё в школе получил значки ГТО: готов к труду и обороне. Не зря за деревней гонял на лыжах». На войне, несмотря на то, что смерть всегда ходила рядом, жизнь не прекращалась. Между боями выступала художественная самодеятельность. Алексей Быков играл на баяне и пел. Не остались незамеченными и его спортивные успехи: за победу в лыжных соревнованиях среди бойцов батальона ему дали путевку в дом отдыха. Но отдыхать пришлось всего одну ночь – наутро по тревоге батальон снялся с места и пошел дальше</a:t>
            </a:r>
          </a:p>
        </p:txBody>
      </p:sp>
    </p:spTree>
    <p:extLst>
      <p:ext uri="{BB962C8B-B14F-4D97-AF65-F5344CB8AC3E}">
        <p14:creationId xmlns:p14="http://schemas.microsoft.com/office/powerpoint/2010/main" val="150859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661079" cy="535309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92462" y="463639"/>
            <a:ext cx="5661337" cy="571332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i="1" dirty="0">
                <a:solidFill>
                  <a:schemeClr val="accent1"/>
                </a:solidFill>
              </a:rPr>
              <a:t>После войны Алексей был на Дальнем Востоке, в 1947 г. вернулся домой. Затем приехал в </a:t>
            </a:r>
            <a:r>
              <a:rPr lang="ru-RU" i="1" dirty="0" err="1">
                <a:solidFill>
                  <a:schemeClr val="accent1"/>
                </a:solidFill>
              </a:rPr>
              <a:t>Сталинск</a:t>
            </a:r>
            <a:r>
              <a:rPr lang="ru-RU" i="1" dirty="0">
                <a:solidFill>
                  <a:schemeClr val="accent1"/>
                </a:solidFill>
              </a:rPr>
              <a:t> (Новокузнецк). За плечами – ни гражданской специальности, ни семьи. Начались тяжёлые послевоенные будни, восстановление народного хозяйства. В апреле 1948 г. А. П. Быков пришёл работать в пожарную охрану. Не по призванию, а просто «на первое время». Но остался и отдал этому жизненно необходимому городу делу 35 лет. За это время прошел путь от рядового пожарного до начальника пожарного отряда № 10, дослужившись до звания «подполковник внутренней службы».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431" y="463639"/>
            <a:ext cx="4353059" cy="593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8300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849</Words>
  <Application>Microsoft Office PowerPoint</Application>
  <PresentationFormat>Широкоэкранный</PresentationFormat>
  <Paragraphs>10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Быков Алексей Прокопьевич  18.02.1922 г. - 06.06.1995 г</vt:lpstr>
      <vt:lpstr>Алексей Прокопьевич Быков  родился 18 февраля 1922 г.  в деревне Выдумка ныне Вагайского района Тюменской области в семье служащего.  В 1940 г. окончил 8 классов Дубровинской средней школы. Был счетоводом в колхозе «Страна Советов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Быков Алексей Прокопьевич  18.02.1922 г. - 06.06.1995 г</dc:title>
  <dc:creator>Ирина</dc:creator>
  <cp:lastModifiedBy>Днс</cp:lastModifiedBy>
  <cp:revision>10</cp:revision>
  <dcterms:created xsi:type="dcterms:W3CDTF">2017-05-04T16:23:39Z</dcterms:created>
  <dcterms:modified xsi:type="dcterms:W3CDTF">2017-05-15T21:25:44Z</dcterms:modified>
</cp:coreProperties>
</file>