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404664"/>
            <a:ext cx="7056784" cy="2088232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ru-RU" sz="3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Олигофрения, </a:t>
            </a:r>
            <a: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осложненная </a:t>
            </a:r>
            <a:r>
              <a:rPr lang="ru-RU" sz="3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психопатоподобными</a:t>
            </a:r>
            <a: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формами </a:t>
            </a:r>
            <a:r>
              <a:rPr lang="ru-RU" sz="3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поведения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2708920"/>
            <a:ext cx="5112568" cy="3013541"/>
          </a:xfrm>
        </p:spPr>
      </p:pic>
    </p:spTree>
    <p:extLst>
      <p:ext uri="{BB962C8B-B14F-4D97-AF65-F5344CB8AC3E}">
        <p14:creationId xmlns:p14="http://schemas.microsoft.com/office/powerpoint/2010/main" val="1865011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404664"/>
            <a:ext cx="8640960" cy="6192688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При олигофрении, сопровождающейся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психопатоподобными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формами поведения, у детей наблюдается резкое нарушение эмоционально-волевой сферы, отмечается недоразвитие личностных качеств, снижение критического отношения как к себе, так и к окружающим их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людям.   Подобный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вид олигофрении наиболее типичен для лиц, перенесших тяжелые постнатальные инфекционные заболевания (менингит, энцефалит,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менингоэнцефалит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), а также черепно-мозговые травмы с вовлечением в болезненный процесс подкорковых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образований.   Сочетание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психического недоразвития с явлениями аффективной возбудимости, расторможенность влечений, проявляющаяся в склонности к воровству,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бродяжничеству,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прожорливости, повышенной сексуальности.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Не умеют владеть своим поведением,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выделяется своей импульсивностью и неорганизованностью.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Эти дети часто расторможены, неуправляемы,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взрывчаты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, агрессивны. Достаточно рано они могут обратить на себя внимание тем, что им приятно сказать какую-то гадость, не испытывая при этом чувства вины. Таким детям не стыдно, слезы их часто не от раскаяния, а от злобы. Они эгоистичны, им чуждо сопереживание, они могут проявить жестокость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. Такие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дети могут быть опасны в момент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аффекта. 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Речь, исходящая от взрослых, не несет регулирующую функцию.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Дети не могут выполнять правил поведения. Купировать аффективные состояния быстро не удается. В тяжелых случаях применяют медикаментозные препараты. Если у ребенка вспышки агрессивного поведения частые, затяжные, то он выводится на домашнее обучение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Если опасности для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окружающих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нет, то обучение проводится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в  классе. </a:t>
            </a:r>
          </a:p>
          <a:p>
            <a:pPr marL="45720" indent="0">
              <a:buNone/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Проблемы детей:</a:t>
            </a:r>
          </a:p>
          <a:p>
            <a:pPr lvl="0"/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резкие смены настроения,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некритичны</a:t>
            </a:r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импульсивны и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не организованны  </a:t>
            </a:r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работоспособность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низкая</a:t>
            </a:r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склонность к неоправданным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аффектам</a:t>
            </a:r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9844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332656"/>
            <a:ext cx="8568952" cy="6192688"/>
          </a:xfrm>
        </p:spPr>
        <p:txBody>
          <a:bodyPr/>
          <a:lstStyle/>
          <a:p>
            <a:pPr marL="45720" indent="0">
              <a:buNone/>
            </a:pPr>
            <a:r>
              <a:rPr lang="ru-RU" dirty="0"/>
              <a:t>Особенности коррекционной </a:t>
            </a:r>
            <a:r>
              <a:rPr lang="ru-RU" dirty="0" smtClean="0"/>
              <a:t>работы:</a:t>
            </a:r>
            <a:endParaRPr lang="ru-RU" dirty="0"/>
          </a:p>
          <a:p>
            <a:pPr lvl="0"/>
            <a:r>
              <a:rPr lang="ru-RU" dirty="0"/>
              <a:t>периодически консультировать у врача – психиатра, медикаментозное лечение;</a:t>
            </a:r>
          </a:p>
          <a:p>
            <a:pPr lvl="0"/>
            <a:r>
              <a:rPr lang="ru-RU" dirty="0"/>
              <a:t>профилактика перегрузок, выработка четкого режима дня и его неукоснительное соблюдение;</a:t>
            </a:r>
          </a:p>
          <a:p>
            <a:pPr lvl="0"/>
            <a:r>
              <a:rPr lang="ru-RU" dirty="0"/>
              <a:t>увлекать интересным делом, трудом;</a:t>
            </a:r>
          </a:p>
          <a:p>
            <a:pPr lvl="0"/>
            <a:r>
              <a:rPr lang="ru-RU" dirty="0"/>
              <a:t>формировать эмоции и волю, вырабатывать поведение, приемлемое для окружающих;</a:t>
            </a:r>
          </a:p>
          <a:p>
            <a:pPr lvl="0"/>
            <a:r>
              <a:rPr lang="ru-RU" dirty="0"/>
              <a:t>индивидуальная работа педагогов с ребёнком по методике профилактики агрессии;</a:t>
            </a:r>
          </a:p>
          <a:p>
            <a:pPr lvl="0"/>
            <a:r>
              <a:rPr lang="ru-RU" dirty="0"/>
              <a:t>использование </a:t>
            </a:r>
            <a:r>
              <a:rPr lang="ru-RU" dirty="0" err="1"/>
              <a:t>арттерапии</a:t>
            </a:r>
            <a:r>
              <a:rPr lang="ru-RU" dirty="0"/>
              <a:t>;</a:t>
            </a:r>
          </a:p>
          <a:p>
            <a:pPr lvl="0"/>
            <a:r>
              <a:rPr lang="ru-RU" dirty="0"/>
              <a:t>разъяснение другим детям, почему наблюдается такое поведение;</a:t>
            </a:r>
          </a:p>
          <a:p>
            <a:pPr lvl="0"/>
            <a:r>
              <a:rPr lang="ru-RU" dirty="0"/>
              <a:t>в момент аффекта внимание на ребенке не акцентировать.</a:t>
            </a:r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969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404664"/>
            <a:ext cx="8496944" cy="6048672"/>
          </a:xfrm>
        </p:spPr>
        <p:txBody>
          <a:bodyPr>
            <a:normAutofit/>
          </a:bodyPr>
          <a:lstStyle/>
          <a:p>
            <a:pPr marL="45720" indent="0" fontAlgn="base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Когда такой ребенок воспитывается в асоциальной обстановке, его патологические наклонности усиливаются. Однако и хорошие условия в семье далеко не всегда обеспечивают оптимистический прогноз развития и социальной адаптации такого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ребёнка.  Но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врачи не могут вылечить психопатию. Лечение может быть только симптоматично.  Врач  может назначить  успокоительные средства, и на время состояние больного улучшится. Но если ребенок не будет иметь адекватных условий воспитания и обучения, вскоре все может вернуться на свои места.</a:t>
            </a:r>
          </a:p>
          <a:p>
            <a:pPr marL="45720" indent="0" fontAlgn="base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Методы коррекции находятся в прямой зависимости от характера педагогической запущенности, уровня воспитанности ребенка целом, воспитательных возможностей школы и семьи, конкретного поведения, его образа жизни 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окружения.  Методы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коррекции, в конечном счете, всегда связаны с методами воспитания. Это  методы убеждения и переубеждения; поощрение и наказание; организация деятельности детей на основе их интересов – одно из направлений коррекции.</a:t>
            </a:r>
          </a:p>
          <a:p>
            <a:pPr marL="4572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3789040"/>
            <a:ext cx="3816424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290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332656"/>
            <a:ext cx="8280920" cy="6264696"/>
          </a:xfrm>
        </p:spPr>
        <p:txBody>
          <a:bodyPr>
            <a:normAutofit fontScale="85000" lnSpcReduction="10000"/>
          </a:bodyPr>
          <a:lstStyle/>
          <a:p>
            <a:pPr marL="45720" indent="0" fontAlgn="base">
              <a:buNone/>
            </a:pPr>
            <a:r>
              <a:rPr lang="ru-RU" b="1" dirty="0"/>
              <a:t>Направления работы:</a:t>
            </a:r>
            <a:endParaRPr lang="ru-RU" dirty="0"/>
          </a:p>
          <a:p>
            <a:pPr marL="45720" indent="0" fontAlgn="base">
              <a:lnSpc>
                <a:spcPct val="110000"/>
              </a:lnSpc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1. Постоянное наблюдение за таким ребёнком. Наблюдательный учитель всегда увидит какие-либо предпосылки бурной реакции, взрыва эмоций у такого ребёнка и может купировать эту реакцию в самом зародыше, переключив внимание ребёнка на что-то необычное и интересное (в арсенале учителя всегда должны быть в запасе такие уловки). Внимание он должен переключать как бы невзначай.</a:t>
            </a:r>
          </a:p>
          <a:p>
            <a:pPr marL="45720" indent="0" fontAlgn="base">
              <a:lnSpc>
                <a:spcPct val="120000"/>
              </a:lnSpc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2. Работа с остальным коллективом детей. Зачастую дети в классе сами провоцируют такого ребёнка на проявление агрессии или эмоциональный всплеск неосторожным словом или поступком. Работа с детьми  и родителями класса должна проходить в отсутствие ребёнка с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психопатоподобным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поведением. Работа должна быть разъяснительной, дети и родители должны быть предупреждены об некоей ответственности за своё поведение в отношении больного ребёнка. </a:t>
            </a: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 marL="45720" indent="0" fontAlgn="base">
              <a:lnSpc>
                <a:spcPct val="120000"/>
              </a:lnSpc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3. Метод разговорной психотерапии – </a:t>
            </a:r>
            <a:r>
              <a:rPr lang="ru-RU" sz="1900" i="1" dirty="0" err="1">
                <a:latin typeface="Times New Roman" pitchFamily="18" charset="0"/>
                <a:cs typeface="Times New Roman" pitchFamily="18" charset="0"/>
              </a:rPr>
              <a:t>логотерапия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 – это  разговор с ребенком, направленный на вербализацию эмоциональных состояний, словесное описание эмоциональных переживаний. Вербализация переживаний вызывает положительное отношение к тому, кто разговаривает с ребенком, готовность к сопереживанию, признание ценности личности другого человека. Данный метод предполагает появление совпадения словесной аргументации и внутреннего состояния ребенка, приводящего к самореализации, когда ребенок делает акцент на личных переживаниях, мыслях, чувствах, желаниях. Должна проходить один на один с ребёнком.</a:t>
            </a:r>
          </a:p>
          <a:p>
            <a:pPr marL="45720" indent="0" fontAlgn="base"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7382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404664"/>
            <a:ext cx="8352928" cy="6048672"/>
          </a:xfrm>
        </p:spPr>
        <p:txBody>
          <a:bodyPr>
            <a:normAutofit/>
          </a:bodyPr>
          <a:lstStyle/>
          <a:p>
            <a:pPr marL="45720" indent="0" fontAlgn="base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  Во время проявления всплеска агрессии, эмоций ребёнок не видит и не слышит ничего вокруг себя и любое замечание в его адрес, только подпитывает его агрессию. Поэтому необходимо дождаться полного успокоения ребёнка, и только потом один на один обсудить его поступки, наказать, если это необходимо, поговорить с родителями, но ни в коем случае, не делать этого в присутствии других детей, т.к. это приведёт к усугублению бурной реакции. Чаще всего такого ребёнка необходимо на время оставить в покое.</a:t>
            </a:r>
          </a:p>
          <a:p>
            <a:pPr marL="45720" indent="0" fontAlgn="base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5. Одним из советов психологов является также и то, что такого ребёнка нельзя оставлять без присмотра взрослых, т.к. произойти может всё что угодно. Иногда такие дети представляют угрозу для себя и окружающих.</a:t>
            </a:r>
          </a:p>
          <a:p>
            <a:pPr marL="45720" indent="0" fontAlgn="base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6. Необходима 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работа с семьёй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такого ребёнка.  Анализ стимулов, направляющих поведение ребенка по определенному пути. Например, если ребенок проявляет гневливость и непослушание в ответ на команды матери и не допускает этого после команд отца или учителя, это означает, что форма поведения находится под стимульным контролем материнских команд и именно она должна искать более адекватные формы взаимодействия с ним.</a:t>
            </a:r>
          </a:p>
          <a:p>
            <a:pPr marL="4572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7. Необходимо продумать действенные виды поощрения  для ребёнка, значимые для него. Для каждого ребёнка они индивидуальны. Они должны соответствовать одному 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принципиальному требованию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– возможности их немедленного предъявления вслед за актуальным поведением ребенка. Поощрением могут быть похвала, заинтересованность взрослого, ласка, совместная игра, демонстрация уважения и гордости за ребёнка, чтение книги, прогулка, разрешение развлечься по своему усмотрению, а также все, что может удовлетворить актуальные потребности ребенка и закрепить в его сознании эмоционально положительные последствия того или иного поступка. </a:t>
            </a:r>
          </a:p>
          <a:p>
            <a:pPr marL="45720" indent="0">
              <a:buNone/>
            </a:pP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827156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476672"/>
            <a:ext cx="8496944" cy="5976664"/>
          </a:xfrm>
        </p:spPr>
        <p:txBody>
          <a:bodyPr/>
          <a:lstStyle/>
          <a:p>
            <a:pPr marL="45720" indent="0" fontAlgn="base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Психолог школы в своей практической индивидуальной коррекционной работе может использовать различные формы внушения,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арттерапию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библиотерапию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музыкотерапию,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игротерапию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логотерапию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" indent="0" fontAlgn="base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9. Необходимо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также не забывать о лечении такого ребёнка, постоянном наблюдении у врачей-специалистов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" indent="0" fontAlgn="base"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45720" indent="0" fontAlgn="base"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45720" indent="0" fontAlgn="base"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45720" indent="0" fontAlgn="base"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45720" indent="0" algn="ctr" fontAlgn="base">
              <a:buNone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Строго продуманная система воспитания, систематическое лечение, налаженный контакт с родителями рано или поздно приведут к положительному результату в обучении  ребёнка с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психопатоподобным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поведением, позволят им успешно адаптироваться и социализироваться в среде своих сверстников. </a:t>
            </a:r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7865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127</TotalTime>
  <Words>549</Words>
  <Application>Microsoft Office PowerPoint</Application>
  <PresentationFormat>Экран 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Воздушный поток</vt:lpstr>
      <vt:lpstr>Олигофрения,  осложненная психопатоподобными  формами поведения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Silver</dc:creator>
  <cp:lastModifiedBy>Silver</cp:lastModifiedBy>
  <cp:revision>7</cp:revision>
  <dcterms:created xsi:type="dcterms:W3CDTF">2014-12-27T06:57:49Z</dcterms:created>
  <dcterms:modified xsi:type="dcterms:W3CDTF">2014-12-27T09:16:01Z</dcterms:modified>
</cp:coreProperties>
</file>