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80" r:id="rId7"/>
    <p:sldId id="281" r:id="rId8"/>
    <p:sldId id="260" r:id="rId9"/>
    <p:sldId id="282" r:id="rId10"/>
    <p:sldId id="261" r:id="rId11"/>
    <p:sldId id="262" r:id="rId12"/>
    <p:sldId id="264" r:id="rId13"/>
    <p:sldId id="265" r:id="rId14"/>
    <p:sldId id="266" r:id="rId15"/>
    <p:sldId id="277" r:id="rId16"/>
    <p:sldId id="267" r:id="rId17"/>
    <p:sldId id="268" r:id="rId18"/>
    <p:sldId id="269" r:id="rId19"/>
    <p:sldId id="270" r:id="rId20"/>
    <p:sldId id="283" r:id="rId21"/>
    <p:sldId id="273" r:id="rId22"/>
    <p:sldId id="278" r:id="rId23"/>
    <p:sldId id="271" r:id="rId24"/>
    <p:sldId id="272" r:id="rId25"/>
    <p:sldId id="274" r:id="rId26"/>
    <p:sldId id="275" r:id="rId27"/>
    <p:sldId id="285" r:id="rId28"/>
    <p:sldId id="276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A9BAC-8AE0-4674-9315-D95D34ACA5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47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A6661-2C1D-4BD3-823E-07596EFC10F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89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8B8A6-24BC-4E96-8910-FCB2AABC8C7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424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504A6-A2D6-4017-A099-59E9EAE3E5B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190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BFF79-4919-44E1-847E-23D94F36BE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722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D68BA-4750-4606-B04E-BB825501D0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119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40F74-B704-4432-86DA-D2AAA3E0F5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19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946E2-22DF-4B28-B01B-B0C166B1B19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20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22B4D-9EF4-4EC7-84BB-CD453255837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474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940FD-8619-424F-9A38-AB2F99AAD8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323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34D91-46B8-429E-B7F2-44CD869BF7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5329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8CCB7-FE60-4E41-B606-17659E3E140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8486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5D273-DDA5-43D0-93CC-F5D1DEF1CD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4442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874B0-FB8E-4C0F-B81B-85DD730C15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3412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2DD16-77EB-4D5E-B70C-C2EBB30C9EB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9234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BA747-C937-463F-9D75-DC7BB9BB17B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785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4C2BC-E16E-441C-B05C-4C97F27018D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891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029BE-768E-495E-992A-49F1E8523E2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098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1FD87-06BD-4F18-A26A-AFFF6B1FE56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0836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1CB4C-367D-4532-9669-83E0ABAF47B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08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403D0-364D-4028-93BC-B85415071D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7771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4B85A-E9BD-4D7B-AE42-3D0D8C90F0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5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6D5B64-CDC1-4468-841B-B7E127107D4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87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1884F2-497A-4744-BCE1-E2248C4253A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78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75000"/>
                    </a14:imgEffect>
                    <a14:imgEffect>
                      <a14:brightnessContrast bright="-27000" contras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5">
                <a:satMod val="175000"/>
                <a:alpha val="12000"/>
              </a:schemeClr>
            </a:glow>
            <a:outerShdw blurRad="127000" algn="bl" rotWithShape="0">
              <a:srgbClr val="000000"/>
            </a:outerShdw>
            <a:softEdge rad="635000"/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«Урок письма и развития речи, как средство повышения мотивации к обучению и социализации учащихся с особыми образовательными потребностями»</a:t>
            </a:r>
            <a:b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</a:rPr>
            </a:br>
            <a:endParaRPr lang="ru-RU" sz="2800" b="1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509120"/>
            <a:ext cx="6400800" cy="1752600"/>
          </a:xfrm>
        </p:spPr>
        <p:txBody>
          <a:bodyPr>
            <a:normAutofit/>
          </a:bodyPr>
          <a:lstStyle/>
          <a:p>
            <a:endParaRPr lang="ru-RU" sz="2000" b="1" dirty="0" smtClean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endParaRPr lang="ru-RU" sz="2000" b="1" dirty="0">
              <a:solidFill>
                <a:prstClr val="black"/>
              </a:solidFill>
              <a:latin typeface="Times New Roman"/>
              <a:ea typeface="Times New Roman"/>
              <a:cs typeface="+mj-cs"/>
            </a:endParaRPr>
          </a:p>
          <a:p>
            <a:pPr algn="r"/>
            <a:r>
              <a:rPr lang="ru-RU" sz="2000" b="1" dirty="0" smtClean="0">
                <a:solidFill>
                  <a:schemeClr val="bg1"/>
                </a:solidFill>
                <a:latin typeface="Times New Roman"/>
                <a:ea typeface="Times New Roman"/>
                <a:cs typeface="+mj-cs"/>
              </a:rPr>
              <a:t>« </a:t>
            </a: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  <a:cs typeface="+mj-cs"/>
              </a:rPr>
              <a:t>Спеши в школу, как на игру. Она и есть такова »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Times New Roman"/>
                <a:cs typeface="+mj-cs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Times New Roman"/>
                <a:ea typeface="Times New Roman"/>
                <a:cs typeface="+mj-cs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  <a:cs typeface="+mj-cs"/>
              </a:rPr>
              <a:t>Ян Коменский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791157"/>
              </p:ext>
            </p:extLst>
          </p:nvPr>
        </p:nvGraphicFramePr>
        <p:xfrm>
          <a:off x="357188" y="1"/>
          <a:ext cx="8786812" cy="6798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703"/>
                <a:gridCol w="2196703"/>
                <a:gridCol w="2196703"/>
                <a:gridCol w="2196703"/>
              </a:tblGrid>
              <a:tr h="149550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50624">
                <a:tc rowSpan="2">
                  <a:txBody>
                    <a:bodyPr/>
                    <a:lstStyle/>
                    <a:p>
                      <a:r>
                        <a:rPr lang="en-US" sz="1800" b="1" u="sng" dirty="0" smtClean="0"/>
                        <a:t>I.</a:t>
                      </a:r>
                      <a:r>
                        <a:rPr lang="ru-RU" sz="1800" b="1" u="sng" dirty="0" err="1" smtClean="0"/>
                        <a:t>Орг.момент</a:t>
                      </a:r>
                      <a:r>
                        <a:rPr lang="ru-RU" sz="1800" b="1" u="sng" dirty="0" smtClean="0"/>
                        <a:t>.</a:t>
                      </a:r>
                    </a:p>
                    <a:p>
                      <a:r>
                        <a:rPr lang="ru-RU" sz="1800" b="1" i="1" dirty="0" smtClean="0"/>
                        <a:t>Цель этапа:</a:t>
                      </a:r>
                    </a:p>
                    <a:p>
                      <a:r>
                        <a:rPr lang="ru-RU" sz="1800" b="0" i="0" dirty="0" smtClean="0"/>
                        <a:t>Включение учащихся в </a:t>
                      </a:r>
                    </a:p>
                    <a:p>
                      <a:r>
                        <a:rPr lang="ru-RU" sz="1800" b="0" i="0" dirty="0" smtClean="0"/>
                        <a:t>деятельность; создание положительного настроя учащихся на урок</a:t>
                      </a:r>
                      <a:endParaRPr lang="ru-RU" sz="1800" b="0" i="0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dirty="0" smtClean="0"/>
                        <a:t>Приветствую:</a:t>
                      </a:r>
                      <a:r>
                        <a:rPr lang="ru-RU" sz="1800" baseline="0" dirty="0" smtClean="0"/>
                        <a:t>  «Поздоровайся глазами», проверяю готовность к уроку.</a:t>
                      </a:r>
                    </a:p>
                    <a:p>
                      <a:r>
                        <a:rPr lang="ru-RU" sz="1800" baseline="0" dirty="0" smtClean="0"/>
                        <a:t>Включение в деловой ритм:</a:t>
                      </a:r>
                    </a:p>
                    <a:p>
                      <a:r>
                        <a:rPr lang="ru-RU" sz="1800" baseline="0" dirty="0" smtClean="0"/>
                        <a:t> «Солнышко и туча».</a:t>
                      </a:r>
                      <a:endParaRPr lang="ru-RU" sz="1800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dirty="0" smtClean="0"/>
                        <a:t>Подготовка класса к работе.</a:t>
                      </a:r>
                    </a:p>
                    <a:p>
                      <a:r>
                        <a:rPr lang="ru-RU" sz="1800" dirty="0" smtClean="0"/>
                        <a:t>Настрой на урок.</a:t>
                      </a:r>
                      <a:endParaRPr lang="ru-RU" sz="1800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УУД</a:t>
                      </a:r>
                      <a:r>
                        <a:rPr lang="ru-RU" sz="1000" b="0" dirty="0" smtClean="0"/>
                        <a:t>(универсальные учебные действия)</a:t>
                      </a:r>
                      <a:endParaRPr lang="ru-RU" sz="1000" b="1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46519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u="sng" dirty="0" smtClean="0"/>
                        <a:t>Личностные</a:t>
                      </a:r>
                      <a:r>
                        <a:rPr lang="ru-RU" sz="1600" b="1" u="sng" baseline="0" dirty="0" smtClean="0"/>
                        <a:t> результаты</a:t>
                      </a:r>
                    </a:p>
                    <a:p>
                      <a:r>
                        <a:rPr lang="ru-RU" sz="1800" b="0" u="none" baseline="0" dirty="0" smtClean="0"/>
                        <a:t>Самоопределение,</a:t>
                      </a:r>
                    </a:p>
                    <a:p>
                      <a:r>
                        <a:rPr lang="ru-RU" sz="1800" b="0" u="none" baseline="0" dirty="0" smtClean="0"/>
                        <a:t>понимание необходимости учения. Активизация зрительного восприятия.</a:t>
                      </a:r>
                      <a:endParaRPr lang="ru-RU" sz="1800" b="1" u="sng" baseline="0" dirty="0" smtClean="0"/>
                    </a:p>
                    <a:p>
                      <a:r>
                        <a:rPr lang="ru-RU" sz="1600" b="1" u="sng" baseline="0" dirty="0" smtClean="0"/>
                        <a:t>Предметные результаты</a:t>
                      </a:r>
                    </a:p>
                    <a:p>
                      <a:r>
                        <a:rPr lang="ru-RU" sz="1800" b="0" u="none" baseline="0" dirty="0" smtClean="0"/>
                        <a:t>Планирование учебного сотрудничества с учителем и одноклассниками.</a:t>
                      </a:r>
                      <a:endParaRPr lang="ru-RU" sz="1800" b="0" u="none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47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070430"/>
              </p:ext>
            </p:extLst>
          </p:nvPr>
        </p:nvGraphicFramePr>
        <p:xfrm>
          <a:off x="323528" y="28883"/>
          <a:ext cx="8856984" cy="6856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66"/>
                <a:gridCol w="2125266"/>
                <a:gridCol w="2125266"/>
                <a:gridCol w="2481186"/>
              </a:tblGrid>
              <a:tr h="140121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27634">
                <a:tc rowSpan="2">
                  <a:txBody>
                    <a:bodyPr/>
                    <a:lstStyle/>
                    <a:p>
                      <a:r>
                        <a:rPr lang="ru-RU" sz="1800" b="1" u="sng" dirty="0" smtClean="0"/>
                        <a:t>2.Сообщение</a:t>
                      </a:r>
                      <a:r>
                        <a:rPr lang="ru-RU" sz="1800" b="1" u="sng" baseline="0" dirty="0" smtClean="0"/>
                        <a:t> темы, цели.</a:t>
                      </a:r>
                    </a:p>
                    <a:p>
                      <a:endParaRPr lang="ru-RU" sz="1800" b="1" u="sng" baseline="0" dirty="0" smtClean="0"/>
                    </a:p>
                    <a:p>
                      <a:r>
                        <a:rPr lang="ru-RU" sz="1800" b="1" u="none" baseline="0" dirty="0" smtClean="0"/>
                        <a:t>Цель этапа:</a:t>
                      </a:r>
                    </a:p>
                    <a:p>
                      <a:r>
                        <a:rPr lang="ru-RU" sz="1800" b="0" u="none" dirty="0" smtClean="0"/>
                        <a:t>Активизация мыслительной деятельности.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– </a:t>
                      </a: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Сегодня у нас обобщающий урок по теме «Имя существительное». Мы проведем его немного необычно, в форме игры «Кто хочет стать Знатоком?» Играть будем парами. Напоминаю условия игры (15 вопросов; 3 подсказки; 2 несгораемых суммы). У всякой игры есть свои правила, каждый игрок должен следовать им. Мы проводим 1 отборочный тур и определяем это правило.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Игра должна быть: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а) интересной,</a:t>
                      </a:r>
                      <a:b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б) доброй,</a:t>
                      </a:r>
                      <a:b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в) хитрой,</a:t>
                      </a:r>
                      <a:b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в) честной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На экране-слайд с названием темы.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dirty="0" smtClean="0"/>
                        <a:t>Активное</a:t>
                      </a:r>
                      <a:r>
                        <a:rPr lang="ru-RU" sz="1800" baseline="0" dirty="0" smtClean="0"/>
                        <a:t> слушание</a:t>
                      </a:r>
                      <a:endParaRPr lang="ru-RU" sz="1800" dirty="0" smtClean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УУД</a:t>
                      </a:r>
                      <a:endParaRPr lang="ru-RU" sz="2400" b="1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492765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u="sng" dirty="0" smtClean="0"/>
                        <a:t>Личностные</a:t>
                      </a:r>
                      <a:r>
                        <a:rPr lang="ru-RU" sz="1600" b="1" u="sng" baseline="0" dirty="0" smtClean="0"/>
                        <a:t> результаты</a:t>
                      </a:r>
                    </a:p>
                    <a:p>
                      <a:r>
                        <a:rPr lang="ru-RU" sz="1800" b="0" u="none" baseline="0" dirty="0" smtClean="0"/>
                        <a:t>Умение сконцентрировать внимание.</a:t>
                      </a:r>
                    </a:p>
                    <a:p>
                      <a:endParaRPr lang="ru-RU" sz="1800" b="0" u="none" baseline="0" dirty="0" smtClean="0"/>
                    </a:p>
                    <a:p>
                      <a:r>
                        <a:rPr lang="ru-RU" sz="1600" b="1" u="sng" baseline="0" dirty="0" smtClean="0"/>
                        <a:t>Предметные результаты</a:t>
                      </a:r>
                    </a:p>
                    <a:p>
                      <a:r>
                        <a:rPr lang="ru-RU" sz="1800" b="0" u="none" dirty="0" smtClean="0"/>
                        <a:t>Учебное</a:t>
                      </a:r>
                      <a:r>
                        <a:rPr lang="ru-RU" sz="1800" b="0" u="none" baseline="0" dirty="0" smtClean="0"/>
                        <a:t> сотрудничество с учителем.</a:t>
                      </a:r>
                      <a:endParaRPr lang="ru-RU" sz="1800" b="0" u="none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45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968129"/>
              </p:ext>
            </p:extLst>
          </p:nvPr>
        </p:nvGraphicFramePr>
        <p:xfrm>
          <a:off x="251520" y="1"/>
          <a:ext cx="889248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120"/>
                <a:gridCol w="2223120"/>
                <a:gridCol w="2223120"/>
                <a:gridCol w="2223120"/>
              </a:tblGrid>
              <a:tr h="155665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861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u="sng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Разминка</a:t>
                      </a:r>
                      <a:endParaRPr lang="ru-RU" sz="2000" b="1" u="sng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800" baseline="0" dirty="0" smtClean="0"/>
                    </a:p>
                    <a:p>
                      <a:r>
                        <a:rPr lang="ru-RU" sz="1800" baseline="0" dirty="0" smtClean="0"/>
                        <a:t>Провожу дыхательную гимнастику и пальчиковую.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1800" dirty="0" smtClean="0"/>
                        <a:t>Выполнение</a:t>
                      </a:r>
                      <a:r>
                        <a:rPr lang="ru-RU" sz="1800" baseline="0" dirty="0" smtClean="0"/>
                        <a:t> упражнений разминки.</a:t>
                      </a:r>
                      <a:endParaRPr lang="ru-RU" sz="1800" dirty="0" smtClean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УУД</a:t>
                      </a:r>
                      <a:endParaRPr lang="ru-RU" sz="2400" b="1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47151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- Поставьте руку на локоть. Представьте, что в вашей  руке малярная кисть, а перед вами – забор. Давайте покрасим его движением кисти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вверх, вниз, вправо, влево</a:t>
                      </a:r>
                      <a:r>
                        <a:rPr lang="ru-RU" sz="105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r>
                        <a:rPr lang="ru-RU" sz="1050" i="1" dirty="0" smtClean="0">
                          <a:effectLst/>
                          <a:latin typeface="+mn-lt"/>
                          <a:ea typeface="Times New Roman"/>
                        </a:rPr>
                        <a:t>“Обними плечи”</a:t>
                      </a:r>
                      <a:r>
                        <a:rPr lang="ru-RU" sz="1050" dirty="0" smtClean="0">
                          <a:effectLst/>
                          <a:latin typeface="+mn-lt"/>
                          <a:ea typeface="Times New Roman"/>
                        </a:rPr>
                        <a:t> (Вдох на сжатии грудной клетки)</a:t>
                      </a:r>
                    </a:p>
                    <a:p>
                      <a:r>
                        <a:rPr lang="ru-RU" sz="1050" dirty="0" smtClean="0">
                          <a:effectLst/>
                          <a:latin typeface="+mn-lt"/>
                          <a:ea typeface="Times New Roman"/>
                        </a:rPr>
                        <a:t>И.П: Встаньте, руки согнуты в локтях и подняты на уровень плеч. Бросайте руки навстречу друг другу до отказа, как бы обнимая себя за плечи, и одновременно с каждым “объятием” резко “пошмыгайте” носом. Руки в момент “объятия” идут параллельно друг другу, а не крест накрест,  (всё равно, какая рука сверху – правая или левая), широко в стороны не разводить и не напрягать.</a:t>
                      </a:r>
                      <a:br>
                        <a:rPr lang="ru-RU" sz="105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1050" dirty="0" smtClean="0">
                          <a:effectLst/>
                          <a:latin typeface="+mn-lt"/>
                          <a:ea typeface="Times New Roman"/>
                        </a:rPr>
                        <a:t>Повторить до 6 раз по 8 вдохов-движений.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u="sng" dirty="0" smtClean="0"/>
                        <a:t>Личностные</a:t>
                      </a:r>
                      <a:r>
                        <a:rPr lang="ru-RU" sz="2000" b="1" u="sng" baseline="0" dirty="0" smtClean="0"/>
                        <a:t> результаты</a:t>
                      </a:r>
                    </a:p>
                    <a:p>
                      <a:r>
                        <a:rPr lang="ru-RU" sz="1800" b="0" u="none" baseline="0" dirty="0" smtClean="0"/>
                        <a:t>Развитие мелкой моторики, установка правильного дыхания для работы на уроке.</a:t>
                      </a:r>
                      <a:endParaRPr lang="ru-RU" sz="1800" b="1" u="sng" baseline="0" dirty="0" smtClean="0"/>
                    </a:p>
                    <a:p>
                      <a:endParaRPr lang="ru-RU" sz="1800" b="0" u="none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556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639636"/>
              </p:ext>
            </p:extLst>
          </p:nvPr>
        </p:nvGraphicFramePr>
        <p:xfrm>
          <a:off x="357188" y="428624"/>
          <a:ext cx="8501064" cy="6429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66"/>
                <a:gridCol w="2125266"/>
                <a:gridCol w="2125266"/>
                <a:gridCol w="2125266"/>
              </a:tblGrid>
              <a:tr h="156895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907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u="sng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Разминка</a:t>
                      </a:r>
                      <a:endParaRPr lang="ru-RU" sz="2000" b="1" u="sng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800" baseline="0" dirty="0" smtClean="0"/>
                    </a:p>
                    <a:p>
                      <a:endParaRPr lang="ru-RU" sz="1800" baseline="0" dirty="0" smtClean="0"/>
                    </a:p>
                    <a:p>
                      <a:r>
                        <a:rPr lang="ru-RU" sz="1800" baseline="0" dirty="0" smtClean="0"/>
                        <a:t>Раздаю тексты на 1 мин.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1800" dirty="0" smtClean="0"/>
                        <a:t>Выполнение</a:t>
                      </a:r>
                      <a:r>
                        <a:rPr lang="ru-RU" sz="1800" baseline="0" dirty="0" smtClean="0"/>
                        <a:t> упражнения на внимание(тексты –по уровням развития).     </a:t>
                      </a:r>
                      <a:endParaRPr lang="ru-RU" sz="1800" dirty="0" smtClean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УУД</a:t>
                      </a:r>
                      <a:endParaRPr lang="ru-RU" sz="2400" b="1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42696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Упражнения   на   тренировку   распределения   и   избирательности внимания.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</a:rPr>
                        <a:t>– одну букву в строчке вычеркиваем, а другую подчеркиваем: «е» вычеркиваем, а букву «м» подчеркиваем.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u="sng" dirty="0" smtClean="0"/>
                        <a:t>Личностные</a:t>
                      </a:r>
                      <a:r>
                        <a:rPr lang="ru-RU" sz="1600" b="1" u="sng" baseline="0" dirty="0" smtClean="0"/>
                        <a:t> результаты</a:t>
                      </a:r>
                    </a:p>
                    <a:p>
                      <a:r>
                        <a:rPr lang="ru-RU" sz="1800" b="0" u="none" baseline="0" dirty="0" smtClean="0"/>
                        <a:t>Тренировка  избирательности внимания.</a:t>
                      </a:r>
                    </a:p>
                    <a:p>
                      <a:r>
                        <a:rPr lang="ru-RU" sz="1600" b="1" u="sng" baseline="0" dirty="0" smtClean="0"/>
                        <a:t>Предметные результаты</a:t>
                      </a:r>
                    </a:p>
                    <a:p>
                      <a:r>
                        <a:rPr lang="ru-RU" sz="1800" b="0" u="none" baseline="0" dirty="0" smtClean="0"/>
                        <a:t>Развитие техники чтения за 1 мин.</a:t>
                      </a:r>
                    </a:p>
                    <a:p>
                      <a:endParaRPr lang="ru-RU" sz="1800" b="0" u="none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05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83847"/>
              </p:ext>
            </p:extLst>
          </p:nvPr>
        </p:nvGraphicFramePr>
        <p:xfrm>
          <a:off x="357188" y="-27384"/>
          <a:ext cx="8786812" cy="6912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703"/>
                <a:gridCol w="2196703"/>
                <a:gridCol w="2196703"/>
                <a:gridCol w="2196703"/>
              </a:tblGrid>
              <a:tr h="153304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</a:tr>
              <a:tr h="5276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1800" b="1" u="sng" dirty="0" smtClean="0">
                          <a:effectLst/>
                          <a:latin typeface="+mn-lt"/>
                          <a:ea typeface="Times New Roman"/>
                        </a:rPr>
                        <a:t>4. Повторение пройденного</a:t>
                      </a:r>
                      <a:endParaRPr lang="ru-RU" sz="18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800" baseline="0" dirty="0" smtClean="0"/>
                    </a:p>
                    <a:p>
                      <a:r>
                        <a:rPr lang="ru-RU" sz="1800" baseline="0" dirty="0" smtClean="0"/>
                        <a:t>Задание-на слайде.</a:t>
                      </a:r>
                    </a:p>
                    <a:p>
                      <a:r>
                        <a:rPr lang="ru-RU" sz="1800" baseline="0" dirty="0" smtClean="0"/>
                        <a:t>Чтение учителем вслух.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Учащиеся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Times New Roman"/>
                        </a:rPr>
                        <a:t> 3-ей группы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 работают с учителем (слабые);  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 1-я,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Times New Roman"/>
                        </a:rPr>
                        <a:t> -2-я группа</a:t>
                      </a: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 работают самостоятельно (сильные). Учителю сигнализируют цветными карточками.</a:t>
                      </a:r>
                      <a:endParaRPr lang="ru-RU" sz="16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УУД</a:t>
                      </a:r>
                      <a:endParaRPr lang="ru-RU" sz="2400" b="1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433926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05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05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1. Какое из слов является существительным? Объяснить, почему.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а) добрый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б) </a:t>
                      </a:r>
                      <a:r>
                        <a:rPr lang="ru-RU" sz="900" u="sng" dirty="0" smtClean="0">
                          <a:effectLst/>
                          <a:latin typeface="+mn-lt"/>
                          <a:ea typeface="Times New Roman"/>
                        </a:rPr>
                        <a:t>край</a:t>
                      </a: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/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в) смелый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г) дорогой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2. Выбери правильный ответ: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3. Какое существительное мужского рода?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а) страна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б) </a:t>
                      </a:r>
                      <a:r>
                        <a:rPr lang="ru-RU" sz="900" u="sng" dirty="0" smtClean="0">
                          <a:effectLst/>
                          <a:latin typeface="+mn-lt"/>
                          <a:ea typeface="Times New Roman"/>
                        </a:rPr>
                        <a:t>край</a:t>
                      </a: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в) Родина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г) свобода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4. Какое существительное среднего рода?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а) </a:t>
                      </a:r>
                      <a:r>
                        <a:rPr lang="ru-RU" sz="900" u="sng" dirty="0" smtClean="0">
                          <a:effectLst/>
                          <a:latin typeface="+mn-lt"/>
                          <a:ea typeface="Times New Roman"/>
                        </a:rPr>
                        <a:t>добро</a:t>
                      </a: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/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б) победа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в) радость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г) успех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5. В сказке всегда побеждает…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а) любопытство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б) зло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в) </a:t>
                      </a:r>
                      <a:r>
                        <a:rPr lang="ru-RU" sz="900" u="sng" dirty="0" smtClean="0">
                          <a:effectLst/>
                          <a:latin typeface="+mn-lt"/>
                          <a:ea typeface="Times New Roman"/>
                        </a:rPr>
                        <a:t>добро</a:t>
                      </a: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/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г) богатство</a:t>
                      </a:r>
                    </a:p>
                    <a:p>
                      <a:r>
                        <a:rPr lang="ru-RU" sz="900" i="1" dirty="0" smtClean="0">
                          <a:effectLst/>
                          <a:latin typeface="+mn-lt"/>
                          <a:ea typeface="Times New Roman"/>
                        </a:rPr>
                        <a:t>Игроки зарабатывают 1000 очков.</a:t>
                      </a:r>
                      <a:endParaRPr lang="ru-RU" sz="9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5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u="sng" dirty="0" smtClean="0"/>
                        <a:t>Личностные</a:t>
                      </a:r>
                      <a:r>
                        <a:rPr lang="ru-RU" sz="1600" b="1" u="sng" baseline="0" dirty="0" smtClean="0"/>
                        <a:t> результаты</a:t>
                      </a:r>
                    </a:p>
                    <a:p>
                      <a:r>
                        <a:rPr lang="ru-RU" sz="2000" b="0" u="none" baseline="0" dirty="0" smtClean="0"/>
                        <a:t>Актуализация знаний пройденного материала, повторение изученного.</a:t>
                      </a:r>
                    </a:p>
                    <a:p>
                      <a:r>
                        <a:rPr lang="ru-RU" sz="1600" b="1" u="sng" baseline="0" dirty="0" smtClean="0"/>
                        <a:t>Предметные</a:t>
                      </a:r>
                    </a:p>
                    <a:p>
                      <a:r>
                        <a:rPr lang="ru-RU" sz="1600" b="1" u="sng" baseline="0" dirty="0" smtClean="0"/>
                        <a:t>результаты</a:t>
                      </a:r>
                    </a:p>
                    <a:p>
                      <a:r>
                        <a:rPr lang="ru-RU" sz="2000" b="0" u="none" baseline="0" dirty="0" smtClean="0"/>
                        <a:t>Волевая регуляция в ситуации затруднения.</a:t>
                      </a:r>
                    </a:p>
                    <a:p>
                      <a:endParaRPr lang="ru-RU" sz="1800" b="1" u="sng" baseline="0" dirty="0" smtClean="0"/>
                    </a:p>
                    <a:p>
                      <a:endParaRPr lang="ru-RU" sz="1800" b="0" u="none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66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566909"/>
              </p:ext>
            </p:extLst>
          </p:nvPr>
        </p:nvGraphicFramePr>
        <p:xfrm>
          <a:off x="357188" y="1"/>
          <a:ext cx="8823324" cy="6660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66"/>
                <a:gridCol w="2125266"/>
                <a:gridCol w="2125266"/>
                <a:gridCol w="2447526"/>
              </a:tblGrid>
              <a:tr h="149758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</a:tr>
              <a:tr h="8306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2000" b="1" u="sng" dirty="0" smtClean="0">
                          <a:effectLst/>
                          <a:latin typeface="+mn-lt"/>
                          <a:ea typeface="Times New Roman"/>
                        </a:rPr>
                        <a:t>4. Повторение пройденного</a:t>
                      </a:r>
                      <a:endParaRPr lang="ru-RU" sz="20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-    формирую умение работы по словесной и письменной инструкции, алгоритму.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Устно отвечают на вопросы учителя.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УУД</a:t>
                      </a:r>
                      <a:endParaRPr lang="ru-RU" sz="2400" b="1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4332644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effectLst/>
                          <a:latin typeface="+mn-lt"/>
                          <a:ea typeface="Times New Roman"/>
                        </a:rPr>
                        <a:t>Рекламная пауза</a:t>
                      </a:r>
                      <a:endParaRPr lang="ru-RU" sz="12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–  Всех вас я приглашаю в удивительную страну Русского языка. </a:t>
                      </a:r>
                      <a:r>
                        <a:rPr lang="ru-RU" sz="1200" i="1" dirty="0" smtClean="0">
                          <a:effectLst/>
                          <a:latin typeface="+mn-lt"/>
                          <a:ea typeface="Times New Roman"/>
                        </a:rPr>
                        <a:t>(Чтение строчек стихотворения «Великий, могучий…)</a:t>
                      </a: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Какое чувство выразил поэт в стихотворении? </a:t>
                      </a:r>
                      <a:r>
                        <a:rPr lang="ru-RU" sz="1200" i="1" dirty="0" smtClean="0">
                          <a:effectLst/>
                          <a:latin typeface="+mn-lt"/>
                          <a:ea typeface="Times New Roman"/>
                        </a:rPr>
                        <a:t>(Гордость)</a:t>
                      </a:r>
                      <a:endParaRPr lang="ru-RU" sz="12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Какой </a:t>
                      </a:r>
                      <a:r>
                        <a:rPr lang="ru-RU" sz="1200" dirty="0" err="1" smtClean="0">
                          <a:effectLst/>
                          <a:latin typeface="+mn-lt"/>
                          <a:ea typeface="Times New Roman"/>
                        </a:rPr>
                        <a:t>ч.р</a:t>
                      </a: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. является это слово? Почему?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Что же такое имя существительное?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Какого рода могут быть существительные? Как определить род?</a:t>
                      </a:r>
                    </a:p>
                    <a:p>
                      <a:r>
                        <a:rPr lang="ru-RU" sz="1200" i="1" dirty="0" smtClean="0">
                          <a:effectLst/>
                          <a:latin typeface="+mn-lt"/>
                          <a:ea typeface="Times New Roman"/>
                        </a:rPr>
                        <a:t>Игроки выбирают 2-ю пару, которая продолжает игру.</a:t>
                      </a:r>
                      <a:endParaRPr lang="ru-RU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u="sng" dirty="0" smtClean="0"/>
                        <a:t>Личностные</a:t>
                      </a:r>
                      <a:r>
                        <a:rPr lang="ru-RU" sz="1600" b="1" u="sng" baseline="0" dirty="0" smtClean="0"/>
                        <a:t> результаты</a:t>
                      </a:r>
                    </a:p>
                    <a:p>
                      <a:r>
                        <a:rPr lang="ru-RU" sz="2000" b="0" u="none" baseline="0" dirty="0" smtClean="0"/>
                        <a:t>Актуализация знаний пройденного материала, повторение изученного.</a:t>
                      </a:r>
                    </a:p>
                    <a:p>
                      <a:r>
                        <a:rPr lang="ru-RU" sz="1600" b="1" u="sng" baseline="0" dirty="0" smtClean="0"/>
                        <a:t>Предметные</a:t>
                      </a:r>
                    </a:p>
                    <a:p>
                      <a:r>
                        <a:rPr lang="ru-RU" sz="1600" b="1" u="sng" baseline="0" dirty="0" smtClean="0"/>
                        <a:t>результаты</a:t>
                      </a:r>
                    </a:p>
                    <a:p>
                      <a:r>
                        <a:rPr lang="ru-RU" sz="2000" b="0" u="none" baseline="0" dirty="0" smtClean="0"/>
                        <a:t>Знание категорий имени </a:t>
                      </a:r>
                      <a:r>
                        <a:rPr lang="ru-RU" sz="2000" b="0" u="none" baseline="0" dirty="0" err="1" smtClean="0"/>
                        <a:t>сущ-го</a:t>
                      </a:r>
                      <a:r>
                        <a:rPr lang="ru-RU" sz="2000" b="0" u="none" baseline="0" dirty="0" smtClean="0"/>
                        <a:t>.</a:t>
                      </a:r>
                    </a:p>
                    <a:p>
                      <a:endParaRPr lang="ru-RU" sz="1800" b="1" u="sng" baseline="0" dirty="0" smtClean="0"/>
                    </a:p>
                    <a:p>
                      <a:endParaRPr lang="ru-RU" sz="1800" b="0" u="none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014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0264"/>
              </p:ext>
            </p:extLst>
          </p:nvPr>
        </p:nvGraphicFramePr>
        <p:xfrm>
          <a:off x="357188" y="44625"/>
          <a:ext cx="8786812" cy="6840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703"/>
                <a:gridCol w="2196703"/>
                <a:gridCol w="2196703"/>
                <a:gridCol w="2196703"/>
              </a:tblGrid>
              <a:tr h="178521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</a:tr>
              <a:tr h="5276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1800" b="1" u="sng" dirty="0" smtClean="0">
                          <a:effectLst/>
                          <a:latin typeface="+mn-lt"/>
                          <a:ea typeface="Times New Roman"/>
                        </a:rPr>
                        <a:t>4. Повторение пройденного</a:t>
                      </a:r>
                      <a:endParaRPr lang="ru-RU" sz="18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baseline="0" dirty="0" smtClean="0"/>
                        <a:t>Создание проблемной ситуации: поиск, доказательство, обоснование правильного ответа.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</a:rPr>
                        <a:t>Ищут правильное решение: 1-я и 2-я группы-самостоятельно, 3-я группа –с помощью учителя (карточка-</a:t>
                      </a:r>
                      <a:r>
                        <a:rPr lang="ru-RU" sz="1600" baseline="0" dirty="0" smtClean="0">
                          <a:effectLst/>
                          <a:latin typeface="+mn-lt"/>
                          <a:ea typeface="Times New Roman"/>
                        </a:rPr>
                        <a:t> «</a:t>
                      </a: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</a:rPr>
                        <a:t>ключ»)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УУД</a:t>
                      </a:r>
                      <a:endParaRPr lang="ru-RU" sz="2400" b="1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4339264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. Что необходимо, чтобы стать знатоком?</a:t>
                      </a:r>
                    </a:p>
                    <a:p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а) деньги 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б) конфеты 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в) </a:t>
                      </a:r>
                      <a:r>
                        <a:rPr lang="ru-RU" sz="800" u="sng" dirty="0" smtClean="0">
                          <a:effectLst/>
                          <a:latin typeface="+mn-lt"/>
                          <a:ea typeface="Times New Roman"/>
                        </a:rPr>
                        <a:t>знания</a:t>
                      </a: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г) лыжи</a:t>
                      </a:r>
                    </a:p>
                    <a:p>
                      <a:r>
                        <a:rPr lang="ru-RU" sz="800" i="1" dirty="0" smtClean="0">
                          <a:effectLst/>
                          <a:latin typeface="+mn-lt"/>
                          <a:ea typeface="Times New Roman"/>
                        </a:rPr>
                        <a:t>(Обращаю внимание на то, в каком числе эти существительные)</a:t>
                      </a:r>
                      <a:endParaRPr lang="ru-RU" sz="8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2. Какое качество в человеке ты не ценишь?</a:t>
                      </a:r>
                    </a:p>
                    <a:p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а) честность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б) </a:t>
                      </a:r>
                      <a:r>
                        <a:rPr lang="ru-RU" sz="800" u="sng" dirty="0" smtClean="0">
                          <a:effectLst/>
                          <a:latin typeface="+mn-lt"/>
                          <a:ea typeface="Times New Roman"/>
                        </a:rPr>
                        <a:t>хитрость</a:t>
                      </a: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/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в) порядочность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г) доброта</a:t>
                      </a:r>
                    </a:p>
                    <a:p>
                      <a:r>
                        <a:rPr lang="ru-RU" sz="800" i="1" dirty="0" smtClean="0">
                          <a:effectLst/>
                          <a:latin typeface="+mn-lt"/>
                          <a:ea typeface="Times New Roman"/>
                        </a:rPr>
                        <a:t>(Какой частью речи является? Какого рода? Числа?)</a:t>
                      </a:r>
                      <a:endParaRPr lang="ru-RU" sz="8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3. Какое слово лишнее?</a:t>
                      </a:r>
                    </a:p>
                    <a:p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а) дружба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б) верность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в) преданность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г) </a:t>
                      </a:r>
                      <a:r>
                        <a:rPr lang="ru-RU" sz="800" u="sng" dirty="0" smtClean="0">
                          <a:effectLst/>
                          <a:latin typeface="+mn-lt"/>
                          <a:ea typeface="Times New Roman"/>
                        </a:rPr>
                        <a:t>жестокость</a:t>
                      </a:r>
                      <a:endParaRPr lang="ru-RU" sz="8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4. В каком допущена ошибка?</a:t>
                      </a:r>
                    </a:p>
                    <a:p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а) море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б) </a:t>
                      </a:r>
                      <a:r>
                        <a:rPr lang="ru-RU" sz="800" u="sng" dirty="0" err="1" smtClean="0">
                          <a:effectLst/>
                          <a:latin typeface="+mn-lt"/>
                          <a:ea typeface="Times New Roman"/>
                        </a:rPr>
                        <a:t>маряк</a:t>
                      </a: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/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в) земля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г) доска</a:t>
                      </a:r>
                    </a:p>
                    <a:p>
                      <a:r>
                        <a:rPr lang="ru-RU" sz="800" i="1" dirty="0" smtClean="0">
                          <a:effectLst/>
                          <a:latin typeface="+mn-lt"/>
                          <a:ea typeface="Times New Roman"/>
                        </a:rPr>
                        <a:t>(Какая ошибка? Как проверим слово?)</a:t>
                      </a:r>
                      <a:endParaRPr lang="ru-RU" sz="8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5. Укажите лишнее слово?</a:t>
                      </a:r>
                    </a:p>
                    <a:p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а) врач 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б) </a:t>
                      </a:r>
                      <a:r>
                        <a:rPr lang="ru-RU" sz="800" u="sng" dirty="0" smtClean="0">
                          <a:effectLst/>
                          <a:latin typeface="+mn-lt"/>
                          <a:ea typeface="Times New Roman"/>
                        </a:rPr>
                        <a:t>ночь</a:t>
                      </a: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в) калач </a:t>
                      </a:r>
                      <a:b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800" dirty="0" smtClean="0">
                          <a:effectLst/>
                          <a:latin typeface="+mn-lt"/>
                          <a:ea typeface="Times New Roman"/>
                        </a:rPr>
                        <a:t>г) грач</a:t>
                      </a:r>
                    </a:p>
                    <a:p>
                      <a:r>
                        <a:rPr lang="ru-RU" sz="800" i="1" dirty="0" smtClean="0">
                          <a:effectLst/>
                          <a:latin typeface="+mn-lt"/>
                          <a:ea typeface="Times New Roman"/>
                        </a:rPr>
                        <a:t>(Почему </a:t>
                      </a:r>
                      <a:r>
                        <a:rPr lang="ru-RU" sz="800" b="1" i="1" dirty="0" smtClean="0">
                          <a:effectLst/>
                          <a:latin typeface="+mn-lt"/>
                          <a:ea typeface="Times New Roman"/>
                        </a:rPr>
                        <a:t>ь</a:t>
                      </a:r>
                      <a:r>
                        <a:rPr lang="ru-RU" sz="800" i="1" dirty="0" smtClean="0">
                          <a:effectLst/>
                          <a:latin typeface="+mn-lt"/>
                          <a:ea typeface="Times New Roman"/>
                        </a:rPr>
                        <a:t>? Когда не пишется </a:t>
                      </a:r>
                      <a:r>
                        <a:rPr lang="ru-RU" sz="800" b="1" i="1" dirty="0" smtClean="0">
                          <a:effectLst/>
                          <a:latin typeface="+mn-lt"/>
                          <a:ea typeface="Times New Roman"/>
                        </a:rPr>
                        <a:t>ь</a:t>
                      </a:r>
                      <a:r>
                        <a:rPr lang="ru-RU" sz="800" i="1" dirty="0" smtClean="0">
                          <a:effectLst/>
                          <a:latin typeface="+mn-lt"/>
                          <a:ea typeface="Times New Roman"/>
                        </a:rPr>
                        <a:t>?)</a:t>
                      </a:r>
                      <a:endParaRPr lang="ru-RU" sz="8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800" i="1" dirty="0" smtClean="0">
                          <a:effectLst/>
                          <a:latin typeface="+mn-lt"/>
                          <a:ea typeface="Times New Roman"/>
                        </a:rPr>
                        <a:t>Игроки зарабатывают 32000 очков. Определяется 3-я пара для игры</a:t>
                      </a:r>
                      <a:endParaRPr lang="ru-RU" sz="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u="sng" dirty="0" smtClean="0"/>
                        <a:t>Личностные</a:t>
                      </a:r>
                      <a:r>
                        <a:rPr lang="ru-RU" sz="1600" b="1" u="sng" baseline="0" dirty="0" smtClean="0"/>
                        <a:t> результаты</a:t>
                      </a:r>
                    </a:p>
                    <a:p>
                      <a:r>
                        <a:rPr lang="ru-RU" sz="2000" b="0" u="none" baseline="0" dirty="0" smtClean="0"/>
                        <a:t>Актуализация знаний пройденного материала, повторение изученного.</a:t>
                      </a:r>
                    </a:p>
                    <a:p>
                      <a:r>
                        <a:rPr lang="ru-RU" sz="1600" b="1" u="sng" baseline="0" dirty="0" smtClean="0"/>
                        <a:t>Предметные</a:t>
                      </a:r>
                    </a:p>
                    <a:p>
                      <a:r>
                        <a:rPr lang="ru-RU" sz="1600" b="1" u="sng" baseline="0" dirty="0" smtClean="0"/>
                        <a:t>результаты</a:t>
                      </a:r>
                    </a:p>
                    <a:p>
                      <a:r>
                        <a:rPr lang="ru-RU" sz="1600" b="0" u="none" baseline="0" dirty="0" smtClean="0"/>
                        <a:t>Выражение своих </a:t>
                      </a:r>
                      <a:r>
                        <a:rPr lang="ru-RU" sz="1600" b="0" u="none" baseline="0" dirty="0" err="1" smtClean="0"/>
                        <a:t>мыслей;творческое</a:t>
                      </a:r>
                      <a:r>
                        <a:rPr lang="ru-RU" sz="1600" b="0" u="none" baseline="0" dirty="0" smtClean="0"/>
                        <a:t> усвоение знаний.</a:t>
                      </a:r>
                    </a:p>
                    <a:p>
                      <a:endParaRPr lang="ru-RU" sz="1800" b="1" u="sng" baseline="0" dirty="0" smtClean="0"/>
                    </a:p>
                    <a:p>
                      <a:endParaRPr lang="ru-RU" sz="1800" b="0" u="none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359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516604"/>
              </p:ext>
            </p:extLst>
          </p:nvPr>
        </p:nvGraphicFramePr>
        <p:xfrm>
          <a:off x="357188" y="44625"/>
          <a:ext cx="8823324" cy="6840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66"/>
                <a:gridCol w="2125266"/>
                <a:gridCol w="2125266"/>
                <a:gridCol w="2447526"/>
              </a:tblGrid>
              <a:tr h="178521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/>
                </a:tc>
              </a:tr>
              <a:tr h="5276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2000" b="1" u="sng" dirty="0" smtClean="0">
                          <a:effectLst/>
                          <a:latin typeface="+mn-lt"/>
                          <a:ea typeface="Times New Roman"/>
                        </a:rPr>
                        <a:t>4. Повторение пройденного</a:t>
                      </a:r>
                      <a:endParaRPr lang="ru-RU" sz="20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Тренирую внимание, речь, память.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Активизируют знания, находят правильное решение, грамотно обосновывают.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УУД</a:t>
                      </a:r>
                      <a:endParaRPr lang="ru-RU" sz="2400" b="1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4278304">
                <a:tc>
                  <a:txBody>
                    <a:bodyPr/>
                    <a:lstStyle/>
                    <a:p>
                      <a:r>
                        <a:rPr lang="ru-RU" sz="900" b="1" i="1" dirty="0" smtClean="0">
                          <a:effectLst/>
                          <a:latin typeface="+mn-lt"/>
                          <a:ea typeface="Times New Roman"/>
                        </a:rPr>
                        <a:t>Рекламная пауза</a:t>
                      </a:r>
                      <a:endParaRPr lang="ru-RU" sz="9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– В августе отмечалась знаменательная дата в истории нашей области.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Что это за дата?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Сколько лет исполнилось области?</a:t>
                      </a:r>
                    </a:p>
                    <a:p>
                      <a:r>
                        <a:rPr lang="ru-RU" sz="900" i="1" dirty="0" smtClean="0">
                          <a:effectLst/>
                          <a:latin typeface="+mn-lt"/>
                          <a:ea typeface="Times New Roman"/>
                        </a:rPr>
                        <a:t>Наташа и Виталий читают стихи «Мой край».</a:t>
                      </a:r>
                      <a:endParaRPr lang="ru-RU" sz="9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1. Найди ошибку: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а) Россия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б) Москва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в) </a:t>
                      </a:r>
                      <a:r>
                        <a:rPr lang="ru-RU" sz="900" u="sng" dirty="0" smtClean="0">
                          <a:effectLst/>
                          <a:latin typeface="+mn-lt"/>
                          <a:ea typeface="Times New Roman"/>
                        </a:rPr>
                        <a:t>Город</a:t>
                      </a:r>
                      <a:br>
                        <a:rPr lang="ru-RU" sz="900" u="sng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г) Тюмень</a:t>
                      </a:r>
                    </a:p>
                    <a:p>
                      <a:r>
                        <a:rPr lang="ru-RU" sz="900" i="1" dirty="0" smtClean="0">
                          <a:effectLst/>
                          <a:latin typeface="+mn-lt"/>
                          <a:ea typeface="Times New Roman"/>
                        </a:rPr>
                        <a:t>(Какие слова пишутся с большой буквы? Что они обозначают?)</a:t>
                      </a:r>
                      <a:endParaRPr lang="ru-RU" sz="9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2. Какое существительное не обозначает символ нашей области?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а) флаг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б) герб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в) </a:t>
                      </a:r>
                      <a:r>
                        <a:rPr lang="ru-RU" sz="900" u="sng" dirty="0" smtClean="0">
                          <a:effectLst/>
                          <a:latin typeface="+mn-lt"/>
                          <a:ea typeface="Times New Roman"/>
                        </a:rPr>
                        <a:t>награда</a:t>
                      </a: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3. Главное богатство области?</a:t>
                      </a:r>
                    </a:p>
                    <a:p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а) золото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б) уголь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в) железо </a:t>
                      </a:r>
                      <a:b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</a:br>
                      <a:r>
                        <a:rPr lang="ru-RU" sz="900" dirty="0" smtClean="0">
                          <a:effectLst/>
                          <a:latin typeface="+mn-lt"/>
                          <a:ea typeface="Times New Roman"/>
                        </a:rPr>
                        <a:t>г) </a:t>
                      </a:r>
                      <a:r>
                        <a:rPr lang="ru-RU" sz="900" u="sng" dirty="0" smtClean="0">
                          <a:effectLst/>
                          <a:latin typeface="+mn-lt"/>
                          <a:ea typeface="Times New Roman"/>
                        </a:rPr>
                        <a:t>нефть</a:t>
                      </a:r>
                      <a:endParaRPr lang="ru-RU" sz="9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900" i="1" dirty="0" smtClean="0">
                          <a:effectLst/>
                          <a:latin typeface="+mn-lt"/>
                          <a:ea typeface="Times New Roman"/>
                        </a:rPr>
                        <a:t>Игроки зарабатывают 10000</a:t>
                      </a:r>
                      <a:r>
                        <a:rPr lang="ru-RU" sz="900" i="1" baseline="0" dirty="0" smtClean="0"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900" i="1" dirty="0" smtClean="0">
                          <a:effectLst/>
                          <a:latin typeface="+mn-lt"/>
                          <a:ea typeface="Times New Roman"/>
                        </a:rPr>
                        <a:t>очков. Подводя итоги игры, отмечаются победители.</a:t>
                      </a:r>
                      <a:endParaRPr lang="ru-RU" sz="9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u="sng" dirty="0" smtClean="0"/>
                        <a:t>Личностные</a:t>
                      </a:r>
                      <a:r>
                        <a:rPr lang="ru-RU" sz="1600" b="1" u="sng" baseline="0" dirty="0" smtClean="0"/>
                        <a:t> результаты</a:t>
                      </a:r>
                    </a:p>
                    <a:p>
                      <a:r>
                        <a:rPr lang="ru-RU" sz="2000" b="0" u="none" baseline="0" dirty="0" smtClean="0"/>
                        <a:t>Умение работать в паре, взаимоконтроль.</a:t>
                      </a:r>
                    </a:p>
                    <a:p>
                      <a:r>
                        <a:rPr lang="ru-RU" sz="1600" b="1" u="sng" baseline="0" dirty="0" smtClean="0"/>
                        <a:t>Предметные</a:t>
                      </a:r>
                    </a:p>
                    <a:p>
                      <a:r>
                        <a:rPr lang="ru-RU" sz="1600" b="1" u="sng" baseline="0" dirty="0" smtClean="0"/>
                        <a:t>результаты</a:t>
                      </a:r>
                    </a:p>
                    <a:p>
                      <a:r>
                        <a:rPr lang="ru-RU" sz="1600" b="0" u="none" baseline="0" dirty="0" smtClean="0"/>
                        <a:t>Выдвижение гипотез и их обоснование</a:t>
                      </a:r>
                    </a:p>
                    <a:p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u="sng" baseline="0" dirty="0" smtClean="0"/>
                    </a:p>
                    <a:p>
                      <a:endParaRPr lang="ru-RU" sz="1800" b="0" u="none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38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0549576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>
              <a:rot lat="0" lon="20399994" rev="0"/>
            </a:camera>
            <a:lightRig rig="threePt" dir="t"/>
          </a:scene3d>
          <a:sp3d>
            <a:bevelT w="101600" prst="riblet"/>
          </a:sp3d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Физкультминутка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8581585"/>
              </p:ext>
            </p:extLst>
          </p:nvPr>
        </p:nvGraphicFramePr>
        <p:xfrm>
          <a:off x="457200" y="2857341"/>
          <a:ext cx="8229600" cy="356616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Покачайтесь..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Покружитесь..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Потянитесь..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Распрямитесь..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Приседайте,  приседайте                   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Пошагайте,  пошагайте                             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Встаньте  на  носок,  на  пятку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Поскачите-ка  в  присядку.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Глубоко  теперь  вздохните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Тихо  сядьте,  отдохните                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И  писать,  друзья,  начните.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864" y="1268760"/>
            <a:ext cx="3216136" cy="31118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417657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Calibri"/>
                <a:ea typeface="Times New Roman"/>
              </a:rPr>
              <a:t>Цель: сбережение психического и </a:t>
            </a:r>
            <a:r>
              <a:rPr lang="ru-RU" sz="2000" b="1" dirty="0" smtClean="0">
                <a:solidFill>
                  <a:srgbClr val="000000"/>
                </a:solidFill>
                <a:latin typeface="Calibri"/>
                <a:ea typeface="Times New Roman"/>
              </a:rPr>
              <a:t>физического</a:t>
            </a:r>
          </a:p>
          <a:p>
            <a:r>
              <a:rPr lang="ru-RU" sz="2000" b="1" dirty="0" smtClean="0">
                <a:solidFill>
                  <a:srgbClr val="000000"/>
                </a:solidFill>
                <a:latin typeface="Calibri"/>
                <a:ea typeface="Times New Roman"/>
              </a:rPr>
              <a:t>                              здоровья </a:t>
            </a:r>
            <a:r>
              <a:rPr lang="ru-RU" sz="2000" b="1" dirty="0">
                <a:solidFill>
                  <a:srgbClr val="000000"/>
                </a:solidFill>
                <a:latin typeface="Calibri"/>
                <a:ea typeface="Times New Roman"/>
              </a:rPr>
              <a:t>учащихся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97017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09728" y="5947118"/>
            <a:ext cx="54830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Толмачева Т.В., 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</a:pP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учитель 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русского языка и чтения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1155"/>
            <a:ext cx="5969637" cy="4525963"/>
          </a:xfrm>
        </p:spPr>
      </p:pic>
    </p:spTree>
    <p:extLst>
      <p:ext uri="{BB962C8B-B14F-4D97-AF65-F5344CB8AC3E}">
        <p14:creationId xmlns:p14="http://schemas.microsoft.com/office/powerpoint/2010/main" val="11726483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Активизация и проверка внимательности: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0678046"/>
              </p:ext>
            </p:extLst>
          </p:nvPr>
        </p:nvGraphicFramePr>
        <p:xfrm>
          <a:off x="323528" y="2204864"/>
          <a:ext cx="8229600" cy="256032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</a:rPr>
                        <a:t> Правой рукой показываю на пол, называю: «Пол». Затем показываю на нос (коснуться), произношу: «Нос», а потом поднимаю руку вверх и произношу: «Потолок». Делаю это не торопясь. Учащиеся показывают вместе со</a:t>
                      </a:r>
                      <a:r>
                        <a:rPr lang="ru-RU" sz="2400" baseline="0" dirty="0" smtClean="0">
                          <a:effectLst/>
                          <a:latin typeface="+mn-lt"/>
                          <a:ea typeface="Times New Roman"/>
                        </a:rPr>
                        <a:t> мной</a:t>
                      </a: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</a:rPr>
                        <a:t>, а называю сама. Моя цель – запутать детей. Говорю «Нос», а показываю в это время на потолок. Учащиеся должны внимательно слушать и показывать правильно.</a:t>
                      </a:r>
                      <a:endParaRPr lang="ru-RU" sz="24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564" y="4509120"/>
            <a:ext cx="2231436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7614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39883"/>
              </p:ext>
            </p:extLst>
          </p:nvPr>
        </p:nvGraphicFramePr>
        <p:xfrm>
          <a:off x="357188" y="44625"/>
          <a:ext cx="8823324" cy="6840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66"/>
                <a:gridCol w="2125266"/>
                <a:gridCol w="2125266"/>
                <a:gridCol w="2447526"/>
              </a:tblGrid>
              <a:tr h="17852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276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1800" b="1" u="sng" dirty="0" smtClean="0">
                          <a:effectLst/>
                          <a:latin typeface="+mn-lt"/>
                          <a:ea typeface="Times New Roman"/>
                        </a:rPr>
                        <a:t>4. Повторение пройденного</a:t>
                      </a:r>
                      <a:endParaRPr lang="ru-RU" sz="18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+mn-lt"/>
                          <a:ea typeface="Times New Roman"/>
                        </a:rPr>
                        <a:t>развиваю способность к анализу, конкретизации, установлению сходства.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+mn-cs"/>
                        </a:rPr>
                        <a:t>Учащиеся 3-ей группы работают с учителем (слабые);  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+mn-cs"/>
                        </a:rPr>
                        <a:t> 1-я, -2-я группа работают самостоятельно (сильные). Учителю сигнализируют цветными карточками.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УУД</a:t>
                      </a:r>
                      <a:endParaRPr lang="ru-RU" sz="2400" b="1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433926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4. Тестирование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1. Укажите «лишнее» слово: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а) поющий 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б) песня 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в) певчий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2. Укажите слова с ь на конце: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1) </a:t>
                      </a:r>
                      <a:r>
                        <a:rPr lang="ru-RU" sz="1200" dirty="0" err="1" smtClean="0">
                          <a:effectLst/>
                          <a:latin typeface="+mn-lt"/>
                          <a:ea typeface="Times New Roman"/>
                        </a:rPr>
                        <a:t>печ</a:t>
                      </a: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.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2) </a:t>
                      </a:r>
                      <a:r>
                        <a:rPr lang="ru-RU" sz="1200" dirty="0" err="1" smtClean="0">
                          <a:effectLst/>
                          <a:latin typeface="+mn-lt"/>
                          <a:ea typeface="Times New Roman"/>
                        </a:rPr>
                        <a:t>реч</a:t>
                      </a: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.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3) камыш.	4) рож.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5) гараж.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6) степ.	7) </a:t>
                      </a:r>
                      <a:r>
                        <a:rPr lang="ru-RU" sz="1200" dirty="0" err="1" smtClean="0">
                          <a:effectLst/>
                          <a:latin typeface="+mn-lt"/>
                          <a:ea typeface="Times New Roman"/>
                        </a:rPr>
                        <a:t>ноч</a:t>
                      </a:r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.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8) пен.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3. Укажите слова, которые нужно писать с большой буквы: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1) Белка 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2) тетя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3) собака	4)</a:t>
                      </a:r>
                      <a:r>
                        <a:rPr lang="ru-RU" sz="1200" dirty="0" err="1" smtClean="0">
                          <a:effectLst/>
                          <a:latin typeface="+mn-lt"/>
                          <a:ea typeface="Times New Roman"/>
                        </a:rPr>
                        <a:t>Ситниково</a:t>
                      </a:r>
                      <a:endParaRPr lang="ru-RU" sz="12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5) река</a:t>
                      </a:r>
                    </a:p>
                    <a:p>
                      <a:r>
                        <a:rPr lang="ru-RU" sz="1200" dirty="0" smtClean="0">
                          <a:effectLst/>
                          <a:latin typeface="+mn-lt"/>
                          <a:ea typeface="Times New Roman"/>
                        </a:rPr>
                        <a:t>6) Ирина</a:t>
                      </a: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u="sng" dirty="0" smtClean="0"/>
                        <a:t>Личностные</a:t>
                      </a:r>
                      <a:r>
                        <a:rPr lang="ru-RU" sz="1600" b="1" u="sng" baseline="0" dirty="0" smtClean="0"/>
                        <a:t> результаты</a:t>
                      </a:r>
                    </a:p>
                    <a:p>
                      <a:r>
                        <a:rPr lang="ru-RU" sz="1600" b="0" u="none" baseline="0" dirty="0" smtClean="0"/>
                        <a:t>Актуализация знаний пройденного материала, повторение изученного.</a:t>
                      </a:r>
                    </a:p>
                    <a:p>
                      <a:r>
                        <a:rPr lang="ru-RU" sz="1600" b="1" u="sng" baseline="0" dirty="0" smtClean="0"/>
                        <a:t>Предметные</a:t>
                      </a:r>
                    </a:p>
                    <a:p>
                      <a:r>
                        <a:rPr lang="ru-RU" sz="1600" b="1" u="sng" baseline="0" dirty="0" smtClean="0"/>
                        <a:t>результаты</a:t>
                      </a:r>
                    </a:p>
                    <a:p>
                      <a:r>
                        <a:rPr lang="ru-RU" sz="1600" b="0" u="none" baseline="0" dirty="0" smtClean="0"/>
                        <a:t>Знание категорий имени сущ-</a:t>
                      </a:r>
                      <a:r>
                        <a:rPr lang="ru-RU" sz="1600" b="0" u="none" baseline="0" dirty="0" err="1" smtClean="0"/>
                        <a:t>го</a:t>
                      </a:r>
                      <a:r>
                        <a:rPr lang="ru-RU" sz="1600" b="0" u="none" baseline="0" dirty="0" smtClean="0"/>
                        <a:t>, правописания сущ-х </a:t>
                      </a:r>
                      <a:r>
                        <a:rPr lang="ru-RU" sz="1600" b="0" u="none" baseline="0" dirty="0" err="1" smtClean="0"/>
                        <a:t>м.р</a:t>
                      </a:r>
                      <a:r>
                        <a:rPr lang="ru-RU" sz="1600" b="0" u="none" baseline="0" dirty="0" smtClean="0"/>
                        <a:t> и </a:t>
                      </a:r>
                      <a:r>
                        <a:rPr lang="ru-RU" sz="1600" b="0" u="none" baseline="0" dirty="0" err="1" smtClean="0"/>
                        <a:t>ж.р</a:t>
                      </a:r>
                      <a:r>
                        <a:rPr lang="ru-RU" sz="1600" b="0" u="none" baseline="0" dirty="0" smtClean="0"/>
                        <a:t>.</a:t>
                      </a:r>
                    </a:p>
                    <a:p>
                      <a:endParaRPr lang="ru-RU" sz="1800" b="1" u="sng" baseline="0" dirty="0" smtClean="0"/>
                    </a:p>
                    <a:p>
                      <a:endParaRPr lang="ru-RU" sz="1800" b="0" u="none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01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430350"/>
              </p:ext>
            </p:extLst>
          </p:nvPr>
        </p:nvGraphicFramePr>
        <p:xfrm>
          <a:off x="395536" y="-27384"/>
          <a:ext cx="8712968" cy="6912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66"/>
                <a:gridCol w="2125266"/>
                <a:gridCol w="2125266"/>
                <a:gridCol w="2337170"/>
              </a:tblGrid>
              <a:tr h="183326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Этап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учителя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Деятельность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учащихся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Планируемые</a:t>
                      </a:r>
                    </a:p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результаты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9" marR="91439" marT="45721" marB="45721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276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r>
                        <a:rPr lang="ru-RU" sz="2000" b="1" u="sng" dirty="0" smtClean="0">
                          <a:effectLst/>
                          <a:latin typeface="+mn-lt"/>
                          <a:ea typeface="Times New Roman"/>
                        </a:rPr>
                        <a:t>5.</a:t>
                      </a:r>
                      <a:r>
                        <a:rPr lang="ru-RU" sz="2000" b="1" dirty="0" smtClean="0">
                          <a:effectLst/>
                          <a:latin typeface="+mn-lt"/>
                          <a:ea typeface="Times New Roman"/>
                        </a:rPr>
                        <a:t>  </a:t>
                      </a:r>
                      <a:r>
                        <a:rPr lang="ru-RU" sz="2000" b="1" u="sng" dirty="0" smtClean="0">
                          <a:effectLst/>
                          <a:latin typeface="+mn-lt"/>
                          <a:ea typeface="Times New Roman"/>
                        </a:rPr>
                        <a:t>Подведение итогов</a:t>
                      </a:r>
                      <a:r>
                        <a:rPr lang="ru-RU" sz="2000" u="sng" dirty="0" smtClean="0">
                          <a:effectLst/>
                          <a:latin typeface="+mn-lt"/>
                          <a:ea typeface="Times New Roman"/>
                        </a:rPr>
                        <a:t>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Какую часть речи повторяли?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Какие существительные пишутся с большой буквы?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Что они обозначают?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Какие существительные на шипящую пишутся с </a:t>
                      </a:r>
                      <a:r>
                        <a:rPr lang="ru-RU" sz="1400" b="1" i="1" dirty="0" smtClean="0">
                          <a:effectLst/>
                          <a:latin typeface="+mn-lt"/>
                          <a:ea typeface="Times New Roman"/>
                        </a:rPr>
                        <a:t>ь</a:t>
                      </a: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? Какие – без </a:t>
                      </a:r>
                      <a:r>
                        <a:rPr lang="ru-RU" sz="1400" b="1" i="1" dirty="0" smtClean="0">
                          <a:effectLst/>
                          <a:latin typeface="+mn-lt"/>
                          <a:ea typeface="Times New Roman"/>
                        </a:rPr>
                        <a:t>ь</a:t>
                      </a: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?</a:t>
                      </a:r>
                    </a:p>
                    <a:p>
                      <a:endParaRPr lang="ru-RU" sz="1400" u="sng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sz="1800" baseline="0" dirty="0" smtClean="0"/>
                    </a:p>
                    <a:p>
                      <a:r>
                        <a:rPr lang="ru-RU" sz="1800" baseline="0" dirty="0" smtClean="0"/>
                        <a:t>Предлагаю уч-ся ответить на вопросы.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Times New Roman"/>
                        </a:rPr>
                        <a:t> Высказывают свое мнение, оценивают свою работу на уроке.</a:t>
                      </a:r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u="sng" dirty="0" smtClean="0"/>
                        <a:t>УУД</a:t>
                      </a:r>
                    </a:p>
                    <a:p>
                      <a:pPr algn="ctr"/>
                      <a:r>
                        <a:rPr lang="ru-RU" sz="1600" b="1" u="sng" dirty="0" smtClean="0"/>
                        <a:t>Личностные достижения</a:t>
                      </a:r>
                    </a:p>
                    <a:p>
                      <a:pPr algn="ctr"/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Самооценка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Times New Roman"/>
                        </a:rPr>
                        <a:t> на основе успешности; адекватное понимание причины успеха-неуспеха в учебной деятельности</a:t>
                      </a:r>
                      <a:endParaRPr lang="ru-RU" sz="14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 algn="ctr"/>
                      <a:endParaRPr lang="ru-RU" sz="1400" b="1" u="sng" dirty="0" smtClean="0"/>
                    </a:p>
                    <a:p>
                      <a:pPr algn="ctr"/>
                      <a:r>
                        <a:rPr lang="ru-RU" sz="1600" b="1" u="sng" dirty="0" smtClean="0"/>
                        <a:t>Предметные результаты</a:t>
                      </a:r>
                    </a:p>
                    <a:p>
                      <a:pPr algn="ctr"/>
                      <a:endParaRPr lang="ru-RU" sz="1100" b="0" u="none" dirty="0" smtClean="0"/>
                    </a:p>
                    <a:p>
                      <a:pPr algn="ctr"/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</a:rPr>
                        <a:t>развитие активного словарного запаса, аналитического мышления.</a:t>
                      </a:r>
                      <a:endParaRPr lang="ru-RU" sz="1400" b="1" u="sng" dirty="0" smtClean="0"/>
                    </a:p>
                    <a:p>
                      <a:pPr algn="ctr"/>
                      <a:endParaRPr lang="ru-RU" sz="1100" b="1" u="sng" dirty="0"/>
                    </a:p>
                  </a:txBody>
                  <a:tcPr marL="91439" marR="91439" marT="45721" marB="45721">
                    <a:solidFill>
                      <a:schemeClr val="accent5"/>
                    </a:solidFill>
                  </a:tcPr>
                </a:tc>
              </a:tr>
              <a:tr h="1315225">
                <a:tc>
                  <a:txBody>
                    <a:bodyPr/>
                    <a:lstStyle/>
                    <a:p>
                      <a:endParaRPr lang="ru-RU" sz="1200" dirty="0" smtClean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14300" marR="11430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b="0" u="none" baseline="0" dirty="0" smtClean="0"/>
                    </a:p>
                    <a:p>
                      <a:endParaRPr lang="ru-RU" sz="1100" b="1" u="sng" baseline="0" dirty="0" smtClean="0"/>
                    </a:p>
                    <a:p>
                      <a:endParaRPr lang="ru-RU" sz="1100" b="0" u="none" dirty="0"/>
                    </a:p>
                  </a:txBody>
                  <a:tcPr marL="91439" marR="91439" marT="45721" marB="4572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39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spcBef>
                <a:spcPct val="20000"/>
              </a:spcBef>
              <a:spcAft>
                <a:spcPts val="0"/>
              </a:spcAft>
            </a:pPr>
            <a:r>
              <a:rPr lang="ru-RU" sz="4000" b="1" u="sng" dirty="0" smtClean="0">
                <a:solidFill>
                  <a:srgbClr val="C00000"/>
                </a:solidFill>
                <a:ea typeface="Times New Roman"/>
              </a:rPr>
              <a:t>Рефлексия</a:t>
            </a:r>
            <a:endParaRPr lang="ru-RU" sz="4000" dirty="0">
              <a:solidFill>
                <a:srgbClr val="C00000"/>
              </a:solidFill>
              <a:latin typeface="Calibri"/>
              <a:ea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endParaRPr lang="ru-RU" dirty="0">
              <a:latin typeface="Calibri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ea typeface="Times New Roman"/>
              </a:rPr>
              <a:t> Давайте оценим свою работу  (светофорик).  Определите качество </a:t>
            </a:r>
            <a:r>
              <a:rPr lang="ru-RU" sz="1800" dirty="0" smtClean="0">
                <a:ea typeface="Times New Roman"/>
              </a:rPr>
              <a:t>успеха:</a:t>
            </a:r>
            <a:endParaRPr lang="ru-RU" sz="1800" dirty="0"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ea typeface="Times New Roman"/>
              </a:rPr>
              <a:t>Красным</a:t>
            </a:r>
            <a:r>
              <a:rPr lang="ru-RU" sz="1800" dirty="0">
                <a:solidFill>
                  <a:srgbClr val="FF0000"/>
                </a:solidFill>
                <a:ea typeface="Times New Roman"/>
              </a:rPr>
              <a:t> </a:t>
            </a:r>
            <a:r>
              <a:rPr lang="ru-RU" sz="1800" dirty="0">
                <a:ea typeface="Times New Roman"/>
              </a:rPr>
              <a:t>– хорошо усвоили материал;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B050"/>
                </a:solidFill>
                <a:ea typeface="Times New Roman"/>
              </a:rPr>
              <a:t>Зеленым</a:t>
            </a:r>
            <a:r>
              <a:rPr lang="ru-RU" sz="1800" dirty="0">
                <a:solidFill>
                  <a:srgbClr val="00B050"/>
                </a:solidFill>
                <a:ea typeface="Times New Roman"/>
              </a:rPr>
              <a:t> </a:t>
            </a:r>
            <a:r>
              <a:rPr lang="ru-RU" sz="1800" dirty="0">
                <a:ea typeface="Times New Roman"/>
              </a:rPr>
              <a:t>– не хватает практических навыков;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FFC000"/>
                </a:solidFill>
                <a:ea typeface="Times New Roman"/>
              </a:rPr>
              <a:t>Жёлтым</a:t>
            </a:r>
            <a:r>
              <a:rPr lang="ru-RU" sz="1800" dirty="0">
                <a:solidFill>
                  <a:srgbClr val="FFC000"/>
                </a:solidFill>
                <a:ea typeface="Times New Roman"/>
              </a:rPr>
              <a:t> </a:t>
            </a:r>
            <a:r>
              <a:rPr lang="ru-RU" sz="1800" dirty="0">
                <a:ea typeface="Times New Roman"/>
              </a:rPr>
              <a:t>– еще нужно работать, много допускаю ошибок.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1800" dirty="0">
                <a:ea typeface="Times New Roman"/>
              </a:rPr>
              <a:t>  Оценки за </a:t>
            </a:r>
            <a:r>
              <a:rPr lang="ru-RU" sz="1800" dirty="0" smtClean="0">
                <a:ea typeface="Times New Roman"/>
              </a:rPr>
              <a:t>урок</a:t>
            </a:r>
            <a:r>
              <a:rPr lang="ru-RU" sz="1800" dirty="0">
                <a:ea typeface="Times New Roman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ea typeface="Calibri"/>
              </a:rPr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852936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69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Победитель: Вялков А.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 descr="http://files.1september.ru/festival/articles/500306/img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0768"/>
            <a:ext cx="4896544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36738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3820" cy="6858000"/>
          </a:xfrm>
        </p:spPr>
      </p:pic>
    </p:spTree>
    <p:extLst>
      <p:ext uri="{BB962C8B-B14F-4D97-AF65-F5344CB8AC3E}">
        <p14:creationId xmlns:p14="http://schemas.microsoft.com/office/powerpoint/2010/main" val="8747432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797152"/>
          </a:xfrm>
        </p:spPr>
        <p:txBody>
          <a:bodyPr/>
          <a:lstStyle/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8000"/>
                </a:solidFill>
                <a:ea typeface="Times New Roman"/>
              </a:rPr>
              <a:t>Благодарю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800000"/>
                </a:solidFill>
                <a:ea typeface="Times New Roman"/>
              </a:rPr>
              <a:t>учени___5 класса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ea typeface="Times New Roman"/>
              </a:rPr>
              <a:t>МАОУ «ОСШ»</a:t>
            </a: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800000"/>
                </a:solidFill>
                <a:ea typeface="Times New Roman"/>
              </a:rPr>
              <a:t>____________________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800000"/>
                </a:solidFill>
                <a:ea typeface="Times New Roman"/>
              </a:rPr>
              <a:t>за помощь в наведении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800000"/>
                </a:solidFill>
                <a:ea typeface="Times New Roman"/>
              </a:rPr>
              <a:t>порядка в Королевстве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800000"/>
                </a:solidFill>
                <a:ea typeface="Times New Roman"/>
              </a:rPr>
              <a:t>Русского </a:t>
            </a:r>
            <a:r>
              <a:rPr lang="ru-RU" sz="1600" b="1" dirty="0" smtClean="0">
                <a:solidFill>
                  <a:srgbClr val="800000"/>
                </a:solidFill>
                <a:ea typeface="Times New Roman"/>
              </a:rPr>
              <a:t>Языка.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008000"/>
                </a:solidFill>
                <a:ea typeface="Times New Roman"/>
              </a:rPr>
              <a:t>Спасибо </a:t>
            </a:r>
            <a:r>
              <a:rPr lang="ru-RU" sz="1600" b="1" dirty="0">
                <a:solidFill>
                  <a:srgbClr val="008000"/>
                </a:solidFill>
                <a:ea typeface="Times New Roman"/>
              </a:rPr>
              <a:t>вам, ребята,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8000"/>
                </a:solidFill>
                <a:ea typeface="Times New Roman"/>
              </a:rPr>
              <a:t>Вы славно потрудились,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008000"/>
                </a:solidFill>
                <a:ea typeface="Times New Roman"/>
              </a:rPr>
              <a:t>Вы </a:t>
            </a:r>
            <a:r>
              <a:rPr lang="ru-RU" sz="1600" b="1" dirty="0">
                <a:solidFill>
                  <a:srgbClr val="008000"/>
                </a:solidFill>
                <a:ea typeface="Times New Roman"/>
              </a:rPr>
              <a:t>многое повторили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8000"/>
                </a:solidFill>
                <a:ea typeface="Times New Roman"/>
              </a:rPr>
              <a:t>И многого добились.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8000"/>
                </a:solidFill>
                <a:ea typeface="Times New Roman"/>
              </a:rPr>
              <a:t>Ушла неразбериха-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8000"/>
                </a:solidFill>
                <a:ea typeface="Times New Roman"/>
              </a:rPr>
              <a:t>Вы навели порядки.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8000"/>
                </a:solidFill>
                <a:ea typeface="Times New Roman"/>
              </a:rPr>
              <a:t>И пусть всегда ПОРЯДОК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8000"/>
                </a:solidFill>
                <a:ea typeface="Times New Roman"/>
              </a:rPr>
              <a:t>Живёт у вас в тетрадках.</a:t>
            </a:r>
            <a:endParaRPr lang="ru-RU" sz="1600" b="1" dirty="0">
              <a:ea typeface="Times New Roman"/>
            </a:endParaRPr>
          </a:p>
          <a:p>
            <a:pPr marL="106680" indent="0" algn="ctr"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800080"/>
                </a:solidFill>
                <a:ea typeface="Times New Roman"/>
              </a:rPr>
              <a:t>С </a:t>
            </a:r>
            <a:r>
              <a:rPr lang="ru-RU" sz="1600" b="1" dirty="0">
                <a:solidFill>
                  <a:srgbClr val="800080"/>
                </a:solidFill>
                <a:ea typeface="Times New Roman"/>
              </a:rPr>
              <a:t>ЛЮБОВЬЮ, ВАШ РУССКИЙ ЯЗЫК.</a:t>
            </a:r>
            <a:endParaRPr lang="ru-RU" sz="1600" b="1" dirty="0"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1400" b="1" dirty="0">
                <a:ea typeface="Times New Roman"/>
              </a:rPr>
              <a:t> </a:t>
            </a:r>
          </a:p>
          <a:p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78977" y="1484784"/>
            <a:ext cx="48431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БЛАГОДАРНОСТЬ</a:t>
            </a:r>
            <a:endParaRPr lang="ru-RU" sz="40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7409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4788024" cy="373415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969" y="2996952"/>
            <a:ext cx="5181667" cy="38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097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План-конспект урока письма и развития речи: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/>
              </a:rPr>
              <a:t>  </a:t>
            </a:r>
            <a:r>
              <a:rPr lang="ru-RU" sz="4000" b="1" u="sng" dirty="0" smtClean="0">
                <a:solidFill>
                  <a:srgbClr val="C00000"/>
                </a:solidFill>
                <a:latin typeface="Times New Roman"/>
              </a:rPr>
              <a:t>"</a:t>
            </a:r>
            <a:r>
              <a:rPr lang="ru-RU" sz="4000" b="1" u="sng" dirty="0">
                <a:solidFill>
                  <a:srgbClr val="C00000"/>
                </a:solidFill>
                <a:latin typeface="Times New Roman"/>
              </a:rPr>
              <a:t>Кто хочет стать знатоком" </a:t>
            </a:r>
            <a:endParaRPr lang="ru-RU" sz="4000" b="1" u="sng" dirty="0">
              <a:solidFill>
                <a:srgbClr val="C00000"/>
              </a:solidFill>
              <a:effectLst/>
              <a:latin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3068960"/>
            <a:ext cx="3312368" cy="357301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186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475657" y="2967335"/>
            <a:ext cx="6120680" cy="132343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ЗНАТОКОМ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75585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010"/>
            <a:ext cx="4595586" cy="344669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399" y="3459699"/>
            <a:ext cx="4667194" cy="3429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399" y="-1"/>
            <a:ext cx="4655601" cy="34596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10" y="3459697"/>
            <a:ext cx="4531068" cy="33983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8" name="5-конечная звезда 7"/>
          <p:cNvSpPr/>
          <p:nvPr/>
        </p:nvSpPr>
        <p:spPr>
          <a:xfrm>
            <a:off x="3392138" y="2378749"/>
            <a:ext cx="2160240" cy="216189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238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</p:pic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0648"/>
            <a:ext cx="8388350" cy="5976663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70C0"/>
                </a:solidFill>
                <a:ea typeface="BatangChe" pitchFamily="49" charset="-127"/>
                <a:cs typeface="Arabic Typesetting" pitchFamily="66" charset="-78"/>
              </a:rPr>
              <a:t>           </a:t>
            </a:r>
            <a:r>
              <a:rPr lang="ru-RU" b="1" dirty="0" smtClean="0">
                <a:solidFill>
                  <a:schemeClr val="bg1"/>
                </a:solidFill>
                <a:ea typeface="BatangChe" pitchFamily="49" charset="-127"/>
                <a:cs typeface="Arabic Typesetting" pitchFamily="66" charset="-78"/>
              </a:rPr>
              <a:t>Тип урока: </a:t>
            </a:r>
            <a:br>
              <a:rPr lang="ru-RU" b="1" dirty="0" smtClean="0">
                <a:solidFill>
                  <a:schemeClr val="bg1"/>
                </a:solidFill>
                <a:ea typeface="BatangChe" pitchFamily="49" charset="-127"/>
                <a:cs typeface="Arabic Typesetting" pitchFamily="66" charset="-78"/>
              </a:rPr>
            </a:br>
            <a:r>
              <a:rPr lang="ru-RU" b="1" dirty="0" smtClean="0">
                <a:solidFill>
                  <a:schemeClr val="bg1"/>
                </a:solidFill>
                <a:ea typeface="BatangChe" pitchFamily="49" charset="-127"/>
                <a:cs typeface="Arabic Typesetting" pitchFamily="66" charset="-78"/>
              </a:rPr>
              <a:t/>
            </a:r>
            <a:br>
              <a:rPr lang="ru-RU" b="1" dirty="0" smtClean="0">
                <a:solidFill>
                  <a:schemeClr val="bg1"/>
                </a:solidFill>
                <a:ea typeface="BatangChe" pitchFamily="49" charset="-127"/>
                <a:cs typeface="Arabic Typesetting" pitchFamily="66" charset="-78"/>
              </a:rPr>
            </a:br>
            <a:r>
              <a:rPr lang="ru-RU" b="1" dirty="0" smtClean="0">
                <a:solidFill>
                  <a:schemeClr val="bg1"/>
                </a:solidFill>
                <a:ea typeface="BatangChe" pitchFamily="49" charset="-127"/>
                <a:cs typeface="Arabic Typesetting" pitchFamily="66" charset="-78"/>
              </a:rPr>
              <a:t>                 </a:t>
            </a:r>
            <a:r>
              <a:rPr lang="ru-RU" b="1" i="1" dirty="0" smtClean="0">
                <a:solidFill>
                  <a:srgbClr val="FF0000"/>
                </a:solidFill>
                <a:ea typeface="BatangChe" pitchFamily="49" charset="-127"/>
                <a:cs typeface="Arabic Typesetting" pitchFamily="66" charset="-78"/>
              </a:rPr>
              <a:t>нестандартный</a:t>
            </a:r>
            <a:r>
              <a:rPr lang="ru-RU" b="1" i="1" dirty="0" smtClean="0">
                <a:solidFill>
                  <a:schemeClr val="bg1"/>
                </a:solidFill>
                <a:ea typeface="BatangChe" pitchFamily="49" charset="-127"/>
                <a:cs typeface="Arabic Typesetting" pitchFamily="66" charset="-78"/>
              </a:rPr>
              <a:t/>
            </a:r>
            <a:br>
              <a:rPr lang="ru-RU" b="1" i="1" dirty="0" smtClean="0">
                <a:solidFill>
                  <a:schemeClr val="bg1"/>
                </a:solidFill>
                <a:ea typeface="BatangChe" pitchFamily="49" charset="-127"/>
                <a:cs typeface="Arabic Typesetting" pitchFamily="66" charset="-78"/>
              </a:rPr>
            </a:br>
            <a:endParaRPr lang="ru-RU" b="1" i="1" dirty="0" smtClean="0">
              <a:solidFill>
                <a:schemeClr val="bg1"/>
              </a:solidFill>
              <a:ea typeface="BatangChe" pitchFamily="49" charset="-127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619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" y="0"/>
            <a:ext cx="9144400" cy="6858000"/>
          </a:xfrm>
        </p:spPr>
      </p:pic>
    </p:spTree>
    <p:extLst>
      <p:ext uri="{BB962C8B-B14F-4D97-AF65-F5344CB8AC3E}">
        <p14:creationId xmlns:p14="http://schemas.microsoft.com/office/powerpoint/2010/main" val="1492430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800" b="1" dirty="0">
                <a:solidFill>
                  <a:srgbClr val="000000"/>
                </a:solidFill>
                <a:ea typeface="Times New Roman"/>
              </a:rPr>
              <a:t>Тема:</a:t>
            </a:r>
            <a:r>
              <a:rPr lang="ru-RU" sz="2800" dirty="0">
                <a:solidFill>
                  <a:srgbClr val="000000"/>
                </a:solidFill>
                <a:ea typeface="Times New Roman"/>
              </a:rPr>
              <a:t> </a:t>
            </a:r>
            <a:r>
              <a:rPr lang="ru-RU" sz="2800" b="1" dirty="0">
                <a:solidFill>
                  <a:srgbClr val="C00000"/>
                </a:solidFill>
                <a:ea typeface="Times New Roman"/>
              </a:rPr>
              <a:t>Обобщение материала по теме «Имя существительное».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ea typeface="Times New Roman"/>
              </a:rPr>
              <a:t>Цели</a:t>
            </a:r>
            <a:r>
              <a:rPr lang="ru-RU" sz="2800" b="1" dirty="0">
                <a:ea typeface="Times New Roman"/>
              </a:rPr>
              <a:t>:</a:t>
            </a:r>
            <a:r>
              <a:rPr lang="ru-RU" sz="2800" dirty="0">
                <a:ea typeface="Times New Roman"/>
              </a:rPr>
              <a:t> </a:t>
            </a: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sz="2800" dirty="0" smtClean="0">
                <a:ea typeface="Times New Roman"/>
              </a:rPr>
              <a:t>*Обобщить </a:t>
            </a:r>
            <a:r>
              <a:rPr lang="ru-RU" sz="2800" dirty="0">
                <a:ea typeface="Times New Roman"/>
              </a:rPr>
              <a:t>знания учащихся по </a:t>
            </a:r>
            <a:r>
              <a:rPr lang="ru-RU" sz="2800" dirty="0" smtClean="0">
                <a:ea typeface="Times New Roman"/>
              </a:rPr>
              <a:t>теме; формировать умение грамотного употребления имен существительных в речи;</a:t>
            </a: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Times New Roman"/>
              </a:rPr>
              <a:t>*Воспитывать </a:t>
            </a:r>
            <a:r>
              <a:rPr lang="ru-RU" sz="2800" dirty="0">
                <a:solidFill>
                  <a:srgbClr val="000000"/>
                </a:solidFill>
                <a:ea typeface="Times New Roman"/>
              </a:rPr>
              <a:t>интерес к предмету, </a:t>
            </a:r>
            <a:r>
              <a:rPr lang="ru-RU" sz="2800" dirty="0" smtClean="0">
                <a:solidFill>
                  <a:srgbClr val="000000"/>
                </a:solidFill>
                <a:ea typeface="Times New Roman"/>
              </a:rPr>
              <a:t>правильную самооценку;</a:t>
            </a:r>
            <a:endParaRPr lang="ru-RU" sz="2800" dirty="0">
              <a:solidFill>
                <a:srgbClr val="000000"/>
              </a:solidFill>
              <a:ea typeface="Times New Roman"/>
            </a:endParaRPr>
          </a:p>
          <a:p>
            <a:pPr marL="0" lvl="0" indent="0"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sz="2800" dirty="0" smtClean="0">
                <a:ea typeface="Times New Roman"/>
              </a:rPr>
              <a:t>*Коррекция </a:t>
            </a:r>
            <a:r>
              <a:rPr lang="ru-RU" sz="2800" dirty="0">
                <a:ea typeface="Times New Roman"/>
              </a:rPr>
              <a:t>мыслительной деятельности на основе умения применять полученные знания при выполнении заданий</a:t>
            </a:r>
            <a:r>
              <a:rPr lang="ru-RU" sz="2800" dirty="0" smtClean="0">
                <a:ea typeface="Times New Roman"/>
              </a:rPr>
              <a:t>.</a:t>
            </a:r>
            <a:endParaRPr lang="ru-RU" sz="28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3533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0000"/>
                </a:solidFill>
                <a:ea typeface="Times New Roman"/>
              </a:rPr>
              <a:t/>
            </a:r>
            <a:br>
              <a:rPr lang="ru-RU" sz="3200" b="1" dirty="0" smtClean="0">
                <a:solidFill>
                  <a:srgbClr val="000000"/>
                </a:solidFill>
                <a:ea typeface="Times New Roman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  <a:ea typeface="Times New Roman"/>
              </a:rPr>
              <a:t>                                 </a:t>
            </a:r>
            <a:endParaRPr lang="ru-RU" dirty="0">
              <a:solidFill>
                <a:srgbClr val="C00000"/>
              </a:solidFill>
              <a:ea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608890"/>
            <a:ext cx="5760640" cy="42566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88233" y="188640"/>
            <a:ext cx="6333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Форма проведения: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0703" y="1111970"/>
            <a:ext cx="1628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</a:t>
            </a:r>
            <a:endParaRPr lang="ru-RU" sz="5400" b="1" u="sng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57282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1258</Words>
  <Application>Microsoft Office PowerPoint</Application>
  <PresentationFormat>Экран (4:3)</PresentationFormat>
  <Paragraphs>338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Тема Office</vt:lpstr>
      <vt:lpstr>Оформление по умолчанию</vt:lpstr>
      <vt:lpstr>1_Оформление по умолчанию</vt:lpstr>
      <vt:lpstr>«Урок письма и развития речи, как средство повышения мотивации к обучению и социализации учащихся с особыми образовательными потребностями» </vt:lpstr>
      <vt:lpstr>Презентация PowerPoint</vt:lpstr>
      <vt:lpstr>План-конспект урока письма и развития речи:</vt:lpstr>
      <vt:lpstr>Презентация PowerPoint</vt:lpstr>
      <vt:lpstr>Презентация PowerPoint</vt:lpstr>
      <vt:lpstr>           Тип урока:                    нестандартный </vt:lpstr>
      <vt:lpstr>Презентация PowerPoint</vt:lpstr>
      <vt:lpstr>Тема: Обобщение материала по теме «Имя существительное».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</vt:lpstr>
      <vt:lpstr>Активизация и проверка внимательности:</vt:lpstr>
      <vt:lpstr>Презентация PowerPoint</vt:lpstr>
      <vt:lpstr>Презентация PowerPoint</vt:lpstr>
      <vt:lpstr>Рефлексия</vt:lpstr>
      <vt:lpstr>Победитель: Вялков А.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85</cp:revision>
  <dcterms:modified xsi:type="dcterms:W3CDTF">2015-01-28T09:48:33Z</dcterms:modified>
</cp:coreProperties>
</file>