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5" r:id="rId2"/>
    <p:sldId id="304" r:id="rId3"/>
    <p:sldId id="257" r:id="rId4"/>
    <p:sldId id="262" r:id="rId5"/>
    <p:sldId id="263" r:id="rId6"/>
    <p:sldId id="264" r:id="rId7"/>
    <p:sldId id="277" r:id="rId8"/>
    <p:sldId id="282" r:id="rId9"/>
    <p:sldId id="283" r:id="rId10"/>
    <p:sldId id="284" r:id="rId11"/>
    <p:sldId id="285" r:id="rId12"/>
    <p:sldId id="290" r:id="rId13"/>
    <p:sldId id="291" r:id="rId14"/>
    <p:sldId id="293" r:id="rId15"/>
    <p:sldId id="295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gif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jpe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gif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6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0.jpe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Фестиваль </a:t>
            </a:r>
            <a:r>
              <a:rPr lang="ru-RU" dirty="0" err="1" smtClean="0"/>
              <a:t>педидей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скачка2\1346d0229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609600"/>
            <a:ext cx="8001001" cy="6204859"/>
          </a:xfrm>
          <a:prstGeom prst="rect">
            <a:avLst/>
          </a:prstGeom>
          <a:noFill/>
        </p:spPr>
      </p:pic>
      <p:pic>
        <p:nvPicPr>
          <p:cNvPr id="5" name="Picture 4" descr="4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667000"/>
            <a:ext cx="1676400" cy="222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иин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429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нюша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1628" flipH="1">
            <a:off x="294381" y="4540018"/>
            <a:ext cx="2268830" cy="248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E:\весна 4\пин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38800" y="3276600"/>
            <a:ext cx="2133600" cy="1778431"/>
          </a:xfrm>
          <a:prstGeom prst="rect">
            <a:avLst/>
          </a:prstGeom>
          <a:noFill/>
        </p:spPr>
      </p:pic>
      <p:pic>
        <p:nvPicPr>
          <p:cNvPr id="6" name="Picture 8" descr="oVtZkk5d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336015"/>
            <a:ext cx="1905000" cy="252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ea typeface="Times New Roman" pitchFamily="18" charset="0"/>
                <a:cs typeface="Calibri" pitchFamily="34" charset="0"/>
              </a:rPr>
              <a:t>II. Сообщение темы занятия.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ea typeface="Times New Roman" pitchFamily="18" charset="0"/>
                <a:cs typeface="Calibri" pitchFamily="34" charset="0"/>
              </a:rPr>
              <a:t>Сегодня мы побываем у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ea typeface="Times New Roman" pitchFamily="18" charset="0"/>
                <a:cs typeface="Calibri" pitchFamily="34" charset="0"/>
              </a:rPr>
              <a:t>Смешариков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ea typeface="Times New Roman" pitchFamily="18" charset="0"/>
                <a:cs typeface="Calibri" pitchFamily="34" charset="0"/>
              </a:rPr>
              <a:t> и будем учиться правильно произносить звук “Л”.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ОСЕНЬ 3\0_63825_d94117ca_XXXL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E:\весна 4\с.png"/>
          <p:cNvPicPr>
            <a:picLocks noChangeAspect="1" noChangeArrowheads="1"/>
          </p:cNvPicPr>
          <p:nvPr/>
        </p:nvPicPr>
        <p:blipFill>
          <a:blip r:embed="rId3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4038600" y="3124200"/>
            <a:ext cx="4343400" cy="3054616"/>
          </a:xfrm>
          <a:prstGeom prst="rect">
            <a:avLst/>
          </a:prstGeom>
          <a:noFill/>
        </p:spPr>
      </p:pic>
      <p:pic>
        <p:nvPicPr>
          <p:cNvPr id="6148" name="Picture 4" descr="E:\весна 4\пин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199" y="3505108"/>
            <a:ext cx="3093081" cy="2578192"/>
          </a:xfrm>
          <a:prstGeom prst="rect">
            <a:avLst/>
          </a:prstGeom>
          <a:noFill/>
        </p:spPr>
      </p:pic>
      <p:pic>
        <p:nvPicPr>
          <p:cNvPr id="6" name="Picture 2" descr="E:\весна 4\с.pn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038600" y="3124200"/>
            <a:ext cx="4343400" cy="3054616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Артикуляционная гимнастика. Уточнение артикуляционного уклада звука “Л”. </a:t>
            </a:r>
            <a:br>
              <a:rPr lang="ru-RU" sz="2400" b="1" dirty="0" smtClean="0"/>
            </a:br>
            <a:r>
              <a:rPr lang="ru-RU" sz="2400" b="1" dirty="0" smtClean="0"/>
              <a:t>Итак, отправляемся. </a:t>
            </a:r>
            <a:r>
              <a:rPr lang="ru-RU" sz="2400" b="1" dirty="0" err="1" smtClean="0"/>
              <a:t>Пин</a:t>
            </a:r>
            <a:r>
              <a:rPr lang="ru-RU" sz="2400" b="1" dirty="0" smtClean="0"/>
              <a:t> собрался лететь к </a:t>
            </a:r>
            <a:r>
              <a:rPr lang="ru-RU" sz="2400" b="1" dirty="0" err="1" smtClean="0"/>
              <a:t>Лосяшу</a:t>
            </a:r>
            <a:r>
              <a:rPr lang="ru-RU" sz="2400" b="1" dirty="0" smtClean="0"/>
              <a:t> в гости на самолетике. Помогите ему почистить его перед полетом. Покажите, как вы моете самолет - постучите кончиком языка за верхними зубами, погладьте языком за верхними зубами, погладьте кончиком языка небо </a:t>
            </a:r>
            <a:r>
              <a:rPr lang="ru-RU" sz="2400" b="1" dirty="0" err="1" smtClean="0"/>
              <a:t>назад-вперед</a:t>
            </a:r>
            <a:r>
              <a:rPr lang="ru-RU" sz="2400" b="1" dirty="0" smtClean="0"/>
              <a:t>. Вот теперь самолет стал чистый. 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ОСЕНЬ 3\0_63825_d94117ca_XX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E:\весна 4\пин2.png"/>
          <p:cNvPicPr>
            <a:picLocks noChangeAspect="1" noChangeArrowheads="1"/>
          </p:cNvPicPr>
          <p:nvPr/>
        </p:nvPicPr>
        <p:blipFill>
          <a:blip r:embed="rId3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3581400" y="685800"/>
            <a:ext cx="3429000" cy="2411539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810000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Чтобы завести мотор самолета нам надо вспомнить: когда мы произносим звук “Л”, что делают губы? (дети берут зеркала) – губы улыбаются. Где находится кончик языка? – за верхними зубами. Приготовьте губы и язык, погудите как самолет “</a:t>
            </a:r>
            <a:r>
              <a:rPr lang="ru-RU" sz="2800" b="1" dirty="0" err="1" smtClean="0"/>
              <a:t>лллл</a:t>
            </a:r>
            <a:r>
              <a:rPr lang="ru-RU" sz="2400" b="1" dirty="0" err="1" smtClean="0"/>
              <a:t>лл</a:t>
            </a:r>
            <a:r>
              <a:rPr lang="ru-RU" sz="2400" b="1" dirty="0" smtClean="0"/>
              <a:t>”.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2948E-6 C -0.08715 0.03815 -0.17395 0.07653 -0.23645 0.09942 C -0.29895 0.12231 -0.32656 0.11977 -0.37448 0.13734 C -0.42239 0.15491 -0.45746 0.17942 -0.52395 0.20509 C -0.5901 0.23075 -0.69097 0.27283 -0.77291 0.29156 C -0.85486 0.31075 -0.94062 0.31515 -1.01562 0.31908 C -1.09062 0.32301 -1.18003 0.31584 -1.22326 0.31491 " pathEditMode="relative" rAng="0" ptsTypes="aaaaaaa">
                                      <p:cBhvr>
                                        <p:cTn id="6" dur="8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256" cy="6858000"/>
          </a:xfrm>
          <a:prstGeom prst="rect">
            <a:avLst/>
          </a:prstGeom>
          <a:noFill/>
        </p:spPr>
      </p:pic>
      <p:pic>
        <p:nvPicPr>
          <p:cNvPr id="3" name="Picture 20" descr="decorative_su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143000"/>
            <a:ext cx="1981200" cy="1981200"/>
          </a:xfrm>
          <a:prstGeom prst="rect">
            <a:avLst/>
          </a:prstGeom>
          <a:noFill/>
        </p:spPr>
      </p:pic>
      <p:pic>
        <p:nvPicPr>
          <p:cNvPr id="4" name="Picture 18" descr="cloud_blue_sof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066800"/>
            <a:ext cx="2286000" cy="1419679"/>
          </a:xfrm>
          <a:prstGeom prst="rect">
            <a:avLst/>
          </a:prstGeom>
          <a:noFill/>
        </p:spPr>
      </p:pic>
      <p:pic>
        <p:nvPicPr>
          <p:cNvPr id="5" name="Picture 7" descr="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58200" y="4953000"/>
            <a:ext cx="685800" cy="628650"/>
          </a:xfrm>
          <a:prstGeom prst="rect">
            <a:avLst/>
          </a:prstGeom>
          <a:noFill/>
        </p:spPr>
      </p:pic>
      <p:pic>
        <p:nvPicPr>
          <p:cNvPr id="6" name="Picture 12" descr="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43800" y="3962400"/>
            <a:ext cx="1066800" cy="1055688"/>
          </a:xfrm>
          <a:prstGeom prst="rect">
            <a:avLst/>
          </a:prstGeom>
          <a:noFill/>
        </p:spPr>
      </p:pic>
      <p:pic>
        <p:nvPicPr>
          <p:cNvPr id="14" name="Picture 12" descr="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48400" y="4267200"/>
            <a:ext cx="914400" cy="904875"/>
          </a:xfrm>
          <a:prstGeom prst="rect">
            <a:avLst/>
          </a:prstGeom>
          <a:noFill/>
        </p:spPr>
      </p:pic>
      <p:pic>
        <p:nvPicPr>
          <p:cNvPr id="15" name="Picture 7" descr="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876800" y="3733800"/>
            <a:ext cx="1066800" cy="977900"/>
          </a:xfrm>
          <a:prstGeom prst="rect">
            <a:avLst/>
          </a:prstGeom>
          <a:noFill/>
        </p:spPr>
      </p:pic>
      <p:pic>
        <p:nvPicPr>
          <p:cNvPr id="17" name="Picture 12" descr="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67200" y="4724400"/>
            <a:ext cx="838200" cy="829469"/>
          </a:xfrm>
          <a:prstGeom prst="rect">
            <a:avLst/>
          </a:prstGeom>
          <a:noFill/>
        </p:spPr>
      </p:pic>
      <p:pic>
        <p:nvPicPr>
          <p:cNvPr id="18" name="Picture 7" descr="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95600" y="4267200"/>
            <a:ext cx="1066800" cy="977900"/>
          </a:xfrm>
          <a:prstGeom prst="rect">
            <a:avLst/>
          </a:prstGeom>
          <a:noFill/>
        </p:spPr>
      </p:pic>
      <p:pic>
        <p:nvPicPr>
          <p:cNvPr id="26" name="Picture 19" descr="cloud_blue_sof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143000"/>
            <a:ext cx="1600200" cy="993458"/>
          </a:xfrm>
          <a:prstGeom prst="rect">
            <a:avLst/>
          </a:prstGeom>
          <a:noFill/>
        </p:spPr>
      </p:pic>
      <p:pic>
        <p:nvPicPr>
          <p:cNvPr id="28" name="Picture 2" descr="E:\новая скачка2\1287244981509738217water-droplet-icon-md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133600"/>
            <a:ext cx="486528" cy="381000"/>
          </a:xfrm>
          <a:prstGeom prst="rect">
            <a:avLst/>
          </a:prstGeom>
          <a:noFill/>
        </p:spPr>
      </p:pic>
      <p:pic>
        <p:nvPicPr>
          <p:cNvPr id="29" name="Picture 2" descr="E:\новая скачка2\1287244981509738217water-droplet-icon-md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09800"/>
            <a:ext cx="486528" cy="381000"/>
          </a:xfrm>
          <a:prstGeom prst="rect">
            <a:avLst/>
          </a:prstGeom>
          <a:noFill/>
        </p:spPr>
      </p:pic>
      <p:pic>
        <p:nvPicPr>
          <p:cNvPr id="30" name="Picture 2" descr="E:\новая скачка2\1287244981509738217water-droplet-icon-md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286000"/>
            <a:ext cx="486528" cy="381000"/>
          </a:xfrm>
          <a:prstGeom prst="rect">
            <a:avLst/>
          </a:prstGeom>
          <a:noFill/>
        </p:spPr>
      </p:pic>
      <p:pic>
        <p:nvPicPr>
          <p:cNvPr id="31" name="Picture 2" descr="E:\новая скачка2\1287244981509738217water-droplet-icon-md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057400"/>
            <a:ext cx="486528" cy="381000"/>
          </a:xfrm>
          <a:prstGeom prst="rect">
            <a:avLst/>
          </a:prstGeom>
          <a:noFill/>
        </p:spPr>
      </p:pic>
      <p:pic>
        <p:nvPicPr>
          <p:cNvPr id="32" name="Picture 2" descr="E:\новая скачка2\1287244981509738217water-droplet-icon-md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057400"/>
            <a:ext cx="486528" cy="381000"/>
          </a:xfrm>
          <a:prstGeom prst="rect">
            <a:avLst/>
          </a:prstGeom>
          <a:noFill/>
        </p:spPr>
      </p:pic>
      <p:pic>
        <p:nvPicPr>
          <p:cNvPr id="34" name="Picture 2" descr="E:\новая скачка2\1287244981509738217water-droplet-icon-md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1828800"/>
            <a:ext cx="486528" cy="381000"/>
          </a:xfrm>
          <a:prstGeom prst="rect">
            <a:avLst/>
          </a:prstGeom>
          <a:noFill/>
        </p:spPr>
      </p:pic>
      <p:pic>
        <p:nvPicPr>
          <p:cNvPr id="4098" name="Picture 2" descr="E:\весна 4\ее.png"/>
          <p:cNvPicPr>
            <a:picLocks noChangeAspect="1" noChangeArrowheads="1"/>
          </p:cNvPicPr>
          <p:nvPr/>
        </p:nvPicPr>
        <p:blipFill>
          <a:blip r:embed="rId11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3276600"/>
            <a:ext cx="2903101" cy="3352800"/>
          </a:xfrm>
          <a:prstGeom prst="rect">
            <a:avLst/>
          </a:prstGeom>
          <a:noFill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IV. </a:t>
            </a:r>
            <a:r>
              <a:rPr lang="ru-RU" sz="2400" b="1" dirty="0" smtClean="0"/>
              <a:t>Произношение звука “Л” в слогах, развитие пальчиковой моторики.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По пути заглянем к ежику. Ежик решил подарить </a:t>
            </a:r>
            <a:r>
              <a:rPr lang="ru-RU" sz="2400" dirty="0" err="1" smtClean="0"/>
              <a:t>Лосяшу</a:t>
            </a:r>
            <a:r>
              <a:rPr lang="ru-RU" sz="2400" dirty="0" smtClean="0"/>
              <a:t> цветы и попросил тучки помочь ему полить цветник. Покажите пальцами капельки дождя спойте их песенки . Послушайте какие: “</a:t>
            </a:r>
            <a:r>
              <a:rPr lang="ru-RU" sz="2400" dirty="0" err="1" smtClean="0"/>
              <a:t>пла-плы</a:t>
            </a:r>
            <a:r>
              <a:rPr lang="ru-RU" sz="2400" dirty="0" smtClean="0"/>
              <a:t>”, </a:t>
            </a:r>
            <a:r>
              <a:rPr lang="ru-RU" sz="2400" dirty="0" err="1" smtClean="0"/>
              <a:t>гло-глу</a:t>
            </a:r>
            <a:r>
              <a:rPr lang="ru-RU" sz="2400" dirty="0" smtClean="0"/>
              <a:t>” - дети делают колечки пальцами. Солнышко посылает цветам теплые лучи “</a:t>
            </a:r>
            <a:r>
              <a:rPr lang="ru-RU" sz="2400" dirty="0" err="1" smtClean="0"/>
              <a:t>фла-фло</a:t>
            </a:r>
            <a:r>
              <a:rPr lang="ru-RU" sz="2400" dirty="0" smtClean="0"/>
              <a:t>” - дети соединяют пальцы рук. Цветы раскрываются – разгибать пальцы из кулака и произносить: “</a:t>
            </a:r>
            <a:r>
              <a:rPr lang="ru-RU" sz="2400" dirty="0" err="1" smtClean="0"/>
              <a:t>сла-слы</a:t>
            </a:r>
            <a:r>
              <a:rPr lang="ru-RU" sz="2400" dirty="0" smtClean="0"/>
              <a:t>”. Теперь ежик может подарить </a:t>
            </a:r>
            <a:r>
              <a:rPr lang="ru-RU" sz="2400" dirty="0" err="1" smtClean="0"/>
              <a:t>Лосяшу</a:t>
            </a:r>
            <a:r>
              <a:rPr lang="ru-RU" sz="2400" dirty="0" smtClean="0"/>
              <a:t> цветы. А что же мы подарим </a:t>
            </a:r>
            <a:r>
              <a:rPr lang="ru-RU" sz="2400" dirty="0" err="1" smtClean="0"/>
              <a:t>Лосяшу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4.60685E-6 C 4.16667E-6 0.00023 -0.00521 0.27451 -0.0099 0.5494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7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60685E-6 C 4.16667E-6 0.00023 -0.00521 0.27451 -0.0099 0.5494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7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60685E-6 C 4.16667E-6 0.00023 -0.00521 0.27451 -0.0099 0.54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629E-6 C -2.5E-6 0.00023 -0.00521 0.29649 -0.00989 0.59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60685E-6 C 4.16667E-6 0.00023 -0.00521 0.27451 -0.0099 0.5494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7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60685E-6 C 4.16667E-6 0.00023 -0.00521 0.27451 -0.0099 0.54949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7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04800" y="1219200"/>
            <a:ext cx="8534400" cy="5334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E:\весна 4\солд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81558">
            <a:off x="1705328" y="4641582"/>
            <a:ext cx="1208152" cy="1735345"/>
          </a:xfrm>
          <a:prstGeom prst="rect">
            <a:avLst/>
          </a:prstGeom>
          <a:noFill/>
        </p:spPr>
      </p:pic>
      <p:pic>
        <p:nvPicPr>
          <p:cNvPr id="3075" name="Picture 3" descr="E:\весна 4\слон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74498">
            <a:off x="5752179" y="3090918"/>
            <a:ext cx="1211690" cy="1740427"/>
          </a:xfrm>
          <a:prstGeom prst="rect">
            <a:avLst/>
          </a:prstGeom>
          <a:noFill/>
        </p:spPr>
      </p:pic>
      <p:pic>
        <p:nvPicPr>
          <p:cNvPr id="3076" name="Picture 4" descr="E:\весна 4\елк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97726">
            <a:off x="721772" y="2747652"/>
            <a:ext cx="1229732" cy="1766342"/>
          </a:xfrm>
          <a:prstGeom prst="rect">
            <a:avLst/>
          </a:prstGeom>
          <a:noFill/>
        </p:spPr>
      </p:pic>
      <p:pic>
        <p:nvPicPr>
          <p:cNvPr id="3077" name="Picture 5" descr="E:\весна 4\глобус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280903">
            <a:off x="4114801" y="4876800"/>
            <a:ext cx="1220164" cy="1752600"/>
          </a:xfrm>
          <a:prstGeom prst="rect">
            <a:avLst/>
          </a:prstGeom>
          <a:noFill/>
        </p:spPr>
      </p:pic>
      <p:pic>
        <p:nvPicPr>
          <p:cNvPr id="3078" name="Picture 6" descr="E:\весна 4\белка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23173" y="3174768"/>
            <a:ext cx="1223215" cy="1756982"/>
          </a:xfrm>
          <a:prstGeom prst="rect">
            <a:avLst/>
          </a:prstGeom>
          <a:noFill/>
        </p:spPr>
      </p:pic>
      <p:pic>
        <p:nvPicPr>
          <p:cNvPr id="3079" name="Picture 7" descr="E:\весна 4\ябл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629049">
            <a:off x="1928244" y="3007110"/>
            <a:ext cx="1219199" cy="1751214"/>
          </a:xfrm>
          <a:prstGeom prst="rect">
            <a:avLst/>
          </a:prstGeom>
          <a:noFill/>
        </p:spPr>
      </p:pic>
      <p:pic>
        <p:nvPicPr>
          <p:cNvPr id="3080" name="Picture 8" descr="E:\весна 4\свекла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1173550">
            <a:off x="4447325" y="3116877"/>
            <a:ext cx="1222375" cy="1755775"/>
          </a:xfrm>
          <a:prstGeom prst="rect">
            <a:avLst/>
          </a:prstGeom>
          <a:noFill/>
        </p:spPr>
      </p:pic>
      <p:pic>
        <p:nvPicPr>
          <p:cNvPr id="3083" name="Picture 11" descr="E:\весна 4\мяч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792689">
            <a:off x="565461" y="4459849"/>
            <a:ext cx="1222375" cy="1755775"/>
          </a:xfrm>
          <a:prstGeom prst="rect">
            <a:avLst/>
          </a:prstGeom>
          <a:noFill/>
        </p:spPr>
      </p:pic>
      <p:pic>
        <p:nvPicPr>
          <p:cNvPr id="3085" name="Picture 13" descr="E:\весна 4\зон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19400" y="4800600"/>
            <a:ext cx="1222375" cy="1755775"/>
          </a:xfrm>
          <a:prstGeom prst="rect">
            <a:avLst/>
          </a:prstGeom>
          <a:noFill/>
        </p:spPr>
      </p:pic>
      <p:pic>
        <p:nvPicPr>
          <p:cNvPr id="3086" name="Picture 14" descr="E:\весна 4\баб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486400" y="4833851"/>
            <a:ext cx="1219200" cy="1751214"/>
          </a:xfrm>
          <a:prstGeom prst="rect">
            <a:avLst/>
          </a:prstGeom>
          <a:noFill/>
        </p:spPr>
      </p:pic>
      <p:sp>
        <p:nvSpPr>
          <p:cNvPr id="15" name="Freeform 15"/>
          <p:cNvSpPr>
            <a:spLocks/>
          </p:cNvSpPr>
          <p:nvPr/>
        </p:nvSpPr>
        <p:spPr bwMode="auto">
          <a:xfrm>
            <a:off x="533400" y="685800"/>
            <a:ext cx="8107363" cy="735013"/>
          </a:xfrm>
          <a:custGeom>
            <a:avLst/>
            <a:gdLst>
              <a:gd name="T0" fmla="*/ 0 w 5107"/>
              <a:gd name="T1" fmla="*/ 0 h 463"/>
              <a:gd name="T2" fmla="*/ 854 w 5107"/>
              <a:gd name="T3" fmla="*/ 307 h 463"/>
              <a:gd name="T4" fmla="*/ 1968 w 5107"/>
              <a:gd name="T5" fmla="*/ 442 h 463"/>
              <a:gd name="T6" fmla="*/ 3197 w 5107"/>
              <a:gd name="T7" fmla="*/ 432 h 463"/>
              <a:gd name="T8" fmla="*/ 4378 w 5107"/>
              <a:gd name="T9" fmla="*/ 278 h 463"/>
              <a:gd name="T10" fmla="*/ 5107 w 5107"/>
              <a:gd name="T11" fmla="*/ 48 h 4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07"/>
              <a:gd name="T19" fmla="*/ 0 h 463"/>
              <a:gd name="T20" fmla="*/ 5107 w 5107"/>
              <a:gd name="T21" fmla="*/ 463 h 4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07" h="463">
                <a:moveTo>
                  <a:pt x="0" y="0"/>
                </a:moveTo>
                <a:cubicBezTo>
                  <a:pt x="142" y="51"/>
                  <a:pt x="526" y="233"/>
                  <a:pt x="854" y="307"/>
                </a:cubicBezTo>
                <a:cubicBezTo>
                  <a:pt x="1182" y="381"/>
                  <a:pt x="1578" y="421"/>
                  <a:pt x="1968" y="442"/>
                </a:cubicBezTo>
                <a:cubicBezTo>
                  <a:pt x="2358" y="463"/>
                  <a:pt x="2795" y="459"/>
                  <a:pt x="3197" y="432"/>
                </a:cubicBezTo>
                <a:cubicBezTo>
                  <a:pt x="3599" y="405"/>
                  <a:pt x="4060" y="342"/>
                  <a:pt x="4378" y="278"/>
                </a:cubicBezTo>
                <a:cubicBezTo>
                  <a:pt x="4696" y="214"/>
                  <a:pt x="4955" y="96"/>
                  <a:pt x="5107" y="48"/>
                </a:cubicBezTo>
              </a:path>
            </a:pathLst>
          </a:custGeom>
          <a:noFill/>
          <a:ln w="47625">
            <a:pattFill prst="dkVert">
              <a:fgClr>
                <a:srgbClr val="808080"/>
              </a:fgClr>
              <a:bgClr>
                <a:srgbClr val="CCCCFF"/>
              </a:bgClr>
            </a:pattFill>
            <a:round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rot="1440648">
            <a:off x="304800" y="381000"/>
            <a:ext cx="457200" cy="381000"/>
          </a:xfrm>
          <a:custGeom>
            <a:avLst/>
            <a:gdLst/>
            <a:ahLst/>
            <a:cxnLst>
              <a:cxn ang="0">
                <a:pos x="768" y="672"/>
              </a:cxn>
              <a:cxn ang="0">
                <a:pos x="528" y="566"/>
              </a:cxn>
              <a:cxn ang="0">
                <a:pos x="140" y="487"/>
              </a:cxn>
              <a:cxn ang="0">
                <a:pos x="15" y="130"/>
              </a:cxn>
              <a:cxn ang="0">
                <a:pos x="224" y="130"/>
              </a:cxn>
              <a:cxn ang="0">
                <a:pos x="364" y="308"/>
              </a:cxn>
              <a:cxn ang="0">
                <a:pos x="489" y="468"/>
              </a:cxn>
              <a:cxn ang="0">
                <a:pos x="713" y="41"/>
              </a:cxn>
              <a:cxn ang="0">
                <a:pos x="852" y="219"/>
              </a:cxn>
              <a:cxn ang="0">
                <a:pos x="852" y="398"/>
              </a:cxn>
              <a:cxn ang="0">
                <a:pos x="452" y="586"/>
              </a:cxn>
              <a:cxn ang="0">
                <a:pos x="308" y="720"/>
              </a:cxn>
            </a:cxnLst>
            <a:rect l="0" t="0" r="r" b="b"/>
            <a:pathLst>
              <a:path w="919" h="720">
                <a:moveTo>
                  <a:pt x="768" y="672"/>
                </a:moveTo>
                <a:cubicBezTo>
                  <a:pt x="728" y="654"/>
                  <a:pt x="633" y="597"/>
                  <a:pt x="528" y="566"/>
                </a:cubicBezTo>
                <a:cubicBezTo>
                  <a:pt x="423" y="535"/>
                  <a:pt x="225" y="560"/>
                  <a:pt x="140" y="487"/>
                </a:cubicBezTo>
                <a:cubicBezTo>
                  <a:pt x="55" y="414"/>
                  <a:pt x="0" y="190"/>
                  <a:pt x="15" y="130"/>
                </a:cubicBezTo>
                <a:cubicBezTo>
                  <a:pt x="29" y="71"/>
                  <a:pt x="166" y="100"/>
                  <a:pt x="224" y="130"/>
                </a:cubicBezTo>
                <a:cubicBezTo>
                  <a:pt x="282" y="160"/>
                  <a:pt x="320" y="253"/>
                  <a:pt x="364" y="308"/>
                </a:cubicBezTo>
                <a:cubicBezTo>
                  <a:pt x="407" y="364"/>
                  <a:pt x="430" y="513"/>
                  <a:pt x="489" y="468"/>
                </a:cubicBezTo>
                <a:cubicBezTo>
                  <a:pt x="547" y="424"/>
                  <a:pt x="652" y="82"/>
                  <a:pt x="713" y="41"/>
                </a:cubicBezTo>
                <a:cubicBezTo>
                  <a:pt x="774" y="0"/>
                  <a:pt x="829" y="160"/>
                  <a:pt x="852" y="219"/>
                </a:cubicBezTo>
                <a:cubicBezTo>
                  <a:pt x="875" y="279"/>
                  <a:pt x="919" y="337"/>
                  <a:pt x="852" y="398"/>
                </a:cubicBezTo>
                <a:cubicBezTo>
                  <a:pt x="785" y="459"/>
                  <a:pt x="543" y="532"/>
                  <a:pt x="452" y="586"/>
                </a:cubicBezTo>
                <a:cubicBezTo>
                  <a:pt x="361" y="640"/>
                  <a:pt x="338" y="692"/>
                  <a:pt x="308" y="720"/>
                </a:cubicBezTo>
              </a:path>
            </a:pathLst>
          </a:custGeom>
          <a:noFill/>
          <a:ln w="41275">
            <a:pattFill prst="dkVert">
              <a:fgClr>
                <a:srgbClr val="808080"/>
              </a:fgClr>
              <a:bgClr>
                <a:srgbClr val="CCCCFF"/>
              </a:bgClr>
            </a:pattFill>
            <a:prstDash val="solid"/>
            <a:round/>
            <a:headEnd/>
            <a:tailEnd/>
          </a:ln>
          <a:effectLst>
            <a:prstShdw prst="shdw17" dist="17961" dir="2700000">
              <a:srgbClr val="80808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 rot="20400953">
            <a:off x="8305800" y="533400"/>
            <a:ext cx="457200" cy="381000"/>
          </a:xfrm>
          <a:custGeom>
            <a:avLst/>
            <a:gdLst/>
            <a:ahLst/>
            <a:cxnLst>
              <a:cxn ang="0">
                <a:pos x="768" y="672"/>
              </a:cxn>
              <a:cxn ang="0">
                <a:pos x="528" y="566"/>
              </a:cxn>
              <a:cxn ang="0">
                <a:pos x="140" y="487"/>
              </a:cxn>
              <a:cxn ang="0">
                <a:pos x="15" y="130"/>
              </a:cxn>
              <a:cxn ang="0">
                <a:pos x="224" y="130"/>
              </a:cxn>
              <a:cxn ang="0">
                <a:pos x="364" y="308"/>
              </a:cxn>
              <a:cxn ang="0">
                <a:pos x="489" y="468"/>
              </a:cxn>
              <a:cxn ang="0">
                <a:pos x="713" y="41"/>
              </a:cxn>
              <a:cxn ang="0">
                <a:pos x="852" y="219"/>
              </a:cxn>
              <a:cxn ang="0">
                <a:pos x="852" y="398"/>
              </a:cxn>
              <a:cxn ang="0">
                <a:pos x="452" y="586"/>
              </a:cxn>
              <a:cxn ang="0">
                <a:pos x="308" y="720"/>
              </a:cxn>
            </a:cxnLst>
            <a:rect l="0" t="0" r="r" b="b"/>
            <a:pathLst>
              <a:path w="919" h="720">
                <a:moveTo>
                  <a:pt x="768" y="672"/>
                </a:moveTo>
                <a:cubicBezTo>
                  <a:pt x="728" y="654"/>
                  <a:pt x="633" y="597"/>
                  <a:pt x="528" y="566"/>
                </a:cubicBezTo>
                <a:cubicBezTo>
                  <a:pt x="423" y="535"/>
                  <a:pt x="225" y="560"/>
                  <a:pt x="140" y="487"/>
                </a:cubicBezTo>
                <a:cubicBezTo>
                  <a:pt x="55" y="414"/>
                  <a:pt x="0" y="190"/>
                  <a:pt x="15" y="130"/>
                </a:cubicBezTo>
                <a:cubicBezTo>
                  <a:pt x="29" y="71"/>
                  <a:pt x="166" y="100"/>
                  <a:pt x="224" y="130"/>
                </a:cubicBezTo>
                <a:cubicBezTo>
                  <a:pt x="282" y="160"/>
                  <a:pt x="320" y="253"/>
                  <a:pt x="364" y="308"/>
                </a:cubicBezTo>
                <a:cubicBezTo>
                  <a:pt x="407" y="364"/>
                  <a:pt x="430" y="513"/>
                  <a:pt x="489" y="468"/>
                </a:cubicBezTo>
                <a:cubicBezTo>
                  <a:pt x="547" y="424"/>
                  <a:pt x="652" y="82"/>
                  <a:pt x="713" y="41"/>
                </a:cubicBezTo>
                <a:cubicBezTo>
                  <a:pt x="774" y="0"/>
                  <a:pt x="829" y="160"/>
                  <a:pt x="852" y="219"/>
                </a:cubicBezTo>
                <a:cubicBezTo>
                  <a:pt x="875" y="279"/>
                  <a:pt x="919" y="337"/>
                  <a:pt x="852" y="398"/>
                </a:cubicBezTo>
                <a:cubicBezTo>
                  <a:pt x="785" y="459"/>
                  <a:pt x="543" y="532"/>
                  <a:pt x="452" y="586"/>
                </a:cubicBezTo>
                <a:cubicBezTo>
                  <a:pt x="361" y="640"/>
                  <a:pt x="338" y="692"/>
                  <a:pt x="308" y="720"/>
                </a:cubicBezTo>
              </a:path>
            </a:pathLst>
          </a:custGeom>
          <a:noFill/>
          <a:ln w="41275">
            <a:pattFill prst="dkVert">
              <a:fgClr>
                <a:srgbClr val="808080"/>
              </a:fgClr>
              <a:bgClr>
                <a:srgbClr val="CCCCFF"/>
              </a:bgClr>
            </a:pattFill>
            <a:prstDash val="solid"/>
            <a:round/>
            <a:headEnd/>
            <a:tailEnd/>
          </a:ln>
          <a:effectLst>
            <a:prstShdw prst="shdw17" dist="17961" dir="2700000">
              <a:srgbClr val="80808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Picture 20" descr="9a437125f2b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4572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en-US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V.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Развитие фонематического слуха.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Нам надо приготовить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Лосяша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 подарок. Предлагаю сделать гирлянду из флажков. Выберите флажки с картинками, в названии которых слышится звук “Л”. Называйте картинку и щелкайте по ней, если есть звук “Л”. Картинки: елка, яблоко, белка, свекла, слон, мяч, солдатик, зонт, глобус, бабочка. Красивая получилась гирлянда! Отправляемся дальше.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259E-6 C 0.03004 -0.05319 0.14254 -0.25231 0.18004 -0.31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5985E-6 C 0.03299 -0.04857 0.15643 -0.23034 0.19757 -0.290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6809E-6 C 0.01632 -0.0458 0.07743 -0.2174 0.09775 -0.274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8187E-6 C -0.0026 -0.04579 -0.01215 -0.21762 -0.01545 -0.274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4135E-6 C -0.00451 -0.04533 -0.02135 -0.21577 -0.02691 -0.272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5846E-6 C 0.01944 -0.08811 0.09288 -0.41859 0.11718 -0.528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1267E-6 C 0.02014 -0.08326 0.09618 -0.39501 0.12135 -0.499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57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04800" y="762000"/>
            <a:ext cx="8028709" cy="5810250"/>
          </a:xfrm>
          <a:prstGeom prst="rect">
            <a:avLst/>
          </a:prstGeom>
          <a:noFill/>
        </p:spPr>
      </p:pic>
      <p:pic>
        <p:nvPicPr>
          <p:cNvPr id="2059" name="Picture 11" descr="E:\ЛОГОПЕД\звук л\scan в2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2133600" y="3886200"/>
            <a:ext cx="1066800" cy="816946"/>
          </a:xfrm>
          <a:prstGeom prst="rect">
            <a:avLst/>
          </a:prstGeom>
          <a:noFill/>
        </p:spPr>
      </p:pic>
      <p:pic>
        <p:nvPicPr>
          <p:cNvPr id="2062" name="Picture 14" descr="E:\ЛОГОПЕД\звук л\ц6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4572000"/>
            <a:ext cx="1295400" cy="2009945"/>
          </a:xfrm>
          <a:prstGeom prst="rect">
            <a:avLst/>
          </a:prstGeom>
          <a:noFill/>
        </p:spPr>
      </p:pic>
      <p:pic>
        <p:nvPicPr>
          <p:cNvPr id="1027" name="Picture 3" descr="E:\ЛОГОПЕД\звук л\168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 rot="5400000">
            <a:off x="6491155" y="5563800"/>
            <a:ext cx="448555" cy="1047134"/>
          </a:xfrm>
          <a:prstGeom prst="rect">
            <a:avLst/>
          </a:prstGeom>
          <a:noFill/>
        </p:spPr>
      </p:pic>
      <p:pic>
        <p:nvPicPr>
          <p:cNvPr id="1026" name="Picture 2" descr="E:\ЛОГОПЕД\звук л\ц40.png"/>
          <p:cNvPicPr>
            <a:picLocks noChangeAspect="1" noChangeArrowheads="1"/>
          </p:cNvPicPr>
          <p:nvPr/>
        </p:nvPicPr>
        <p:blipFill>
          <a:blip r:embed="rId6" cstate="screen">
            <a:lum bright="-20000" contrast="20000"/>
          </a:blip>
          <a:srcRect/>
          <a:stretch>
            <a:fillRect/>
          </a:stretch>
        </p:blipFill>
        <p:spPr bwMode="auto">
          <a:xfrm>
            <a:off x="7772400" y="5438869"/>
            <a:ext cx="762000" cy="1003976"/>
          </a:xfrm>
          <a:prstGeom prst="rect">
            <a:avLst/>
          </a:prstGeom>
          <a:noFill/>
        </p:spPr>
      </p:pic>
      <p:pic>
        <p:nvPicPr>
          <p:cNvPr id="17" name="Picture 6" descr="56"/>
          <p:cNvPicPr>
            <a:picLocks noChangeAspect="1" noChangeArrowheads="1"/>
          </p:cNvPicPr>
          <p:nvPr/>
        </p:nvPicPr>
        <p:blipFill>
          <a:blip r:embed="rId7" cstate="print"/>
          <a:srcRect r="2501"/>
          <a:stretch>
            <a:fillRect/>
          </a:stretch>
        </p:blipFill>
        <p:spPr bwMode="auto">
          <a:xfrm>
            <a:off x="2667000" y="3810000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E:\ЛОГОПЕД\звук л\ц6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38200" y="2895600"/>
            <a:ext cx="776468" cy="1004888"/>
          </a:xfrm>
          <a:prstGeom prst="rect">
            <a:avLst/>
          </a:prstGeom>
          <a:noFill/>
        </p:spPr>
      </p:pic>
      <p:pic>
        <p:nvPicPr>
          <p:cNvPr id="2054" name="Picture 6" descr="E:\ЛОГОПЕД\звук л\c1ebb5da8fad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800600"/>
            <a:ext cx="506795" cy="520700"/>
          </a:xfrm>
          <a:prstGeom prst="rect">
            <a:avLst/>
          </a:prstGeom>
          <a:noFill/>
        </p:spPr>
      </p:pic>
      <p:pic>
        <p:nvPicPr>
          <p:cNvPr id="2058" name="Picture 10" descr="E:\ЛОГОПЕД\звук л\j0086578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2081">
            <a:off x="6038040" y="3511576"/>
            <a:ext cx="1318393" cy="890588"/>
          </a:xfrm>
          <a:prstGeom prst="rect">
            <a:avLst/>
          </a:prstGeom>
          <a:noFill/>
        </p:spPr>
      </p:pic>
      <p:pic>
        <p:nvPicPr>
          <p:cNvPr id="2057" name="Picture 9" descr="E:\ЛОГОПЕД\звук л\red-pushpin-flag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8856" b="-14605"/>
          <a:stretch>
            <a:fillRect/>
          </a:stretch>
        </p:blipFill>
        <p:spPr bwMode="auto">
          <a:xfrm rot="14518559">
            <a:off x="5311224" y="4352696"/>
            <a:ext cx="896566" cy="1181267"/>
          </a:xfrm>
          <a:prstGeom prst="rect">
            <a:avLst/>
          </a:prstGeom>
          <a:noFill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en-US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VI.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Автоматизация звука “Л” в словах.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Нюша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 просит нас помочь ей навести порядок иначе она не успеет на праздник. Ищите и называйте следующие картинки: флакон, флажок, глобус, солдатик, метла, посылка, клубок, платок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27746E-6 C 2.77778E-6 4.27746E-6 0.38802 -0.01688 0.77621 -0.03376 " pathEditMode="relative" ptsTypes="aA">
                                      <p:cBhvr>
                                        <p:cTn id="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12139E-6 C -0.08003 -0.07722 -0.38003 -0.3667 -0.48003 -0.463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31214E-6 C 0.07847 -0.02359 0.37257 -0.11214 0.47066 -0.141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2601E-6 C 0.04323 -0.00971 0.20521 -0.0467 0.2592 -0.058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8844E-6 C -0.09479 -0.1237 -0.44948 -0.58797 -0.56771 -0.7426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37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341E-7 C -0.03593 -0.03561 -0.17066 -0.16856 -0.21562 -0.2129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69942E-6 C -0.08351 -0.06798 -0.39723 -0.32232 -0.50191 -0.407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9.59538E-6 C 5.83333E-6 9.59538E-6 -0.30329 -0.01387 -0.60642 -0.02751 " pathEditMode="relative" ptsTypes="aA">
                                      <p:cBhvr>
                                        <p:cTn id="4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9"/>
          <p:cNvSpPr>
            <a:spLocks noChangeArrowheads="1"/>
          </p:cNvSpPr>
          <p:nvPr/>
        </p:nvSpPr>
        <p:spPr bwMode="auto">
          <a:xfrm rot="1232166">
            <a:off x="6705600" y="28194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25"/>
          <p:cNvSpPr>
            <a:spLocks noChangeArrowheads="1"/>
          </p:cNvSpPr>
          <p:nvPr/>
        </p:nvSpPr>
        <p:spPr bwMode="auto">
          <a:xfrm rot="1232166">
            <a:off x="7467600" y="27432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28"/>
          <p:cNvSpPr>
            <a:spLocks noChangeArrowheads="1"/>
          </p:cNvSpPr>
          <p:nvPr/>
        </p:nvSpPr>
        <p:spPr bwMode="auto">
          <a:xfrm rot="1232166">
            <a:off x="1905000" y="25908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1" name="Picture 6" descr="0_55dfc_adb61c75_XL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943600" y="-1447800"/>
            <a:ext cx="399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0_55dfc_adb61c75_XL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-838200" y="-1905000"/>
            <a:ext cx="3994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33"/>
          <p:cNvSpPr>
            <a:spLocks noChangeArrowheads="1"/>
          </p:cNvSpPr>
          <p:nvPr/>
        </p:nvSpPr>
        <p:spPr bwMode="auto">
          <a:xfrm rot="5400000">
            <a:off x="3695700" y="1790700"/>
            <a:ext cx="1828800" cy="8305800"/>
          </a:xfrm>
          <a:prstGeom prst="flowChartDelay">
            <a:avLst/>
          </a:prstGeom>
          <a:solidFill>
            <a:srgbClr val="97C262"/>
          </a:solidFill>
          <a:ln w="50800">
            <a:solidFill>
              <a:srgbClr val="7CAC4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22"/>
          <p:cNvSpPr>
            <a:spLocks noChangeArrowheads="1"/>
          </p:cNvSpPr>
          <p:nvPr/>
        </p:nvSpPr>
        <p:spPr bwMode="auto">
          <a:xfrm rot="1232166">
            <a:off x="5867400" y="28956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19"/>
          <p:cNvSpPr>
            <a:spLocks noChangeArrowheads="1"/>
          </p:cNvSpPr>
          <p:nvPr/>
        </p:nvSpPr>
        <p:spPr bwMode="auto">
          <a:xfrm rot="1232166">
            <a:off x="4724400" y="28194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6"/>
          <p:cNvSpPr>
            <a:spLocks noChangeArrowheads="1"/>
          </p:cNvSpPr>
          <p:nvPr/>
        </p:nvSpPr>
        <p:spPr bwMode="auto">
          <a:xfrm rot="1232166">
            <a:off x="3962400" y="27432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14"/>
          <p:cNvSpPr>
            <a:spLocks noChangeArrowheads="1"/>
          </p:cNvSpPr>
          <p:nvPr/>
        </p:nvSpPr>
        <p:spPr bwMode="auto">
          <a:xfrm rot="1441105">
            <a:off x="3290888" y="2746375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utoShape 11"/>
          <p:cNvSpPr>
            <a:spLocks noChangeArrowheads="1"/>
          </p:cNvSpPr>
          <p:nvPr/>
        </p:nvSpPr>
        <p:spPr bwMode="auto">
          <a:xfrm rot="1238521">
            <a:off x="2501900" y="2657475"/>
            <a:ext cx="76200" cy="366713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Freeform 7"/>
          <p:cNvSpPr>
            <a:spLocks/>
          </p:cNvSpPr>
          <p:nvPr/>
        </p:nvSpPr>
        <p:spPr bwMode="auto">
          <a:xfrm>
            <a:off x="768350" y="2651125"/>
            <a:ext cx="7523163" cy="434975"/>
          </a:xfrm>
          <a:custGeom>
            <a:avLst/>
            <a:gdLst>
              <a:gd name="T0" fmla="*/ 130 w 4739"/>
              <a:gd name="T1" fmla="*/ 0 h 274"/>
              <a:gd name="T2" fmla="*/ 140 w 4739"/>
              <a:gd name="T3" fmla="*/ 58 h 274"/>
              <a:gd name="T4" fmla="*/ 394 w 4739"/>
              <a:gd name="T5" fmla="*/ 106 h 274"/>
              <a:gd name="T6" fmla="*/ 2506 w 4739"/>
              <a:gd name="T7" fmla="*/ 250 h 274"/>
              <a:gd name="T8" fmla="*/ 3418 w 4739"/>
              <a:gd name="T9" fmla="*/ 250 h 274"/>
              <a:gd name="T10" fmla="*/ 4210 w 4739"/>
              <a:gd name="T11" fmla="*/ 221 h 274"/>
              <a:gd name="T12" fmla="*/ 4566 w 4739"/>
              <a:gd name="T13" fmla="*/ 192 h 274"/>
              <a:gd name="T14" fmla="*/ 4710 w 4739"/>
              <a:gd name="T15" fmla="*/ 173 h 274"/>
              <a:gd name="T16" fmla="*/ 4738 w 4739"/>
              <a:gd name="T17" fmla="*/ 125 h 2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39"/>
              <a:gd name="T28" fmla="*/ 0 h 274"/>
              <a:gd name="T29" fmla="*/ 4739 w 4739"/>
              <a:gd name="T30" fmla="*/ 274 h 2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39" h="274">
                <a:moveTo>
                  <a:pt x="130" y="0"/>
                </a:moveTo>
                <a:cubicBezTo>
                  <a:pt x="133" y="10"/>
                  <a:pt x="96" y="40"/>
                  <a:pt x="140" y="58"/>
                </a:cubicBezTo>
                <a:cubicBezTo>
                  <a:pt x="184" y="76"/>
                  <a:pt x="0" y="74"/>
                  <a:pt x="394" y="106"/>
                </a:cubicBezTo>
                <a:cubicBezTo>
                  <a:pt x="788" y="138"/>
                  <a:pt x="2002" y="226"/>
                  <a:pt x="2506" y="250"/>
                </a:cubicBezTo>
                <a:cubicBezTo>
                  <a:pt x="3010" y="274"/>
                  <a:pt x="3134" y="255"/>
                  <a:pt x="3418" y="250"/>
                </a:cubicBezTo>
                <a:cubicBezTo>
                  <a:pt x="3702" y="245"/>
                  <a:pt x="4019" y="231"/>
                  <a:pt x="4210" y="221"/>
                </a:cubicBezTo>
                <a:cubicBezTo>
                  <a:pt x="4401" y="211"/>
                  <a:pt x="4483" y="200"/>
                  <a:pt x="4566" y="192"/>
                </a:cubicBezTo>
                <a:cubicBezTo>
                  <a:pt x="4649" y="184"/>
                  <a:pt x="4681" y="184"/>
                  <a:pt x="4710" y="173"/>
                </a:cubicBezTo>
                <a:cubicBezTo>
                  <a:pt x="4739" y="162"/>
                  <a:pt x="4732" y="135"/>
                  <a:pt x="4738" y="125"/>
                </a:cubicBezTo>
              </a:path>
            </a:pathLst>
          </a:custGeom>
          <a:noFill/>
          <a:ln w="41275">
            <a:pattFill prst="wdUpDiag">
              <a:fgClr>
                <a:srgbClr val="ECBC8C"/>
              </a:fgClr>
              <a:bgClr>
                <a:srgbClr val="5F5F5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6" name="Freeform 41"/>
          <p:cNvSpPr>
            <a:spLocks/>
          </p:cNvSpPr>
          <p:nvPr/>
        </p:nvSpPr>
        <p:spPr bwMode="auto">
          <a:xfrm>
            <a:off x="960438" y="2620963"/>
            <a:ext cx="517525" cy="125412"/>
          </a:xfrm>
          <a:custGeom>
            <a:avLst/>
            <a:gdLst>
              <a:gd name="T0" fmla="*/ 0 w 326"/>
              <a:gd name="T1" fmla="*/ 0 h 79"/>
              <a:gd name="T2" fmla="*/ 86 w 326"/>
              <a:gd name="T3" fmla="*/ 48 h 79"/>
              <a:gd name="T4" fmla="*/ 259 w 326"/>
              <a:gd name="T5" fmla="*/ 77 h 79"/>
              <a:gd name="T6" fmla="*/ 326 w 326"/>
              <a:gd name="T7" fmla="*/ 39 h 79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79"/>
              <a:gd name="T14" fmla="*/ 326 w 326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79">
                <a:moveTo>
                  <a:pt x="0" y="0"/>
                </a:moveTo>
                <a:cubicBezTo>
                  <a:pt x="14" y="9"/>
                  <a:pt x="43" y="35"/>
                  <a:pt x="86" y="48"/>
                </a:cubicBezTo>
                <a:cubicBezTo>
                  <a:pt x="129" y="61"/>
                  <a:pt x="219" y="79"/>
                  <a:pt x="259" y="77"/>
                </a:cubicBezTo>
                <a:cubicBezTo>
                  <a:pt x="299" y="75"/>
                  <a:pt x="312" y="47"/>
                  <a:pt x="326" y="39"/>
                </a:cubicBezTo>
              </a:path>
            </a:pathLst>
          </a:custGeom>
          <a:noFill/>
          <a:ln w="41275">
            <a:pattFill prst="wdUpDiag">
              <a:fgClr>
                <a:srgbClr val="FFCC99"/>
              </a:fgClr>
              <a:bgClr>
                <a:schemeClr val="bg2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7" name="Freeform 42"/>
          <p:cNvSpPr>
            <a:spLocks/>
          </p:cNvSpPr>
          <p:nvPr/>
        </p:nvSpPr>
        <p:spPr bwMode="auto">
          <a:xfrm>
            <a:off x="7772400" y="2743200"/>
            <a:ext cx="517525" cy="125413"/>
          </a:xfrm>
          <a:custGeom>
            <a:avLst/>
            <a:gdLst>
              <a:gd name="T0" fmla="*/ 0 w 326"/>
              <a:gd name="T1" fmla="*/ 0 h 79"/>
              <a:gd name="T2" fmla="*/ 86 w 326"/>
              <a:gd name="T3" fmla="*/ 48 h 79"/>
              <a:gd name="T4" fmla="*/ 259 w 326"/>
              <a:gd name="T5" fmla="*/ 77 h 79"/>
              <a:gd name="T6" fmla="*/ 326 w 326"/>
              <a:gd name="T7" fmla="*/ 39 h 79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79"/>
              <a:gd name="T14" fmla="*/ 326 w 326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79">
                <a:moveTo>
                  <a:pt x="0" y="0"/>
                </a:moveTo>
                <a:cubicBezTo>
                  <a:pt x="14" y="9"/>
                  <a:pt x="43" y="35"/>
                  <a:pt x="86" y="48"/>
                </a:cubicBezTo>
                <a:cubicBezTo>
                  <a:pt x="129" y="61"/>
                  <a:pt x="219" y="79"/>
                  <a:pt x="259" y="77"/>
                </a:cubicBezTo>
                <a:cubicBezTo>
                  <a:pt x="299" y="75"/>
                  <a:pt x="312" y="47"/>
                  <a:pt x="326" y="39"/>
                </a:cubicBezTo>
              </a:path>
            </a:pathLst>
          </a:custGeom>
          <a:noFill/>
          <a:ln w="41275">
            <a:pattFill prst="wdUpDiag">
              <a:fgClr>
                <a:srgbClr val="FFCC99"/>
              </a:fgClr>
              <a:bgClr>
                <a:schemeClr val="bg2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E:\ЛОГОПЕД\звук л\ц53.png"/>
          <p:cNvPicPr>
            <a:picLocks noChangeAspect="1" noChangeArrowheads="1"/>
          </p:cNvPicPr>
          <p:nvPr/>
        </p:nvPicPr>
        <p:blipFill>
          <a:blip r:embed="rId3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1524000" y="5105400"/>
            <a:ext cx="1371600" cy="1546510"/>
          </a:xfrm>
          <a:prstGeom prst="rect">
            <a:avLst/>
          </a:prstGeom>
          <a:noFill/>
        </p:spPr>
      </p:pic>
      <p:pic>
        <p:nvPicPr>
          <p:cNvPr id="2051" name="Picture 3" descr="E:\ЛОГОПЕД\звук л\ц18.pn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 rot="20999648">
            <a:off x="2819400" y="5105400"/>
            <a:ext cx="1349393" cy="1600200"/>
          </a:xfrm>
          <a:prstGeom prst="rect">
            <a:avLst/>
          </a:prstGeom>
          <a:noFill/>
        </p:spPr>
      </p:pic>
      <p:pic>
        <p:nvPicPr>
          <p:cNvPr id="2052" name="Picture 4" descr="E:\ЛОГОПЕД\звук л\Футболка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rot="20212368">
            <a:off x="4312550" y="5423905"/>
            <a:ext cx="1190536" cy="1250540"/>
          </a:xfrm>
          <a:prstGeom prst="rect">
            <a:avLst/>
          </a:prstGeom>
          <a:noFill/>
        </p:spPr>
      </p:pic>
      <p:pic>
        <p:nvPicPr>
          <p:cNvPr id="2053" name="Picture 5" descr="E:\ЛОГОПЕД\звук л\FS0320.pn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6934200" y="5181600"/>
            <a:ext cx="1524000" cy="1010478"/>
          </a:xfrm>
          <a:prstGeom prst="rect">
            <a:avLst/>
          </a:prstGeom>
          <a:noFill/>
        </p:spPr>
      </p:pic>
      <p:pic>
        <p:nvPicPr>
          <p:cNvPr id="2054" name="Picture 6" descr="E:\ЛОГОПЕД\звук л\7г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116777">
            <a:off x="5591925" y="5133882"/>
            <a:ext cx="1339530" cy="1437814"/>
          </a:xfrm>
          <a:prstGeom prst="rect">
            <a:avLst/>
          </a:prstGeom>
          <a:noFill/>
        </p:spPr>
      </p:pic>
      <p:pic>
        <p:nvPicPr>
          <p:cNvPr id="2056" name="Picture 8" descr="E:\весна 4\плат.png"/>
          <p:cNvPicPr>
            <a:picLocks noChangeAspect="1" noChangeArrowheads="1"/>
          </p:cNvPicPr>
          <p:nvPr/>
        </p:nvPicPr>
        <p:blipFill>
          <a:blip r:embed="rId8" cstate="screen">
            <a:lum contrast="10000"/>
          </a:blip>
          <a:srcRect/>
          <a:stretch>
            <a:fillRect/>
          </a:stretch>
        </p:blipFill>
        <p:spPr bwMode="auto">
          <a:xfrm rot="5853840">
            <a:off x="575589" y="5148363"/>
            <a:ext cx="889414" cy="1141089"/>
          </a:xfrm>
          <a:prstGeom prst="rect">
            <a:avLst/>
          </a:prstGeom>
          <a:noFill/>
        </p:spPr>
      </p:pic>
      <p:sp>
        <p:nvSpPr>
          <p:cNvPr id="14359" name="AutoShape 15"/>
          <p:cNvSpPr>
            <a:spLocks noChangeArrowheads="1"/>
          </p:cNvSpPr>
          <p:nvPr/>
        </p:nvSpPr>
        <p:spPr bwMode="auto">
          <a:xfrm>
            <a:off x="3886200" y="27432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AutoShape 13"/>
          <p:cNvSpPr>
            <a:spLocks noChangeArrowheads="1"/>
          </p:cNvSpPr>
          <p:nvPr/>
        </p:nvSpPr>
        <p:spPr bwMode="auto">
          <a:xfrm>
            <a:off x="3200400" y="27432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AutoShape 9"/>
          <p:cNvSpPr>
            <a:spLocks noChangeArrowheads="1"/>
          </p:cNvSpPr>
          <p:nvPr/>
        </p:nvSpPr>
        <p:spPr bwMode="auto">
          <a:xfrm>
            <a:off x="2438400" y="26670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AutoShape 26"/>
          <p:cNvSpPr>
            <a:spLocks noChangeArrowheads="1"/>
          </p:cNvSpPr>
          <p:nvPr/>
        </p:nvSpPr>
        <p:spPr bwMode="auto">
          <a:xfrm>
            <a:off x="1828800" y="25908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0" name="AutoShape 18"/>
          <p:cNvSpPr>
            <a:spLocks noChangeArrowheads="1"/>
          </p:cNvSpPr>
          <p:nvPr/>
        </p:nvSpPr>
        <p:spPr bwMode="auto">
          <a:xfrm>
            <a:off x="4648200" y="28194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AutoShape 24"/>
          <p:cNvSpPr>
            <a:spLocks noChangeArrowheads="1"/>
          </p:cNvSpPr>
          <p:nvPr/>
        </p:nvSpPr>
        <p:spPr bwMode="auto">
          <a:xfrm>
            <a:off x="6629400" y="28194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2" name="AutoShape 27"/>
          <p:cNvSpPr>
            <a:spLocks noChangeArrowheads="1"/>
          </p:cNvSpPr>
          <p:nvPr/>
        </p:nvSpPr>
        <p:spPr bwMode="auto">
          <a:xfrm>
            <a:off x="7391400" y="27432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AutoShape 21"/>
          <p:cNvSpPr>
            <a:spLocks noChangeArrowheads="1"/>
          </p:cNvSpPr>
          <p:nvPr/>
        </p:nvSpPr>
        <p:spPr bwMode="auto">
          <a:xfrm>
            <a:off x="5791200" y="2895600"/>
            <a:ext cx="76200" cy="381000"/>
          </a:xfrm>
          <a:prstGeom prst="flowChartSort">
            <a:avLst/>
          </a:prstGeom>
          <a:solidFill>
            <a:srgbClr val="5F5F5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86000" y="8382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Помогите </a:t>
            </a:r>
            <a:r>
              <a:rPr lang="ru-RU" sz="2400" dirty="0" err="1" smtClean="0"/>
              <a:t>Нюше</a:t>
            </a:r>
            <a:r>
              <a:rPr lang="ru-RU" sz="2400" dirty="0" smtClean="0"/>
              <a:t> повесить сушиться одежду. Называйте картинки и щелкайте по ним мышкой</a:t>
            </a:r>
            <a:endParaRPr lang="ru-RU" sz="2400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7687E-6 C 0.01875 -0.05989 0.08941 -0.28469 0.11302 -0.359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7872E-6 C 0.01614 -0.05296 0.07673 -0.25115 0.09687 -0.31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7 C 0.00555 -0.05111 0.02864 -0.24445 0.03628 -0.308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1536E-6 C -0.00278 -0.05759 -0.01337 -0.27405 -0.01684 -0.34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012E-6 C -0.0085 -0.05088 -0.04028 -0.2419 -0.05087 -0.30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028E-7 C -0.00973 -0.05365 -0.04636 -0.25509 -0.05851 -0.322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533400"/>
            <a:ext cx="7848600" cy="2819400"/>
          </a:xfrm>
          <a:prstGeom prst="roundRect">
            <a:avLst/>
          </a:prstGeom>
          <a:solidFill>
            <a:srgbClr val="C1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Посмотрите правильно ли </a:t>
            </a:r>
            <a:r>
              <a:rPr lang="ru-RU" dirty="0" err="1" smtClean="0"/>
              <a:t>Нюша</a:t>
            </a:r>
            <a:r>
              <a:rPr lang="ru-RU" dirty="0" smtClean="0"/>
              <a:t> разложила подарки в коробки? Называйте картинки. Что лишнее?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3505200"/>
            <a:ext cx="7924800" cy="2819400"/>
          </a:xfrm>
          <a:prstGeom prst="roundRect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E:\ЛОГОПЕД\звук л\1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657600"/>
            <a:ext cx="1012434" cy="2363489"/>
          </a:xfrm>
          <a:prstGeom prst="rect">
            <a:avLst/>
          </a:prstGeom>
          <a:noFill/>
        </p:spPr>
      </p:pic>
      <p:pic>
        <p:nvPicPr>
          <p:cNvPr id="5124" name="Picture 4" descr="E:\ЛОГОПЕД\звук л\ц64.pn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 rot="20557576">
            <a:off x="3961917" y="4043393"/>
            <a:ext cx="2362200" cy="1888806"/>
          </a:xfrm>
          <a:prstGeom prst="rect">
            <a:avLst/>
          </a:prstGeom>
          <a:noFill/>
        </p:spPr>
      </p:pic>
      <p:pic>
        <p:nvPicPr>
          <p:cNvPr id="1026" name="Picture 2" descr="E:\ЛОГОПЕД\звук л\кеп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" y="4191000"/>
            <a:ext cx="1606602" cy="1482090"/>
          </a:xfrm>
          <a:prstGeom prst="rect">
            <a:avLst/>
          </a:prstGeom>
          <a:noFill/>
        </p:spPr>
      </p:pic>
      <p:pic>
        <p:nvPicPr>
          <p:cNvPr id="1027" name="Picture 3" descr="E:\ЛОГОПЕД\звук л\Футболка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762000" y="1066800"/>
            <a:ext cx="1752600" cy="1840934"/>
          </a:xfrm>
          <a:prstGeom prst="rect">
            <a:avLst/>
          </a:prstGeom>
          <a:noFill/>
        </p:spPr>
      </p:pic>
      <p:pic>
        <p:nvPicPr>
          <p:cNvPr id="1028" name="Picture 4" descr="E:\ЛОГОПЕД\звук л\scan жжъ0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066800"/>
            <a:ext cx="1905000" cy="2044773"/>
          </a:xfrm>
          <a:prstGeom prst="rect">
            <a:avLst/>
          </a:prstGeom>
          <a:noFill/>
        </p:spPr>
      </p:pic>
      <p:pic>
        <p:nvPicPr>
          <p:cNvPr id="1029" name="Picture 5" descr="E:\ЛОГОПЕД\звук л\FS0375.pn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066800"/>
            <a:ext cx="1295400" cy="2086276"/>
          </a:xfrm>
          <a:prstGeom prst="rect">
            <a:avLst/>
          </a:prstGeom>
          <a:noFill/>
        </p:spPr>
      </p:pic>
      <p:pic>
        <p:nvPicPr>
          <p:cNvPr id="1030" name="Picture 6" descr="E:\ЛОГОПЕД\звук л\scan 122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4876800" y="1524000"/>
            <a:ext cx="1447800" cy="1139317"/>
          </a:xfrm>
          <a:prstGeom prst="rect">
            <a:avLst/>
          </a:prstGeom>
          <a:noFill/>
        </p:spPr>
      </p:pic>
      <p:pic>
        <p:nvPicPr>
          <p:cNvPr id="1033" name="Picture 9" descr="E:\ЛОГОПЕД\звук л\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495800"/>
            <a:ext cx="1461867" cy="1063625"/>
          </a:xfrm>
          <a:prstGeom prst="rect">
            <a:avLst/>
          </a:prstGeom>
          <a:noFill/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228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Посмотрите правильно ли </a:t>
            </a:r>
            <a:r>
              <a:rPr lang="ru-RU" sz="2400" b="1" dirty="0" err="1" smtClean="0"/>
              <a:t>Нюша</a:t>
            </a:r>
            <a:r>
              <a:rPr lang="ru-RU" sz="2400" b="1" dirty="0" smtClean="0"/>
              <a:t> разложила подарки в коробки? Называйте картинки. Что лишнее?</a:t>
            </a:r>
            <a:endParaRPr lang="ru-RU" sz="24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ОСЕНЬ 3\0_63825_d94117ca_XX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E:\весна 4\пин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8400" y="0"/>
            <a:ext cx="3429000" cy="2411539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VII.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Физ. минутка.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Посмотрите, над нами пролетает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Пин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Интересно, что он увидел из самолета.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 Я буду называть слова и бросать вам мяч, а вы возвращайте мяч мне и говорите, много чего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Пин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 увидел?– много волков, дятлов,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ослов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, слонов, клумб, флажков, платков, мелков, облаков. Продолжим свое путешествие.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2948E-6 C -0.08715 0.03815 -0.17395 0.07653 -0.23645 0.09942 C -0.29895 0.12231 -0.32656 0.11977 -0.37448 0.13734 C -0.42239 0.15491 -0.45746 0.17942 -0.52395 0.20509 C -0.5901 0.23075 -0.69097 0.27283 -0.77291 0.29156 C -0.85486 0.31075 -0.94062 0.31515 -1.01562 0.31908 C -1.09062 0.32301 -1.18003 0.31584 -1.22326 0.31491 " pathEditMode="relative" rAng="0" ptsTypes="aaaaaaa">
                                      <p:cBhvr>
                                        <p:cTn id="6" dur="8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ОСЕНЬ 3\0_63825_d94117ca_XX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62400" y="228600"/>
            <a:ext cx="4953000" cy="6400800"/>
          </a:xfrm>
          <a:prstGeom prst="roundRect">
            <a:avLst>
              <a:gd name="adj" fmla="val 38958"/>
            </a:avLst>
          </a:prstGeom>
          <a:gradFill>
            <a:gsLst>
              <a:gs pos="29000">
                <a:srgbClr val="AFEAFF"/>
              </a:gs>
              <a:gs pos="58000">
                <a:srgbClr val="FFFFC9"/>
              </a:gs>
            </a:gsLst>
            <a:lin ang="5400000" scaled="0"/>
          </a:gradFill>
          <a:ln w="635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E:\весна 4\к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381000" y="1219200"/>
            <a:ext cx="4644103" cy="3962400"/>
          </a:xfrm>
          <a:prstGeom prst="rect">
            <a:avLst/>
          </a:prstGeom>
          <a:noFill/>
        </p:spPr>
      </p:pic>
      <p:pic>
        <p:nvPicPr>
          <p:cNvPr id="5" name="Picture 3" descr="E:\весна 4\с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743200"/>
            <a:ext cx="1990418" cy="2006600"/>
          </a:xfrm>
          <a:prstGeom prst="rect">
            <a:avLst/>
          </a:prstGeom>
          <a:noFill/>
        </p:spPr>
      </p:pic>
      <p:pic>
        <p:nvPicPr>
          <p:cNvPr id="1026" name="Picture 2" descr="E:\весна 4\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971800"/>
            <a:ext cx="1752600" cy="2279455"/>
          </a:xfrm>
          <a:prstGeom prst="rect">
            <a:avLst/>
          </a:prstGeom>
          <a:noFill/>
        </p:spPr>
      </p:pic>
      <p:pic>
        <p:nvPicPr>
          <p:cNvPr id="8194" name="Picture 2" descr="E:\весна 4\бак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419600"/>
            <a:ext cx="2057400" cy="2093495"/>
          </a:xfrm>
          <a:prstGeom prst="rect">
            <a:avLst/>
          </a:prstGeom>
          <a:noFill/>
        </p:spPr>
      </p:pic>
      <p:pic>
        <p:nvPicPr>
          <p:cNvPr id="6" name="Picture 2" descr="E:\весна 4\0_38cda_9c06615e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62400" y="1981200"/>
            <a:ext cx="1908240" cy="1290447"/>
          </a:xfrm>
          <a:prstGeom prst="rect">
            <a:avLst/>
          </a:prstGeom>
          <a:noFill/>
        </p:spPr>
      </p:pic>
      <p:pic>
        <p:nvPicPr>
          <p:cNvPr id="1027" name="Picture 3" descr="E:\весна 4\я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1219200"/>
            <a:ext cx="2057400" cy="1746398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en-US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VIII.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Развитие навыков словообразования.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1.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Копатыч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 хочет угостить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Лосяша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 овощами и фруктами из своего огорода и сада. Помогите ему собрать урожай. Называйте картинки и щелкайте по ним мышкой: яблоко и яблочко. Дети называют: свеклу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свеколку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, баклажан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баклажанчик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, клубнику и клубничку, яблоко и яблочко.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C -8.33333E-7 -0.00046 -0.37951 0.0155 -0.75885 0.03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46 C 3.05556E-6 -0.00046 -0.22344 0.14154 -0.44601 0.283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1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-3.33333E-6 0.00023 -0.29791 -0.11563 -0.59583 -0.230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-1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2368E-6 C 3.33333E-6 -0.00115 -0.22709 -0.02197 -0.45417 -0.043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0259E-6 C 0 -1.20259E-6 -0.34392 0.19149 -0.6875 0.383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1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43735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«Речь </a:t>
            </a:r>
            <a:r>
              <a:rPr lang="ru-RU" b="1" dirty="0" smtClean="0"/>
              <a:t>— удивительно сильное средство, но нужно иметь много ума, чтобы пользоваться им»,- говорил немецкий философ Г. Гегель.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 descr="Дуб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56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47" name="Rectangle 5" descr="Орех"/>
          <p:cNvSpPr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>
            <a:solidFill>
              <a:srgbClr val="43311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8" name="Picture 16" descr="смородина2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4419600" y="0"/>
            <a:ext cx="1905000" cy="209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8" descr="груш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762000"/>
            <a:ext cx="126841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E:\ЛОГОПЕД\звук л\faad01c3635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343400"/>
            <a:ext cx="2286000" cy="2286000"/>
          </a:xfrm>
          <a:prstGeom prst="rect">
            <a:avLst/>
          </a:prstGeom>
          <a:noFill/>
        </p:spPr>
      </p:pic>
      <p:pic>
        <p:nvPicPr>
          <p:cNvPr id="22" name="Picture 2" descr="E:\весна 4\0_38cda_9c06615e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77000" y="4724400"/>
            <a:ext cx="2358961" cy="1595247"/>
          </a:xfrm>
          <a:prstGeom prst="rect">
            <a:avLst/>
          </a:prstGeom>
          <a:noFill/>
        </p:spPr>
      </p:pic>
      <p:pic>
        <p:nvPicPr>
          <p:cNvPr id="1026" name="Picture 2" descr="E:\Осень 4\4в.pn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57200"/>
            <a:ext cx="1600200" cy="1654607"/>
          </a:xfrm>
          <a:prstGeom prst="rect">
            <a:avLst/>
          </a:prstGeom>
          <a:noFill/>
        </p:spPr>
      </p:pic>
      <p:pic>
        <p:nvPicPr>
          <p:cNvPr id="18" name="Picture 2" descr="E:\ЛОГОПЕД\звук л\3a7cd69f2d2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4009382">
            <a:off x="-63550" y="5012745"/>
            <a:ext cx="2489007" cy="1006321"/>
          </a:xfrm>
          <a:prstGeom prst="rect">
            <a:avLst/>
          </a:prstGeom>
          <a:noFill/>
        </p:spPr>
      </p:pic>
      <p:pic>
        <p:nvPicPr>
          <p:cNvPr id="1035" name="Picture 11" descr="E:\весна 4\ябло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477000" y="381000"/>
            <a:ext cx="1676400" cy="1733712"/>
          </a:xfrm>
          <a:prstGeom prst="rect">
            <a:avLst/>
          </a:prstGeom>
          <a:noFill/>
        </p:spPr>
      </p:pic>
      <p:pic>
        <p:nvPicPr>
          <p:cNvPr id="1032" name="Picture 8" descr="E:\весна 4\0_12bb_c87cb301_XL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362200" y="5029200"/>
            <a:ext cx="1676400" cy="1561911"/>
          </a:xfrm>
          <a:prstGeom prst="rect">
            <a:avLst/>
          </a:prstGeom>
          <a:noFill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70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Назовите, что </a:t>
            </a:r>
            <a:r>
              <a:rPr lang="ru-RU" sz="2800" b="1" dirty="0" err="1" smtClean="0"/>
              <a:t>Копатыч</a:t>
            </a:r>
            <a:r>
              <a:rPr lang="ru-RU" sz="2800" b="1" dirty="0" smtClean="0"/>
              <a:t> приготовил. Из баклажана какая икра? – баклажанная, из яблок какое варенье? – яблочное, из лука какая приправа? – луковая, из клубники какое варенье? – клубничное</a:t>
            </a:r>
            <a:endParaRPr lang="ru-RU" dirty="0"/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1214E-6 C 0.01424 -0.07214 0.06754 -0.34243 0.08525 -0.43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5434E-6 C 0.07031 -0.06589 0.3342 -0.31306 0.42222 -0.395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1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4798E-6 C -0.04427 -0.08578 -0.21059 -0.40786 -0.26598 -0.515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2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2139E-6 C -0.03281 -0.08232 -0.15608 -0.39122 -0.19722 -0.494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2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04800" y="914400"/>
            <a:ext cx="8534400" cy="563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5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1771650" cy="2628900"/>
          </a:xfrm>
          <a:prstGeom prst="rect">
            <a:avLst/>
          </a:prstGeom>
          <a:noFill/>
        </p:spPr>
      </p:pic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657600" y="4495800"/>
            <a:ext cx="2209800" cy="1905000"/>
          </a:xfrm>
          <a:prstGeom prst="foldedCorner">
            <a:avLst>
              <a:gd name="adj" fmla="val 12500"/>
            </a:avLst>
          </a:prstGeom>
          <a:solidFill>
            <a:srgbClr val="D5EAFF"/>
          </a:solidFill>
          <a:ln w="2857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886200" y="5715000"/>
            <a:ext cx="1676400" cy="533400"/>
          </a:xfrm>
          <a:prstGeom prst="rect">
            <a:avLst/>
          </a:prstGeom>
          <a:solidFill>
            <a:schemeClr val="bg1"/>
          </a:solidFill>
          <a:ln w="412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0292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4196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4648200" y="5867400"/>
            <a:ext cx="228600" cy="228600"/>
          </a:xfrm>
          <a:prstGeom prst="ellipse">
            <a:avLst/>
          </a:prstGeom>
          <a:solidFill>
            <a:srgbClr val="0984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 descr="E:\ЛОГОПЕД\звук л\ц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00" y="3810000"/>
            <a:ext cx="1981200" cy="2085473"/>
          </a:xfrm>
          <a:prstGeom prst="rect">
            <a:avLst/>
          </a:prstGeom>
          <a:noFill/>
        </p:spPr>
      </p:pic>
      <p:pic>
        <p:nvPicPr>
          <p:cNvPr id="2050" name="Picture 2" descr="E:\ЛОГОПЕД\звук л\ц5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2438400"/>
            <a:ext cx="1371601" cy="1489055"/>
          </a:xfrm>
          <a:prstGeom prst="rect">
            <a:avLst/>
          </a:prstGeom>
          <a:noFill/>
        </p:spPr>
      </p:pic>
      <p:pic>
        <p:nvPicPr>
          <p:cNvPr id="2053" name="Picture 5" descr="E:\ЛОГОПЕД\звук л\djateооз.gif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 rot="1242872" flipH="1">
            <a:off x="2884162" y="2231137"/>
            <a:ext cx="1329950" cy="1901829"/>
          </a:xfrm>
          <a:prstGeom prst="rect">
            <a:avLst/>
          </a:prstGeom>
          <a:noFill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IX.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Развитие фонематических функций.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1. 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Крош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 готовит в подарок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Лосяшу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 рисунок. Отгадайте, что он нарисует. В названии картинок звук “Л” должен находиться в середине слова. Назовите картинку и покажите на схеме, где находится звук “Л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162E-6 C -0.06354 0.07075 -0.30191 0.33618 -0.38143 0.424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89017E-6 C -0.00833 0.04671 -0.03993 0.22197 -0.05035 0.280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4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6" name="Picture 4" descr="E:\ЛОГОПЕД\звук л\кеп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2438400"/>
            <a:ext cx="2120590" cy="1956245"/>
          </a:xfrm>
          <a:prstGeom prst="rect">
            <a:avLst/>
          </a:prstGeom>
          <a:noFill/>
        </p:spPr>
      </p:pic>
      <p:pic>
        <p:nvPicPr>
          <p:cNvPr id="3078" name="Picture 6" descr="E:\ЛОГОПЕД\звук л\2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2706189" cy="2235200"/>
          </a:xfrm>
          <a:prstGeom prst="rect">
            <a:avLst/>
          </a:prstGeom>
          <a:noFill/>
        </p:spPr>
      </p:pic>
      <p:pic>
        <p:nvPicPr>
          <p:cNvPr id="3079" name="Picture 7" descr="E:\ЛОГОПЕД\звук л\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629400" y="4876800"/>
            <a:ext cx="1689100" cy="1228955"/>
          </a:xfrm>
          <a:prstGeom prst="rect">
            <a:avLst/>
          </a:prstGeom>
          <a:noFill/>
        </p:spPr>
      </p:pic>
      <p:pic>
        <p:nvPicPr>
          <p:cNvPr id="9" name="Picture 2" descr="E:\ЛОГОПЕД\звук л\16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114800"/>
            <a:ext cx="990600" cy="23125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6" descr="E:\ЛОГОПЕД\звук л\scan 122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934200" y="2819400"/>
            <a:ext cx="1447800" cy="1139317"/>
          </a:xfrm>
          <a:prstGeom prst="rect">
            <a:avLst/>
          </a:prstGeom>
          <a:noFill/>
        </p:spPr>
      </p:pic>
      <p:pic>
        <p:nvPicPr>
          <p:cNvPr id="11" name="Picture 2" descr="E:\весна 4\0_38cda_9c06615e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0" y="4724400"/>
            <a:ext cx="2358961" cy="1595247"/>
          </a:xfrm>
          <a:prstGeom prst="rect">
            <a:avLst/>
          </a:prstGeom>
          <a:noFill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048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Когда все гости собрались вместе они подарили </a:t>
            </a:r>
            <a:r>
              <a:rPr lang="ru-RU" sz="2400" b="1" dirty="0" err="1" smtClean="0"/>
              <a:t>Лосяшу</a:t>
            </a:r>
            <a:r>
              <a:rPr lang="ru-RU" sz="2400" b="1" dirty="0" smtClean="0"/>
              <a:t> подарки. Закончите начатое мной предложение. </a:t>
            </a:r>
            <a:r>
              <a:rPr lang="ru-RU" sz="2400" b="1" dirty="0" err="1" smtClean="0"/>
              <a:t>Лосяш</a:t>
            </a:r>
            <a:r>
              <a:rPr lang="ru-RU" sz="2400" b="1" dirty="0" smtClean="0"/>
              <a:t> прыгал на …(скакалке). </a:t>
            </a:r>
            <a:r>
              <a:rPr lang="ru-RU" sz="2400" b="1" dirty="0" err="1" smtClean="0"/>
              <a:t>Лосяш</a:t>
            </a:r>
            <a:r>
              <a:rPr lang="ru-RU" sz="2400" b="1" dirty="0" smtClean="0"/>
              <a:t> размахивал…(флажком). </a:t>
            </a:r>
            <a:r>
              <a:rPr lang="ru-RU" sz="2400" b="1" dirty="0" err="1" smtClean="0"/>
              <a:t>Лосяш</a:t>
            </a:r>
            <a:r>
              <a:rPr lang="ru-RU" sz="2400" b="1" dirty="0" smtClean="0"/>
              <a:t> угостил </a:t>
            </a:r>
            <a:r>
              <a:rPr lang="ru-RU" sz="2400" b="1" dirty="0" err="1" smtClean="0"/>
              <a:t>Нюшу</a:t>
            </a:r>
            <a:r>
              <a:rPr lang="ru-RU" sz="2400" b="1" dirty="0" smtClean="0"/>
              <a:t>…(булкой). </a:t>
            </a:r>
            <a:r>
              <a:rPr lang="ru-RU" sz="2400" b="1" dirty="0" err="1" smtClean="0"/>
              <a:t>Лосяш</a:t>
            </a:r>
            <a:r>
              <a:rPr lang="ru-RU" sz="2400" b="1" dirty="0" smtClean="0"/>
              <a:t> играл…(солдатиком). </a:t>
            </a:r>
            <a:r>
              <a:rPr lang="ru-RU" sz="2400" b="1" dirty="0" err="1" smtClean="0"/>
              <a:t>Лосяш</a:t>
            </a:r>
            <a:r>
              <a:rPr lang="ru-RU" sz="2400" b="1" dirty="0" smtClean="0"/>
              <a:t> угостил Кроша …(клубникой). </a:t>
            </a:r>
            <a:r>
              <a:rPr lang="ru-RU" sz="2400" b="1" dirty="0" err="1" smtClean="0"/>
              <a:t>Лосяш</a:t>
            </a:r>
            <a:r>
              <a:rPr lang="ru-RU" sz="2400" b="1" dirty="0" smtClean="0"/>
              <a:t> ел…(вилкой)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FFFF"/>
              </a:gs>
              <a:gs pos="100000">
                <a:srgbClr val="F2FFEB"/>
              </a:gs>
            </a:gsLst>
            <a:path path="rect">
              <a:fillToRect l="100000" b="100000"/>
            </a:path>
          </a:gradFill>
          <a:ln w="9525">
            <a:solidFill>
              <a:srgbClr val="C7FFA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447800" y="4495800"/>
            <a:ext cx="6705600" cy="5334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2133600" y="3962400"/>
            <a:ext cx="5105400" cy="5334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2895600" y="3429000"/>
            <a:ext cx="3657600" cy="6096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3429000" y="2895600"/>
            <a:ext cx="2590800" cy="6096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3962400" y="2438400"/>
            <a:ext cx="1447800" cy="5334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19" descr="cloud_blue_sof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685800" y="228600"/>
            <a:ext cx="1600200" cy="993458"/>
          </a:xfrm>
          <a:prstGeom prst="rect">
            <a:avLst/>
          </a:prstGeom>
          <a:noFill/>
        </p:spPr>
      </p:pic>
      <p:pic>
        <p:nvPicPr>
          <p:cNvPr id="16" name="Picture 19" descr="cloud_blue_soft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2133600" y="381000"/>
            <a:ext cx="990600" cy="614998"/>
          </a:xfrm>
          <a:prstGeom prst="rect">
            <a:avLst/>
          </a:prstGeom>
          <a:noFill/>
        </p:spPr>
      </p:pic>
      <p:pic>
        <p:nvPicPr>
          <p:cNvPr id="18" name="Picture 19" descr="cloud_blue_sof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flipH="1">
            <a:off x="0" y="990600"/>
            <a:ext cx="1109248" cy="688658"/>
          </a:xfrm>
          <a:prstGeom prst="rect">
            <a:avLst/>
          </a:prstGeom>
          <a:noFill/>
        </p:spPr>
      </p:pic>
      <p:pic>
        <p:nvPicPr>
          <p:cNvPr id="2" name="Picture 2" descr="E:\Новая скачка 3\3a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648200"/>
            <a:ext cx="9144000" cy="2438400"/>
          </a:xfrm>
          <a:prstGeom prst="rect">
            <a:avLst/>
          </a:prstGeom>
          <a:noFill/>
        </p:spPr>
      </p:pic>
      <p:pic>
        <p:nvPicPr>
          <p:cNvPr id="3074" name="Picture 2" descr="E:\весна 4\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828800"/>
            <a:ext cx="991248" cy="685800"/>
          </a:xfrm>
          <a:prstGeom prst="rect">
            <a:avLst/>
          </a:prstGeom>
          <a:noFill/>
        </p:spPr>
      </p:pic>
      <p:pic>
        <p:nvPicPr>
          <p:cNvPr id="1026" name="Picture 2" descr="E:\ЛОГОПЕД\из нета\1зз29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3733800"/>
            <a:ext cx="1447800" cy="1447800"/>
          </a:xfrm>
          <a:prstGeom prst="rect">
            <a:avLst/>
          </a:prstGeom>
          <a:noFill/>
        </p:spPr>
      </p:pic>
      <p:pic>
        <p:nvPicPr>
          <p:cNvPr id="17" name="Picture 24" descr="л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304800" y="38100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28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Затем </a:t>
            </a:r>
            <a:r>
              <a:rPr lang="ru-RU" sz="2400" b="1" dirty="0" err="1" smtClean="0"/>
              <a:t>Лосяш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Крош</a:t>
            </a:r>
            <a:r>
              <a:rPr lang="ru-RU" sz="2400" b="1" dirty="0" smtClean="0"/>
              <a:t> стали соревноваться, кто больше назовет слов со звуком “Л”. Помогите им, вспомните какие картинки вы сегодня видели со звуком “Л”. Называйте по очереди слова и щелкайте по </a:t>
            </a:r>
            <a:r>
              <a:rPr lang="ru-RU" sz="2400" b="1" dirty="0" err="1" smtClean="0"/>
              <a:t>Лосяшу</a:t>
            </a:r>
            <a:r>
              <a:rPr lang="ru-RU" sz="2400" b="1" dirty="0" smtClean="0"/>
              <a:t> и Крошу. Молодцы, вы отлично помогли </a:t>
            </a:r>
            <a:r>
              <a:rPr lang="ru-RU" sz="2400" b="1" dirty="0" err="1" smtClean="0"/>
              <a:t>Смешарикам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Лосяш</a:t>
            </a:r>
            <a:r>
              <a:rPr lang="ru-RU" sz="2400" b="1" dirty="0" smtClean="0"/>
              <a:t> благодарит вас за красивую гирлянду из флажков</a:t>
            </a:r>
            <a:endParaRPr lang="ru-RU" sz="2400" b="1" dirty="0"/>
          </a:p>
        </p:txBody>
      </p:sp>
    </p:spTree>
  </p:cSld>
  <p:clrMapOvr>
    <a:masterClrMapping/>
  </p:clrMapOvr>
  <p:transition spd="med" advClick="0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7919E-6 C -0.00451 -0.03214 -0.00833 -0.06336 0.00313 -0.08047 C 0.01459 -0.09758 0.05556 -0.09758 0.06927 -0.1022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09804 C 0.07327 -0.10937 0.08542 -0.15422 0.10105 -0.16786 C 0.11667 -0.18151 0.14879 -0.17804 0.16129 -0.18058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9 -0.18058 C 0.16337 -0.19653 0.16493 -0.20995 0.17552 -0.22289 C 0.18611 -0.23584 0.21459 -0.25133 0.22483 -0.25873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83 -0.25873 C 0.23143 -0.27445 0.23594 -0.2881 0.24705 -0.30104 C 0.25816 -0.31399 0.2823 -0.32948 0.2915 -0.33688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5 -0.33688 C 0.30087 -0.3496 0.31181 -0.36208 0.32153 -0.37295 C 0.33125 -0.38382 0.34427 -0.3963 0.35018 -0.40255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948E-6 C -0.00365 -0.02196 -0.00712 -0.0437 -0.0191 -0.05919 C -0.03108 -0.07468 -0.05139 -0.08393 -0.07153 -0.09295 " pathEditMode="relative" ptsTypes="aaA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14 -0.09066 C -0.07673 -0.09852 -0.09635 -0.12396 -0.11059 -0.13552 C -0.12482 -0.14709 -0.14583 -0.15518 -0.1552 -0.16027 " pathEditMode="relative" rAng="0" ptsTypes="aaa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 -0.16027 C -0.15833 -0.16813 -0.16319 -0.19357 -0.17361 -0.20722 C -0.18402 -0.22086 -0.2085 -0.23451 -0.2177 -0.24168 " pathEditMode="relative" rAng="0" ptsTypes="aaa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14 -0.24353 C -0.21927 -0.25116 -0.22152 -0.27359 -0.23507 -0.28724 C -0.24861 -0.30088 -0.28472 -0.31753 -0.29774 -0.32563 " pathEditMode="relative" rAng="0" ptsTypes="aaa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61 -0.32354 C -0.29809 -0.33256 -0.30659 -0.36818 -0.3151 -0.37951 C -0.32361 -0.39084 -0.33923 -0.38876 -0.34548 -0.39107 " pathEditMode="relative" rAng="0" ptsTypes="aaa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скачка2\1346d0229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0" y="-190500"/>
            <a:ext cx="9334500" cy="7239000"/>
          </a:xfrm>
          <a:prstGeom prst="rect">
            <a:avLst/>
          </a:prstGeom>
          <a:noFill/>
        </p:spPr>
      </p:pic>
      <p:pic>
        <p:nvPicPr>
          <p:cNvPr id="5" name="Picture 4" descr="4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447800"/>
            <a:ext cx="2971800" cy="395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весна 4\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352800"/>
            <a:ext cx="2032432" cy="1406148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Calibri" pitchFamily="34" charset="0"/>
              </a:rPr>
              <a:t>X. Итог.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Какой звук вы старались правильно произносить? – звук “Л”.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Лосяш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 желает вам научиться всегда правильно произносить звук “Л” и дарит вам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раскраски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2023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Литература</a:t>
            </a:r>
            <a:br>
              <a:rPr lang="ru-RU" sz="2400" dirty="0" smtClean="0"/>
            </a:br>
            <a:r>
              <a:rPr lang="ru-RU" sz="2400" dirty="0" smtClean="0"/>
              <a:t>1.           Белая К.Ю. и др. Интеграция – как основной инструмент создания новой модели ДОУ //Управление ДОУ. 2003. №4</a:t>
            </a:r>
            <a:br>
              <a:rPr lang="ru-RU" sz="2400" dirty="0" smtClean="0"/>
            </a:br>
            <a:r>
              <a:rPr lang="ru-RU" sz="2400" dirty="0" smtClean="0"/>
              <a:t>2.           </a:t>
            </a:r>
            <a:r>
              <a:rPr lang="ru-RU" sz="2400" dirty="0" err="1" smtClean="0"/>
              <a:t>Дуева</a:t>
            </a:r>
            <a:r>
              <a:rPr lang="ru-RU" sz="2400" dirty="0" smtClean="0"/>
              <a:t> Т.И., Суворова Е.Н. Интегрированные занятия для детей с нарушениями речи // Логопед. 2010. №8.</a:t>
            </a:r>
            <a:br>
              <a:rPr lang="ru-RU" sz="2400" dirty="0" smtClean="0"/>
            </a:br>
            <a:r>
              <a:rPr lang="ru-RU" sz="2400" dirty="0" smtClean="0"/>
              <a:t>3.           Инновации в логопедическую практику / Методическое пособие для дошкольных образовательных учреждений. / Сост. О.Е. Громова. М.2008.</a:t>
            </a:r>
            <a:br>
              <a:rPr lang="ru-RU" sz="2400" dirty="0" smtClean="0"/>
            </a:br>
            <a:r>
              <a:rPr lang="ru-RU" sz="2400" dirty="0" smtClean="0"/>
              <a:t>4.           Косенкова О.С. Интегрированный подход к проведению логопедических занятий // Логопед. 2010. №7.</a:t>
            </a:r>
            <a:br>
              <a:rPr lang="ru-RU" sz="2400" dirty="0" smtClean="0"/>
            </a:br>
            <a:r>
              <a:rPr lang="ru-RU" sz="2400" dirty="0" smtClean="0"/>
              <a:t>5.           Павленко И.Н., </a:t>
            </a:r>
            <a:r>
              <a:rPr lang="ru-RU" sz="2400" dirty="0" err="1" smtClean="0"/>
              <a:t>Родюшкина</a:t>
            </a:r>
            <a:r>
              <a:rPr lang="ru-RU" sz="2400" dirty="0" smtClean="0"/>
              <a:t> Н.Г. Развитие речи и ознакомление с окружающим миром в ДОУ: Интегрированные занятия	. /Под ред. К.Ю.Белой. М., 2005.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0499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Правомерность этого суждения особенно понятна тем специалистам, для которых работа над речью, а точнее ее звучанием, осмысленностью, соответствием форм и содержания – и составляет ядро профессиональной деятельности.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05800" cy="5105400"/>
          </a:xfrm>
        </p:spPr>
        <p:txBody>
          <a:bodyPr>
            <a:noAutofit/>
          </a:bodyPr>
          <a:lstStyle/>
          <a:p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     </a:t>
            </a:r>
            <a:r>
              <a:rPr lang="ru-RU" sz="3600" b="1" dirty="0" smtClean="0"/>
              <a:t>Интегрированные занятия в практике логопедической работы возможны двух типов:</a:t>
            </a:r>
            <a:br>
              <a:rPr lang="ru-RU" sz="3600" b="1" dirty="0" smtClean="0"/>
            </a:br>
            <a:r>
              <a:rPr lang="ru-RU" sz="3600" b="1" dirty="0" smtClean="0"/>
              <a:t>1.  Сотрудничество педагогов различных учебных дисциплин (логопед – психолог, логопед – музыкальный руководитель, логопед – воспитатель, логопед – физкультурный работник).</a:t>
            </a:r>
            <a:br>
              <a:rPr lang="ru-RU" sz="3600" b="1" dirty="0" smtClean="0"/>
            </a:br>
            <a:r>
              <a:rPr lang="ru-RU" sz="3600" b="1" dirty="0" smtClean="0"/>
              <a:t> </a:t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58213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2.  Использование логопедом методов работы других специалистов (психолога, воспитателя, </a:t>
            </a:r>
            <a:r>
              <a:rPr lang="ru-RU" sz="4400" b="1" dirty="0" err="1" smtClean="0"/>
              <a:t>музработника</a:t>
            </a:r>
            <a:r>
              <a:rPr lang="ru-RU" sz="4400" b="1" dirty="0" smtClean="0"/>
              <a:t>, учителя </a:t>
            </a:r>
            <a:r>
              <a:rPr lang="ru-RU" sz="4400" b="1" dirty="0" err="1" smtClean="0"/>
              <a:t>физкультуры,учителя</a:t>
            </a:r>
            <a:r>
              <a:rPr lang="ru-RU" sz="4400" b="1" dirty="0" smtClean="0"/>
              <a:t> начальных классов, учителя русского языка 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791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Работа логопеда в рамках интеграции может заключаться в следующем:</a:t>
            </a:r>
            <a:br>
              <a:rPr lang="ru-RU" sz="2800" b="1" dirty="0" smtClean="0"/>
            </a:br>
            <a:r>
              <a:rPr lang="ru-RU" sz="2800" b="1" dirty="0" smtClean="0"/>
              <a:t>·      Развитие звуковой стороны речи.</a:t>
            </a:r>
            <a:br>
              <a:rPr lang="ru-RU" sz="2800" b="1" dirty="0" smtClean="0"/>
            </a:br>
            <a:r>
              <a:rPr lang="ru-RU" sz="2800" b="1" dirty="0" smtClean="0"/>
              <a:t>·      Развитие лексического запаса и грамматического строя речи.</a:t>
            </a:r>
            <a:br>
              <a:rPr lang="ru-RU" sz="2800" b="1" dirty="0" smtClean="0"/>
            </a:br>
            <a:r>
              <a:rPr lang="ru-RU" sz="2800" b="1" dirty="0" smtClean="0"/>
              <a:t>·      Формирование связной речи.</a:t>
            </a:r>
            <a:br>
              <a:rPr lang="ru-RU" sz="2800" b="1" dirty="0" smtClean="0"/>
            </a:br>
            <a:r>
              <a:rPr lang="ru-RU" sz="2800" b="1" dirty="0" smtClean="0"/>
              <a:t>·      Формирование полноценных учебных умений и навыков.</a:t>
            </a:r>
            <a:br>
              <a:rPr lang="ru-RU" sz="2800" b="1" dirty="0" smtClean="0"/>
            </a:br>
            <a:r>
              <a:rPr lang="ru-RU" sz="2800" b="1" dirty="0" smtClean="0"/>
              <a:t>     Работа психолога в условиях интеграции может заключаться в следующем:</a:t>
            </a:r>
            <a:br>
              <a:rPr lang="ru-RU" sz="2800" b="1" dirty="0" smtClean="0"/>
            </a:br>
            <a:r>
              <a:rPr lang="ru-RU" sz="2800" b="1" dirty="0" smtClean="0"/>
              <a:t>·      Развитие и коррекция высших психических функций.</a:t>
            </a:r>
            <a:br>
              <a:rPr lang="ru-RU" sz="2800" b="1" dirty="0" smtClean="0"/>
            </a:br>
            <a:r>
              <a:rPr lang="ru-RU" sz="2800" b="1" dirty="0" smtClean="0"/>
              <a:t>·      Активизация познавательной деятельности.</a:t>
            </a:r>
            <a:br>
              <a:rPr lang="ru-RU" sz="2800" b="1" dirty="0" smtClean="0"/>
            </a:br>
            <a:r>
              <a:rPr lang="ru-RU" sz="2800" b="1" dirty="0" smtClean="0"/>
              <a:t>·      Развитие эмоционально-волевой сферы.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077200" cy="48767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Конспект подгруппового занятия по коррекции звукопроизношения у детей “В гостях у </a:t>
            </a:r>
            <a:r>
              <a:rPr lang="ru-RU" b="1" dirty="0" err="1" smtClean="0"/>
              <a:t>Смешариков</a:t>
            </a:r>
            <a:r>
              <a:rPr lang="ru-RU" b="1" dirty="0" smtClean="0"/>
              <a:t>”.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10200"/>
            <a:ext cx="6248400" cy="22860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620236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/>
              <a:t>Цели:</a:t>
            </a:r>
            <a:br>
              <a:rPr lang="ru-RU" sz="3100" b="1" dirty="0" smtClean="0"/>
            </a:br>
            <a:r>
              <a:rPr lang="ru-RU" sz="3100" b="1" dirty="0" smtClean="0"/>
              <a:t>- автоматизировать звук “Л” в словах;</a:t>
            </a:r>
            <a:br>
              <a:rPr lang="ru-RU" sz="3100" b="1" dirty="0" smtClean="0"/>
            </a:br>
            <a:r>
              <a:rPr lang="ru-RU" sz="3100" b="1" dirty="0" smtClean="0"/>
              <a:t>- развивать фонематический слух.</a:t>
            </a:r>
            <a:br>
              <a:rPr lang="ru-RU" sz="3100" b="1" dirty="0" smtClean="0"/>
            </a:br>
            <a:r>
              <a:rPr lang="ru-RU" sz="3100" b="1" dirty="0" smtClean="0"/>
              <a:t>- развивать подвижность органов артикуляционного аппарата;</a:t>
            </a:r>
            <a:br>
              <a:rPr lang="ru-RU" sz="3100" b="1" dirty="0" smtClean="0"/>
            </a:br>
            <a:r>
              <a:rPr lang="ru-RU" sz="3100" b="1" dirty="0" smtClean="0"/>
              <a:t>- развивать навыки словоизменения и словообразования;</a:t>
            </a:r>
            <a:br>
              <a:rPr lang="ru-RU" sz="3100" b="1" dirty="0" smtClean="0"/>
            </a:br>
            <a:r>
              <a:rPr lang="ru-RU" sz="3100" b="1" dirty="0" smtClean="0"/>
              <a:t>- развивать мелкую моторику;</a:t>
            </a:r>
            <a:br>
              <a:rPr lang="ru-RU" sz="3100" b="1" dirty="0" smtClean="0"/>
            </a:br>
            <a:r>
              <a:rPr lang="ru-RU" sz="3100" b="1" dirty="0" smtClean="0"/>
              <a:t>- развивать зрительное внимание и память.</a:t>
            </a:r>
            <a:br>
              <a:rPr lang="ru-RU" sz="3100" b="1" dirty="0" smtClean="0"/>
            </a:br>
            <a:r>
              <a:rPr lang="ru-RU" sz="3100" b="1" dirty="0" smtClean="0"/>
              <a:t>- воспитывать желание говорить правильно, четко, красиво.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202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I</a:t>
            </a:r>
            <a:r>
              <a:rPr lang="ru-RU" sz="4400" b="1" dirty="0" smtClean="0"/>
              <a:t>. Орг. момент.</a:t>
            </a:r>
            <a:br>
              <a:rPr lang="ru-RU" sz="4400" b="1" dirty="0" smtClean="0"/>
            </a:br>
            <a:r>
              <a:rPr lang="ru-RU" sz="4400" b="1" dirty="0" smtClean="0"/>
              <a:t>Послушайте, какой звук есть во всех словах? – лампа, луна, лодка, </a:t>
            </a:r>
            <a:r>
              <a:rPr lang="ru-RU" sz="4400" b="1" dirty="0" err="1" smtClean="0"/>
              <a:t>Лосяш</a:t>
            </a:r>
            <a:r>
              <a:rPr lang="ru-RU" sz="4400" b="1" dirty="0" smtClean="0"/>
              <a:t>. Во всех словах есть звук “Л”. </a:t>
            </a:r>
            <a:br>
              <a:rPr lang="ru-RU" sz="4400" b="1" dirty="0" smtClean="0"/>
            </a:br>
            <a:r>
              <a:rPr lang="ru-RU" sz="4400" b="1" dirty="0" smtClean="0"/>
              <a:t>Какое имя я назвала? – </a:t>
            </a:r>
            <a:r>
              <a:rPr lang="ru-RU" sz="4400" b="1" dirty="0" err="1" smtClean="0"/>
              <a:t>Лосяш</a:t>
            </a:r>
            <a:r>
              <a:rPr lang="ru-RU" sz="4400" b="1" dirty="0" smtClean="0"/>
              <a:t>. Сегодня у </a:t>
            </a:r>
            <a:r>
              <a:rPr lang="ru-RU" sz="4400" b="1" dirty="0" err="1" smtClean="0"/>
              <a:t>Лосяша</a:t>
            </a:r>
            <a:r>
              <a:rPr lang="ru-RU" sz="4400" b="1" dirty="0" smtClean="0"/>
              <a:t> день рождения и </a:t>
            </a:r>
            <a:r>
              <a:rPr lang="ru-RU" sz="4400" b="1" dirty="0" err="1" smtClean="0"/>
              <a:t>Смешарики</a:t>
            </a:r>
            <a:r>
              <a:rPr lang="ru-RU" sz="4400" b="1" dirty="0" smtClean="0"/>
              <a:t> отправляются к нему в гости. А вы хотите поздравить </a:t>
            </a:r>
            <a:r>
              <a:rPr lang="ru-RU" sz="4400" b="1" dirty="0" err="1" smtClean="0"/>
              <a:t>Лосяша</a:t>
            </a:r>
            <a:r>
              <a:rPr lang="ru-RU" sz="4400" b="1" dirty="0" smtClean="0"/>
              <a:t>?</a:t>
            </a:r>
            <a:br>
              <a:rPr lang="ru-RU" sz="4400" b="1" dirty="0" smtClean="0"/>
            </a:b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415</Words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Фестиваль педидей </vt:lpstr>
      <vt:lpstr>«Речь — удивительно сильное средство, но нужно иметь много ума, чтобы пользоваться им»,- говорил немецкий философ Г. Гегель.</vt:lpstr>
      <vt:lpstr>Правомерность этого суждения особенно понятна тем специалистам, для которых работа над речью, а точнее ее звучанием, осмысленностью, соответствием форм и содержания – и составляет ядро профессиональной деятельности. </vt:lpstr>
      <vt:lpstr>       Интегрированные занятия в практике логопедической работы возможны двух типов: 1.  Сотрудничество педагогов различных учебных дисциплин (логопед – психолог, логопед – музыкальный руководитель, логопед – воспитатель, логопед – физкультурный работник).   </vt:lpstr>
      <vt:lpstr>2.  Использование логопедом методов работы других специалистов (психолога, воспитателя, музработника, учителя физкультуры,учителя начальных классов, учителя русского языка .</vt:lpstr>
      <vt:lpstr>Работа логопеда в рамках интеграции может заключаться в следующем: ·      Развитие звуковой стороны речи. ·      Развитие лексического запаса и грамматического строя речи. ·      Формирование связной речи. ·      Формирование полноценных учебных умений и навыков.      Работа психолога в условиях интеграции может заключаться в следующем: ·      Развитие и коррекция высших психических функций. ·      Активизация познавательной деятельности. ·      Развитие эмоционально-волевой сферы.</vt:lpstr>
      <vt:lpstr>Конспект подгруппового занятия по коррекции звукопроизношения у детей “В гостях у Смешариков”. </vt:lpstr>
      <vt:lpstr>Цели: - автоматизировать звук “Л” в словах; - развивать фонематический слух. - развивать подвижность органов артикуляционного аппарата; - развивать навыки словоизменения и словообразования; - развивать мелкую моторику; - развивать зрительное внимание и память. - воспитывать желание говорить правильно, четко, красиво. </vt:lpstr>
      <vt:lpstr>I. Орг. момент. Послушайте, какой звук есть во всех словах? – лампа, луна, лодка, Лосяш. Во всех словах есть звук “Л”.  Какое имя я назвала? – Лосяш. Сегодня у Лосяша день рождения и Смешарики отправляются к нему в гости. А вы хотите поздравить Лосяша?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Литература 1.           Белая К.Ю. и др. Интеграция – как основной инструмент создания новой модели ДОУ //Управление ДОУ. 2003. №4 2.           Дуева Т.И., Суворова Е.Н. Интегрированные занятия для детей с нарушениями речи // Логопед. 2010. №8. 3.           Инновации в логопедическую практику / Методическое пособие для дошкольных образовательных учреждений. / Сост. О.Е. Громова. М.2008. 4.           Косенкова О.С. Интегрированный подход к проведению логопедических занятий // Логопед. 2010. №7. 5.           Павленко И.Н., Родюшкина Н.Г. Развитие речи и ознакомление с окружающим миром в ДОУ: Интегрированные занятия . /Под ред. К.Ю.Белой. М., 2005.  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Речь — удивительно сильное средство, но нужно иметь много ума, чтобы пользоваться им»,- говорил немецкий философ Г. Гегель. </dc:title>
  <dc:creator>Администратор</dc:creator>
  <cp:lastModifiedBy>Пользователь Windows</cp:lastModifiedBy>
  <cp:revision>15</cp:revision>
  <dcterms:created xsi:type="dcterms:W3CDTF">2015-01-26T11:39:45Z</dcterms:created>
  <dcterms:modified xsi:type="dcterms:W3CDTF">2015-02-25T11:18:32Z</dcterms:modified>
</cp:coreProperties>
</file>