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legacyDiagramTex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legacyDocTextInfo.bin" ContentType="application/vnd.ms-office.legacyDocTextInfo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57"/>
  </p:notesMasterIdLst>
  <p:sldIdLst>
    <p:sldId id="314" r:id="rId2"/>
    <p:sldId id="315" r:id="rId3"/>
    <p:sldId id="316" r:id="rId4"/>
    <p:sldId id="317" r:id="rId5"/>
    <p:sldId id="256" r:id="rId6"/>
    <p:sldId id="302" r:id="rId7"/>
    <p:sldId id="305" r:id="rId8"/>
    <p:sldId id="257" r:id="rId9"/>
    <p:sldId id="261" r:id="rId10"/>
    <p:sldId id="311" r:id="rId11"/>
    <p:sldId id="307" r:id="rId12"/>
    <p:sldId id="262" r:id="rId13"/>
    <p:sldId id="267" r:id="rId14"/>
    <p:sldId id="271" r:id="rId15"/>
    <p:sldId id="269" r:id="rId16"/>
    <p:sldId id="260" r:id="rId17"/>
    <p:sldId id="259" r:id="rId18"/>
    <p:sldId id="265" r:id="rId19"/>
    <p:sldId id="279" r:id="rId20"/>
    <p:sldId id="295" r:id="rId21"/>
    <p:sldId id="328" r:id="rId22"/>
    <p:sldId id="283" r:id="rId23"/>
    <p:sldId id="329" r:id="rId24"/>
    <p:sldId id="318" r:id="rId25"/>
    <p:sldId id="319" r:id="rId26"/>
    <p:sldId id="320" r:id="rId27"/>
    <p:sldId id="321" r:id="rId28"/>
    <p:sldId id="325" r:id="rId29"/>
    <p:sldId id="322" r:id="rId30"/>
    <p:sldId id="324" r:id="rId31"/>
    <p:sldId id="323" r:id="rId32"/>
    <p:sldId id="300" r:id="rId33"/>
    <p:sldId id="303" r:id="rId34"/>
    <p:sldId id="296" r:id="rId35"/>
    <p:sldId id="298" r:id="rId36"/>
    <p:sldId id="308" r:id="rId37"/>
    <p:sldId id="309" r:id="rId38"/>
    <p:sldId id="299" r:id="rId39"/>
    <p:sldId id="313" r:id="rId40"/>
    <p:sldId id="330" r:id="rId41"/>
    <p:sldId id="331" r:id="rId42"/>
    <p:sldId id="332" r:id="rId43"/>
    <p:sldId id="333" r:id="rId44"/>
    <p:sldId id="334" r:id="rId45"/>
    <p:sldId id="335" r:id="rId46"/>
    <p:sldId id="336" r:id="rId47"/>
    <p:sldId id="337" r:id="rId48"/>
    <p:sldId id="338" r:id="rId49"/>
    <p:sldId id="339" r:id="rId50"/>
    <p:sldId id="340" r:id="rId51"/>
    <p:sldId id="341" r:id="rId52"/>
    <p:sldId id="342" r:id="rId53"/>
    <p:sldId id="343" r:id="rId54"/>
    <p:sldId id="345" r:id="rId55"/>
    <p:sldId id="344" r:id="rId5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0E03"/>
    <a:srgbClr val="340210"/>
    <a:srgbClr val="340211"/>
    <a:srgbClr val="0E92AC"/>
    <a:srgbClr val="B3073C"/>
    <a:srgbClr val="AF170B"/>
    <a:srgbClr val="090DBB"/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44" autoAdjust="0"/>
    <p:restoredTop sz="91657" autoAdjust="0"/>
  </p:normalViewPr>
  <p:slideViewPr>
    <p:cSldViewPr>
      <p:cViewPr>
        <p:scale>
          <a:sx n="62" d="100"/>
          <a:sy n="62" d="100"/>
        </p:scale>
        <p:origin x="-1512" y="-9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06/relationships/legacyDocTextInfo" Target="legacyDocTextInfo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8.bin"/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Relationship Id="rId9" Type="http://schemas.microsoft.com/office/2006/relationships/legacyDiagramText" Target="legacyDiagramText9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2E0D2-33A9-4435-ACDC-EDCC1FED6F3B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E7E766-9BA0-403D-9CC1-17F5C9E9E2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41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9A741E-5124-4572-B2B1-2084FFB6D3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48C04-D52B-44F5-8187-C837AFBD00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67256-90C5-45D5-8AB8-132E6BA956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E5ABE-A4FE-4721-898A-2CFE7E19F9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F292A-9F91-4846-B658-50E725958B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29BCE-ECF3-49A0-AF35-82C7B28698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0386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CE841-2EDF-47E9-9AF1-EA30C48293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9A53E-C53D-4674-A2AB-E9102644B2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C5749-DF7C-48E1-A799-03D5B462C0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60D74-FD58-4857-8C67-B98CE20064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C70FD-D287-4B8D-B5B2-0F68F8D344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0C3F4-0D89-4FE6-986C-45DE4B67CC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CE391-9061-4FE4-AFA6-51107AD51E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C3548-9A74-4DEF-9052-93B505921F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B47D3-6285-4BF5-9540-A4EF434C4C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6550A-509A-4CA5-A303-DBBE0D1EF6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57C57-970E-4A55-9B3A-0287B46872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06F32-17E3-46B0-8F2F-E46A18F1E1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C3293-9664-415C-AB76-375159FF30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1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63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3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3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9346E942-31BB-469D-930A-093434066C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9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  <p:sldLayoutId id="2147483785" r:id="rId16"/>
    <p:sldLayoutId id="2147483786" r:id="rId17"/>
    <p:sldLayoutId id="2147483787" r:id="rId18"/>
    <p:sldLayoutId id="2147483788" r:id="rId19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76.jpeg"/><Relationship Id="rId7" Type="http://schemas.openxmlformats.org/officeDocument/2006/relationships/image" Target="../media/image80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Relationship Id="rId9" Type="http://schemas.openxmlformats.org/officeDocument/2006/relationships/image" Target="../media/image68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gi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2" descr="http://rud.exdat.com/pars_docs/tw_refs/732/731296/731296_html_m797e705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3143250"/>
          </a:xfrm>
        </p:spPr>
        <p:txBody>
          <a:bodyPr/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3428992" cy="1857364"/>
          </a:xfrm>
        </p:spPr>
        <p:txBody>
          <a:bodyPr/>
          <a:lstStyle/>
          <a:p>
            <a:r>
              <a:rPr lang="ru-RU" dirty="0" smtClean="0"/>
              <a:t>  </a:t>
            </a:r>
            <a:r>
              <a:rPr lang="ru-RU" sz="2400" dirty="0" smtClean="0"/>
              <a:t>«Я согрета солнечным лучиком, я достойна самого лучшего».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• Стремлюсь открыть и развить в каждом ребенке его индивидуальные наклонности и способности.</a:t>
            </a:r>
          </a:p>
        </p:txBody>
      </p:sp>
      <p:sp>
        <p:nvSpPr>
          <p:cNvPr id="284677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0" y="1714488"/>
            <a:ext cx="5076825" cy="5143512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dirty="0" smtClean="0">
                <a:solidFill>
                  <a:schemeClr val="hlink"/>
                </a:solidFill>
              </a:rPr>
              <a:t>При составлении календарно-тематического планирования продумываю по какой теме предложить учащимся выполнение проекта. Не все учащиеся в силу их индивидуальных особенностей, уровня интеллектуального и физического развития могут  выполнить проект, поэтому формирую группы так, чтобы были задействованы учащиеся с разными уровнями развития. Выполнение индивидуальных проектов требует </a:t>
            </a:r>
            <a:r>
              <a:rPr lang="ru-RU" sz="1800" dirty="0" err="1" smtClean="0">
                <a:solidFill>
                  <a:schemeClr val="hlink"/>
                </a:solidFill>
              </a:rPr>
              <a:t>разноуровневых</a:t>
            </a:r>
            <a:r>
              <a:rPr lang="ru-RU" sz="1800" dirty="0" smtClean="0">
                <a:solidFill>
                  <a:schemeClr val="hlink"/>
                </a:solidFill>
              </a:rPr>
              <a:t> заданий (дифференциации по сложности и объему).Например, Шатав Денис, выполнил проект на тему: «Содержание козы экономичнее», Бобов Миша- «Капуста», </a:t>
            </a:r>
            <a:r>
              <a:rPr lang="ru-RU" sz="1800" dirty="0" err="1" smtClean="0">
                <a:solidFill>
                  <a:schemeClr val="hlink"/>
                </a:solidFill>
              </a:rPr>
              <a:t>Пинигин</a:t>
            </a:r>
            <a:r>
              <a:rPr lang="ru-RU" sz="1800" dirty="0" smtClean="0">
                <a:solidFill>
                  <a:schemeClr val="hlink"/>
                </a:solidFill>
              </a:rPr>
              <a:t> Т. – «Горох»,</a:t>
            </a:r>
          </a:p>
          <a:p>
            <a:pPr eaLnBrk="1" hangingPunct="1">
              <a:defRPr/>
            </a:pPr>
            <a:r>
              <a:rPr lang="ru-RU" sz="1800" dirty="0" smtClean="0">
                <a:solidFill>
                  <a:schemeClr val="hlink"/>
                </a:solidFill>
              </a:rPr>
              <a:t> Свистов В. – «Чеснок»</a:t>
            </a:r>
          </a:p>
        </p:txBody>
      </p:sp>
      <p:sp>
        <p:nvSpPr>
          <p:cNvPr id="284678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4648200" y="1268413"/>
            <a:ext cx="4495800" cy="2617787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dirty="0" smtClean="0">
                <a:solidFill>
                  <a:schemeClr val="hlink"/>
                </a:solidFill>
              </a:rPr>
              <a:t>Все эти виды деятельности по изучению животноводства, растениеводства входят в программный материал по предмету СХТ для коррекционных школ, и разработка проекта может идти параллельно с изучением материала по теме, только расширенно.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3"/>
          </p:nvPr>
        </p:nvSpPr>
        <p:spPr>
          <a:xfrm>
            <a:off x="5286380" y="4038600"/>
            <a:ext cx="3400420" cy="16764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Picture 12" descr="D:\фот шко биб\P1070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7632" y="3649772"/>
            <a:ext cx="3596334" cy="2422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chemeClr val="hlink"/>
                </a:solidFill>
              </a:rPr>
              <a:t>• </a:t>
            </a:r>
            <a:r>
              <a:rPr lang="ru-RU" sz="3200" dirty="0" smtClean="0">
                <a:solidFill>
                  <a:schemeClr val="tx1"/>
                </a:solidFill>
              </a:rPr>
              <a:t>В процессе работы не забываю о воспитании школьника.</a:t>
            </a:r>
          </a:p>
        </p:txBody>
      </p:sp>
      <p:sp>
        <p:nvSpPr>
          <p:cNvPr id="26931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4038600"/>
            <a:ext cx="8229600" cy="2819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000" smtClean="0">
                <a:solidFill>
                  <a:schemeClr val="hlink"/>
                </a:solidFill>
              </a:rPr>
              <a:t>Метод проекта в специальной (коррекционной) школе имеет свои специфические особенности и подходы к организации. Деятельность педагога играет ведущую и направляющую роль. Моя задача  заключается не только в подаче готовых знаний учащимся, но и создании психолого-педагогических ситуаций во время учебного процесса для активизации познавательно-поисковой деятельности учащихся с недостатком интеллекта, в выработке алгоритма деятельности от задумки до конечного результата.</a:t>
            </a:r>
          </a:p>
        </p:txBody>
      </p:sp>
      <p:pic>
        <p:nvPicPr>
          <p:cNvPr id="11268" name="Picture 11" descr="MCj04398190000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81400" y="1905000"/>
            <a:ext cx="1981200" cy="1981200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0" name="Rectangle 1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68413"/>
          </a:xfrm>
        </p:spPr>
        <p:txBody>
          <a:bodyPr/>
          <a:lstStyle/>
          <a:p>
            <a:pPr eaLnBrk="1" hangingPunct="1">
              <a:defRPr/>
            </a:pPr>
            <a:r>
              <a:rPr lang="ru-RU" sz="3500" dirty="0" smtClean="0">
                <a:solidFill>
                  <a:schemeClr val="tx1"/>
                </a:solidFill>
              </a:rPr>
              <a:t>Учу способности добывать информацию, а не проглатывать ее в готовом виде.</a:t>
            </a:r>
          </a:p>
        </p:txBody>
      </p:sp>
      <p:sp>
        <p:nvSpPr>
          <p:cNvPr id="32776" name="Rectangle 8"/>
          <p:cNvSpPr>
            <a:spLocks noGrp="1" noChangeArrowheads="1"/>
          </p:cNvSpPr>
          <p:nvPr>
            <p:ph sz="half" idx="1"/>
          </p:nvPr>
        </p:nvSpPr>
        <p:spPr>
          <a:xfrm>
            <a:off x="457200" y="1905000"/>
            <a:ext cx="4041775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.</a:t>
            </a:r>
          </a:p>
        </p:txBody>
      </p:sp>
      <p:sp>
        <p:nvSpPr>
          <p:cNvPr id="32781" name="Rectangle 13"/>
          <p:cNvSpPr>
            <a:spLocks noGrp="1" noChangeArrowheads="1"/>
          </p:cNvSpPr>
          <p:nvPr>
            <p:ph type="body" sz="half" idx="2"/>
          </p:nvPr>
        </p:nvSpPr>
        <p:spPr>
          <a:xfrm>
            <a:off x="468313" y="1557338"/>
            <a:ext cx="40386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smtClean="0"/>
              <a:t>    </a:t>
            </a:r>
            <a:r>
              <a:rPr lang="ru-RU" sz="2400" smtClean="0">
                <a:solidFill>
                  <a:schemeClr val="hlink"/>
                </a:solidFill>
              </a:rPr>
              <a:t>Так как учащиеся с недостатком интеллекта не могут самостоятельно выбрать тему, определить цели и задачи предстоящей работы, то помощь учителя в этом необходима. Учитель совместно с учеником в обсуждении определяют тему проекта, ставят цели и задачи предстоящей работы, определяют направления работы.</a:t>
            </a:r>
          </a:p>
        </p:txBody>
      </p:sp>
      <p:sp>
        <p:nvSpPr>
          <p:cNvPr id="32782" name="Rectangle 14"/>
          <p:cNvSpPr>
            <a:spLocks noGrp="1" noChangeArrowheads="1"/>
          </p:cNvSpPr>
          <p:nvPr>
            <p:ph sz="quarter" idx="4294967295"/>
          </p:nvPr>
        </p:nvSpPr>
        <p:spPr>
          <a:xfrm>
            <a:off x="4932363" y="1268413"/>
            <a:ext cx="3889375" cy="5113337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ru-RU" sz="2000" smtClean="0">
              <a:solidFill>
                <a:schemeClr val="hlink"/>
              </a:solidFill>
            </a:endParaRPr>
          </a:p>
        </p:txBody>
      </p:sp>
      <p:pic>
        <p:nvPicPr>
          <p:cNvPr id="13318" name="Picture 23" descr="school10-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1268413"/>
            <a:ext cx="3960812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21" descr="j029202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24300" y="5084763"/>
            <a:ext cx="1868488" cy="1773237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0" descr="осенняя ярмарка 09 00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72225" y="3357563"/>
            <a:ext cx="2771775" cy="2700337"/>
          </a:xfrm>
          <a:noFill/>
        </p:spPr>
      </p:pic>
      <p:sp>
        <p:nvSpPr>
          <p:cNvPr id="5427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0"/>
            <a:ext cx="8686800" cy="1341438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chemeClr val="tx1"/>
                </a:solidFill>
              </a:rPr>
              <a:t>Учу детей управлять процессом собственного исследования.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14414" y="642918"/>
            <a:ext cx="5286412" cy="5929354"/>
          </a:xfrm>
        </p:spPr>
        <p:txBody>
          <a:bodyPr/>
          <a:lstStyle/>
          <a:p>
            <a:pPr lvl="4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dirty="0" smtClean="0">
              <a:solidFill>
                <a:srgbClr val="F6F69C"/>
              </a:solidFill>
              <a:effectLst/>
            </a:endParaRPr>
          </a:p>
          <a:p>
            <a:pPr lvl="4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dirty="0" smtClean="0">
              <a:solidFill>
                <a:srgbClr val="F6F69C"/>
              </a:solidFill>
              <a:effectLst/>
            </a:endParaRPr>
          </a:p>
          <a:p>
            <a:pPr lvl="4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hlink"/>
                </a:solidFill>
                <a:effectLst/>
              </a:rPr>
              <a:t>Из работ учащихся  видно, что знания усваиваются и закрепляются не потому, что так сказал учитель, а потому, что этого требует жизненная необходимость. Учащиеся видят реальное применение своих знаний, понимают, как много, оказывается, они еще не знают и им предстоит узнать. Кроме того, они видят, что жизненные проблемы не имеют только однозначного решения, вариантов может быть несколько, и в этом случае проявляются творческие способности ребят. </a:t>
            </a:r>
          </a:p>
          <a:p>
            <a:pPr lvl="4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dirty="0" smtClean="0">
              <a:solidFill>
                <a:schemeClr val="hlink"/>
              </a:solidFill>
              <a:effectLst/>
            </a:endParaRPr>
          </a:p>
          <a:p>
            <a:pPr algn="ctr" eaLnBrk="1" hangingPunct="1">
              <a:lnSpc>
                <a:spcPct val="80000"/>
              </a:lnSpc>
              <a:defRPr/>
            </a:pPr>
            <a:endParaRPr lang="ru-RU" sz="2000" dirty="0" smtClean="0">
              <a:solidFill>
                <a:schemeClr val="hlink"/>
              </a:solidFill>
              <a:effectLst/>
            </a:endParaRPr>
          </a:p>
          <a:p>
            <a:pPr lvl="4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dirty="0" smtClean="0">
              <a:solidFill>
                <a:schemeClr val="tx2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7143750" y="1214438"/>
            <a:ext cx="1785938" cy="1357312"/>
          </a:xfrm>
        </p:spPr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16390" name="Picture 15" descr="D:\фото шко\фото\P10700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1" y="857250"/>
            <a:ext cx="242886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одержимое 12"/>
          <p:cNvSpPr>
            <a:spLocks noGrp="1"/>
          </p:cNvSpPr>
          <p:nvPr>
            <p:ph sz="quarter" idx="3"/>
          </p:nvPr>
        </p:nvSpPr>
        <p:spPr>
          <a:xfrm>
            <a:off x="457200" y="5286375"/>
            <a:ext cx="2328863" cy="733425"/>
          </a:xfrm>
        </p:spPr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16392" name="Picture 16" descr="D:\фото шко\P10701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86313"/>
            <a:ext cx="2770188" cy="180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7" descr="D:\Новая папка\Фото школа\P106055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0" y="2285992"/>
            <a:ext cx="2641600" cy="1981200"/>
          </a:xfr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3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smtClean="0">
                <a:solidFill>
                  <a:srgbClr val="209A20"/>
                </a:solidFill>
              </a:rPr>
              <a:t>• </a:t>
            </a:r>
            <a:r>
              <a:rPr lang="ru-RU" sz="3200" smtClean="0">
                <a:solidFill>
                  <a:schemeClr val="accent2"/>
                </a:solidFill>
              </a:rPr>
              <a:t>Оценивая, помните – лучше десять раз похвалить ни за что, чем один раз ни за что критиковать.</a:t>
            </a:r>
          </a:p>
        </p:txBody>
      </p:sp>
      <p:sp>
        <p:nvSpPr>
          <p:cNvPr id="59405" name="Rectangle 13"/>
          <p:cNvSpPr>
            <a:spLocks noGrp="1" noChangeArrowheads="1"/>
          </p:cNvSpPr>
          <p:nvPr>
            <p:ph type="body" sz="half" idx="3"/>
          </p:nvPr>
        </p:nvSpPr>
        <p:spPr>
          <a:xfrm>
            <a:off x="3348038" y="1196975"/>
            <a:ext cx="5795962" cy="5661025"/>
          </a:xfrm>
        </p:spPr>
        <p:txBody>
          <a:bodyPr/>
          <a:lstStyle/>
          <a:p>
            <a:pPr eaLnBrk="1" hangingPunct="1">
              <a:defRPr/>
            </a:pPr>
            <a:endParaRPr lang="ru-RU" sz="2000" dirty="0" smtClean="0">
              <a:solidFill>
                <a:schemeClr val="hlink"/>
              </a:solidFill>
            </a:endParaRPr>
          </a:p>
          <a:p>
            <a:pPr eaLnBrk="1" hangingPunct="1">
              <a:defRPr/>
            </a:pPr>
            <a:r>
              <a:rPr lang="ru-RU" sz="2000" dirty="0" smtClean="0">
                <a:solidFill>
                  <a:schemeClr val="hlink"/>
                </a:solidFill>
              </a:rPr>
              <a:t>Все это естественно многое дает учащимся, участвующим в проектной деятельности. Это и активизация мыслительной деятельности, и развитие познавательной и социальной активности, и заинтересованность в обучении, и расширение кругозора, и возможность осознанно получать знания и использовать их. Кроме того, школьники учатся работать над проблемой, получают навыки сбора и обработки информации, умения и навыки исследовательской деятельности, учатся применять знания. Проектная деятельность дает ученикам возможность сотрудничать с учителем, обсуждать, предлагать свою точку зрения.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500034" y="5143512"/>
            <a:ext cx="2571768" cy="1428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>
          <a:xfrm>
            <a:off x="457200" y="5214950"/>
            <a:ext cx="2400288" cy="14287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7415" name="Picture 7" descr="D:\фото шко\фо\P10702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000636"/>
            <a:ext cx="2786082" cy="1857364"/>
          </a:xfrm>
          <a:prstGeom prst="rect">
            <a:avLst/>
          </a:prstGeom>
          <a:noFill/>
        </p:spPr>
      </p:pic>
      <p:pic>
        <p:nvPicPr>
          <p:cNvPr id="10" name="Picture 4" descr="D:\фотки мама\106_PANA\P10608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785926"/>
            <a:ext cx="2809044" cy="153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D:\фотки мама\106_PANA\P10608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357562"/>
            <a:ext cx="278608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3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916113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• Помните о главном педагогическом результате – не делайте за ученика то, что он может сделать самостоятельно.</a:t>
            </a:r>
          </a:p>
        </p:txBody>
      </p:sp>
      <p:sp>
        <p:nvSpPr>
          <p:cNvPr id="57354" name="Rectangle 10"/>
          <p:cNvSpPr>
            <a:spLocks noGrp="1" noChangeArrowheads="1"/>
          </p:cNvSpPr>
          <p:nvPr>
            <p:ph sz="half" idx="1"/>
          </p:nvPr>
        </p:nvSpPr>
        <p:spPr>
          <a:xfrm>
            <a:off x="0" y="1773238"/>
            <a:ext cx="3851275" cy="5084762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>
                <a:solidFill>
                  <a:schemeClr val="hlink"/>
                </a:solidFill>
              </a:rPr>
              <a:t>Проекты были выполнены  как  выпускные экзамены по технологии  и всё, что было изучено и усвоено за пять лет, учащиеся использовали в своих проектах. </a:t>
            </a:r>
          </a:p>
          <a:p>
            <a:pPr eaLnBrk="1" hangingPunct="1">
              <a:defRPr/>
            </a:pPr>
            <a:r>
              <a:rPr lang="ru-RU" sz="2000" dirty="0" smtClean="0">
                <a:solidFill>
                  <a:schemeClr val="hlink"/>
                </a:solidFill>
              </a:rPr>
              <a:t>Рассмотрим проекты </a:t>
            </a:r>
            <a:r>
              <a:rPr lang="ru-RU" sz="2000" dirty="0" err="1" smtClean="0">
                <a:solidFill>
                  <a:schemeClr val="hlink"/>
                </a:solidFill>
              </a:rPr>
              <a:t>Шатава</a:t>
            </a:r>
            <a:r>
              <a:rPr lang="ru-RU" sz="2000" dirty="0" smtClean="0">
                <a:solidFill>
                  <a:schemeClr val="hlink"/>
                </a:solidFill>
              </a:rPr>
              <a:t> Дениса на тему: «Содержание козы экономичнее», </a:t>
            </a:r>
            <a:r>
              <a:rPr lang="ru-RU" sz="2000" dirty="0" err="1" smtClean="0">
                <a:solidFill>
                  <a:schemeClr val="hlink"/>
                </a:solidFill>
              </a:rPr>
              <a:t>Ромазанова</a:t>
            </a:r>
            <a:endParaRPr lang="ru-RU" sz="2000" dirty="0" smtClean="0">
              <a:solidFill>
                <a:schemeClr val="hlink"/>
              </a:solidFill>
            </a:endParaRPr>
          </a:p>
          <a:p>
            <a:pPr eaLnBrk="1" hangingPunct="1">
              <a:defRPr/>
            </a:pPr>
            <a:r>
              <a:rPr lang="ru-RU" sz="2000" dirty="0" smtClean="0">
                <a:solidFill>
                  <a:schemeClr val="hlink"/>
                </a:solidFill>
              </a:rPr>
              <a:t>Димы- «Дизайн игровой площадки»</a:t>
            </a:r>
          </a:p>
          <a:p>
            <a:pPr eaLnBrk="1" hangingPunct="1">
              <a:buFontTx/>
              <a:buNone/>
              <a:defRPr/>
            </a:pPr>
            <a:r>
              <a:rPr lang="ru-RU" sz="2000" dirty="0" smtClean="0">
                <a:solidFill>
                  <a:schemeClr val="hlink"/>
                </a:solidFill>
              </a:rPr>
              <a:t>  </a:t>
            </a:r>
          </a:p>
          <a:p>
            <a:pPr eaLnBrk="1" hangingPunct="1">
              <a:defRPr/>
            </a:pPr>
            <a:endParaRPr lang="ru-RU" sz="2000" dirty="0" smtClean="0">
              <a:solidFill>
                <a:schemeClr val="hlink"/>
              </a:solidFill>
            </a:endParaRPr>
          </a:p>
        </p:txBody>
      </p:sp>
      <p:sp>
        <p:nvSpPr>
          <p:cNvPr id="57355" name="Rectangle 11"/>
          <p:cNvSpPr>
            <a:spLocks noGrp="1" noChangeArrowheads="1"/>
          </p:cNvSpPr>
          <p:nvPr>
            <p:ph sz="quarter" idx="2"/>
          </p:nvPr>
        </p:nvSpPr>
        <p:spPr>
          <a:xfrm>
            <a:off x="3357554" y="1557338"/>
            <a:ext cx="6286544" cy="2514604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/>
              <a:t>. </a:t>
            </a:r>
            <a:r>
              <a:rPr lang="ru-RU" sz="1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Дима пишет:«</a:t>
            </a:r>
            <a:r>
              <a:rPr lang="ru-RU" sz="1600" dirty="0" smtClean="0"/>
              <a:t>Очень хочется, чтобы на территории школы  было место празднику души, радость </a:t>
            </a:r>
          </a:p>
          <a:p>
            <a:pPr eaLnBrk="1" hangingPunct="1">
              <a:defRPr/>
            </a:pPr>
            <a:r>
              <a:rPr lang="ru-RU" sz="1600" dirty="0" smtClean="0"/>
              <a:t>глазам, чувству гордости за свою школу.</a:t>
            </a: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.</a:t>
            </a:r>
            <a:r>
              <a:rPr lang="ru-RU" sz="1600" dirty="0" smtClean="0"/>
              <a:t> После обсуждения  множества рассмотренных видов,  нами выбран следующий: «выполнение медведя, из старых колёсных покрышек</a:t>
            </a:r>
            <a:r>
              <a:rPr lang="ru-RU" sz="1600" b="1" dirty="0" smtClean="0"/>
              <a:t>».</a:t>
            </a:r>
            <a:r>
              <a:rPr lang="ru-RU" sz="1600" dirty="0" smtClean="0"/>
              <a:t> Истинно русский персонаж многих сказок – медвежонок, великолепно впишется в дизайн школьной площадки. </a:t>
            </a: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» </a:t>
            </a:r>
          </a:p>
        </p:txBody>
      </p:sp>
      <p:sp>
        <p:nvSpPr>
          <p:cNvPr id="57356" name="Rectangle 12"/>
          <p:cNvSpPr>
            <a:spLocks noGrp="1" noChangeArrowheads="1"/>
          </p:cNvSpPr>
          <p:nvPr>
            <p:ph sz="quarter" idx="3"/>
          </p:nvPr>
        </p:nvSpPr>
        <p:spPr>
          <a:xfrm>
            <a:off x="3286116" y="3714752"/>
            <a:ext cx="5857884" cy="3143248"/>
          </a:xfrm>
        </p:spPr>
        <p:txBody>
          <a:bodyPr/>
          <a:lstStyle/>
          <a:p>
            <a:pPr>
              <a:buNone/>
            </a:pPr>
            <a:r>
              <a:rPr lang="ru-RU" sz="1800" dirty="0" smtClean="0">
                <a:solidFill>
                  <a:srgbClr val="B3073C"/>
                </a:solidFill>
              </a:rPr>
              <a:t>       Актуальность  проекта </a:t>
            </a:r>
            <a:r>
              <a:rPr lang="ru-RU" sz="1800" dirty="0" err="1" smtClean="0">
                <a:solidFill>
                  <a:srgbClr val="B3073C"/>
                </a:solidFill>
              </a:rPr>
              <a:t>Шатаева</a:t>
            </a:r>
            <a:r>
              <a:rPr lang="ru-RU" sz="1800" dirty="0" smtClean="0">
                <a:solidFill>
                  <a:srgbClr val="B3073C"/>
                </a:solidFill>
              </a:rPr>
              <a:t> Дениса  звучит так: «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 Молоко 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молочные продукты в  семье все любят. Поэтому в качестве альтернативы корове мы решили завести козу, рассмотрев все затраты на содержание козы и коровы.  Результат исследования показал, что для людей  разведение коз  проще и экономически выгоднее, чем содержание коров.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 основе наших  исследований мы пришли к выводу, что по финансовым и физическим затратам  содержание козы намного выгоднее, чем  содержание коровы.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0"/>
            <a:ext cx="8229600" cy="1611313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Скажи мне, и я многое забуду. Покажи мне, и я запомню. Дай мне действовать самому, и я научусь  </a:t>
            </a:r>
            <a:r>
              <a:rPr lang="ru-RU" sz="1800" dirty="0" smtClean="0">
                <a:solidFill>
                  <a:schemeClr val="tx1"/>
                </a:solidFill>
              </a:rPr>
              <a:t>(китайская мудрость).</a:t>
            </a:r>
            <a:r>
              <a:rPr lang="ru-RU" sz="40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681038" y="1928813"/>
            <a:ext cx="4038600" cy="3598862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000" i="1" u="sng" smtClean="0"/>
              <a:t>        </a:t>
            </a:r>
            <a:r>
              <a:rPr lang="ru-RU" sz="2000" i="1" u="sng" smtClean="0">
                <a:solidFill>
                  <a:schemeClr val="hlink"/>
                </a:solidFill>
              </a:rPr>
              <a:t>Деятельность учащихся</a:t>
            </a:r>
            <a:r>
              <a:rPr lang="ru-RU" sz="1800" smtClean="0">
                <a:solidFill>
                  <a:schemeClr val="hlink"/>
                </a:solidFill>
              </a:rPr>
              <a:t> </a:t>
            </a:r>
          </a:p>
          <a:p>
            <a:pPr eaLnBrk="1" hangingPunct="1">
              <a:defRPr/>
            </a:pPr>
            <a:r>
              <a:rPr lang="ru-RU" sz="2000" smtClean="0">
                <a:solidFill>
                  <a:schemeClr val="hlink"/>
                </a:solidFill>
              </a:rPr>
              <a:t>Уточняет информацию, обсуждает задание.</a:t>
            </a:r>
          </a:p>
          <a:p>
            <a:pPr eaLnBrk="1" hangingPunct="1">
              <a:defRPr/>
            </a:pPr>
            <a:r>
              <a:rPr lang="ru-RU" sz="2000" smtClean="0">
                <a:solidFill>
                  <a:schemeClr val="hlink"/>
                </a:solidFill>
              </a:rPr>
              <a:t>Формирует задачи.  </a:t>
            </a:r>
          </a:p>
          <a:p>
            <a:pPr eaLnBrk="1" hangingPunct="1">
              <a:defRPr/>
            </a:pPr>
            <a:r>
              <a:rPr lang="ru-RU" sz="2000" smtClean="0">
                <a:solidFill>
                  <a:schemeClr val="hlink"/>
                </a:solidFill>
              </a:rPr>
              <a:t>Работает с информацией. Проводят синтез и анализ идей. </a:t>
            </a:r>
          </a:p>
          <a:p>
            <a:pPr eaLnBrk="1" hangingPunct="1">
              <a:defRPr/>
            </a:pPr>
            <a:r>
              <a:rPr lang="ru-RU" sz="2000" smtClean="0">
                <a:solidFill>
                  <a:schemeClr val="hlink"/>
                </a:solidFill>
              </a:rPr>
              <a:t>Выполняет исследование, работает над проектом. Оформляет проект</a:t>
            </a:r>
          </a:p>
          <a:p>
            <a:pPr eaLnBrk="1" hangingPunct="1">
              <a:defRPr/>
            </a:pPr>
            <a:r>
              <a:rPr lang="ru-RU" sz="2000" smtClean="0">
                <a:solidFill>
                  <a:schemeClr val="hlink"/>
                </a:solidFill>
              </a:rPr>
              <a:t>Защищает проект.		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4645025" y="1844675"/>
            <a:ext cx="4041775" cy="3240088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000" i="1" u="sng" smtClean="0"/>
              <a:t>        </a:t>
            </a:r>
            <a:r>
              <a:rPr lang="ru-RU" sz="2000" i="1" u="sng" smtClean="0">
                <a:solidFill>
                  <a:schemeClr val="hlink"/>
                </a:solidFill>
              </a:rPr>
              <a:t>Деятельность учителя </a:t>
            </a:r>
          </a:p>
          <a:p>
            <a:pPr eaLnBrk="1" hangingPunct="1">
              <a:defRPr/>
            </a:pPr>
            <a:r>
              <a:rPr lang="ru-RU" sz="2000" smtClean="0">
                <a:solidFill>
                  <a:schemeClr val="hlink"/>
                </a:solidFill>
              </a:rPr>
              <a:t>Мотивирует учащихся, объясняет цели проекта, наблюдает.</a:t>
            </a:r>
          </a:p>
          <a:p>
            <a:pPr eaLnBrk="1" hangingPunct="1">
              <a:defRPr/>
            </a:pPr>
            <a:r>
              <a:rPr lang="ru-RU" sz="2000" smtClean="0">
                <a:solidFill>
                  <a:schemeClr val="hlink"/>
                </a:solidFill>
              </a:rPr>
              <a:t>Помогает в анализе и синтезе. </a:t>
            </a:r>
          </a:p>
          <a:p>
            <a:pPr eaLnBrk="1" hangingPunct="1">
              <a:defRPr/>
            </a:pPr>
            <a:r>
              <a:rPr lang="ru-RU" sz="2000" smtClean="0">
                <a:solidFill>
                  <a:schemeClr val="hlink"/>
                </a:solidFill>
              </a:rPr>
              <a:t>Направляет процесс.</a:t>
            </a:r>
          </a:p>
          <a:p>
            <a:pPr eaLnBrk="1" hangingPunct="1">
              <a:defRPr/>
            </a:pPr>
            <a:r>
              <a:rPr lang="ru-RU" sz="2000" smtClean="0">
                <a:solidFill>
                  <a:schemeClr val="hlink"/>
                </a:solidFill>
              </a:rPr>
              <a:t> Наблюдает.  Консультирует . Советует.  </a:t>
            </a:r>
          </a:p>
          <a:p>
            <a:pPr lvl="4" eaLnBrk="1" hangingPunct="1">
              <a:buFont typeface="Wingdings" pitchFamily="2" charset="2"/>
              <a:buNone/>
              <a:defRPr/>
            </a:pPr>
            <a:endParaRPr lang="ru-RU" smtClean="0">
              <a:solidFill>
                <a:schemeClr val="hlink"/>
              </a:solidFill>
            </a:endParaRPr>
          </a:p>
        </p:txBody>
      </p:sp>
      <p:pic>
        <p:nvPicPr>
          <p:cNvPr id="14341" name="Picture 14" descr="D:\фот шко биб\P107022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72225" y="4679950"/>
            <a:ext cx="2771775" cy="2079625"/>
          </a:xfrm>
          <a:noFill/>
        </p:spPr>
      </p:pic>
      <p:pic>
        <p:nvPicPr>
          <p:cNvPr id="14342" name="Picture 16" descr="D:\фото шко\фото\P1070149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656013" y="5000625"/>
            <a:ext cx="2476500" cy="1857375"/>
          </a:xfr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chemeClr val="tx1"/>
                </a:solidFill>
              </a:rPr>
              <a:t>Памятка для учащихся по написанию проекта.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95288" y="1844675"/>
            <a:ext cx="82296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smtClean="0">
                <a:solidFill>
                  <a:schemeClr val="hlink"/>
                </a:solidFill>
              </a:rPr>
              <a:t>Укажи проблему и причину ее возникновения (актуальность).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smtClean="0">
                <a:solidFill>
                  <a:schemeClr val="hlink"/>
                </a:solidFill>
              </a:rPr>
              <a:t>Назови цель работы, связанную с проблемой.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smtClean="0">
                <a:solidFill>
                  <a:schemeClr val="hlink"/>
                </a:solidFill>
              </a:rPr>
              <a:t>Перечисли задачи работы.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smtClean="0">
                <a:solidFill>
                  <a:schemeClr val="hlink"/>
                </a:solidFill>
              </a:rPr>
              <a:t>Представь план работы (звёздочка обдумывания).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smtClean="0">
                <a:solidFill>
                  <a:schemeClr val="hlink"/>
                </a:solidFill>
              </a:rPr>
              <a:t>Опиши предполагаемый продукт.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smtClean="0">
                <a:solidFill>
                  <a:schemeClr val="hlink"/>
                </a:solidFill>
              </a:rPr>
              <a:t>Сравни полученный результат с предполагаемым.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smtClean="0">
                <a:solidFill>
                  <a:schemeClr val="hlink"/>
                </a:solidFill>
              </a:rPr>
              <a:t>Укажи свои успехи и неудачи, объясни их причины.  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smtClean="0">
                <a:solidFill>
                  <a:schemeClr val="hlink"/>
                </a:solidFill>
              </a:rPr>
              <a:t>Укажи источники информации</a:t>
            </a:r>
            <a:r>
              <a:rPr lang="ru-RU" sz="2800" smtClean="0">
                <a:solidFill>
                  <a:srgbClr val="0E92AC"/>
                </a:solidFill>
              </a:rPr>
              <a:t>. 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487363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rgbClr val="209A20"/>
                </a:solidFill>
              </a:rPr>
              <a:t>«Звёздочка обдумывания»</a:t>
            </a:r>
          </a:p>
        </p:txBody>
      </p:sp>
      <p:graphicFrame>
        <p:nvGraphicFramePr>
          <p:cNvPr id="1026" name="Diagram 7"/>
          <p:cNvGraphicFramePr>
            <a:graphicFrameLocks/>
          </p:cNvGraphicFramePr>
          <p:nvPr>
            <p:ph type="dgm" idx="1"/>
          </p:nvPr>
        </p:nvGraphicFramePr>
        <p:xfrm>
          <a:off x="-1189038" y="514350"/>
          <a:ext cx="11664951" cy="6343650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6"/>
          <p:cNvSpPr>
            <a:spLocks noChangeArrowheads="1"/>
          </p:cNvSpPr>
          <p:nvPr/>
        </p:nvSpPr>
        <p:spPr bwMode="auto">
          <a:xfrm>
            <a:off x="0" y="30051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36" name="WordArt 5"/>
          <p:cNvSpPr>
            <a:spLocks noChangeArrowheads="1" noChangeShapeType="1" noTextEdit="1"/>
          </p:cNvSpPr>
          <p:nvPr/>
        </p:nvSpPr>
        <p:spPr bwMode="auto">
          <a:xfrm>
            <a:off x="755650" y="2060575"/>
            <a:ext cx="7524750" cy="8477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Творческий  проект</a:t>
            </a:r>
          </a:p>
        </p:txBody>
      </p:sp>
      <p:sp>
        <p:nvSpPr>
          <p:cNvPr id="18437" name="Rectangle 8"/>
          <p:cNvSpPr>
            <a:spLocks noChangeArrowheads="1"/>
          </p:cNvSpPr>
          <p:nvPr/>
        </p:nvSpPr>
        <p:spPr bwMode="auto">
          <a:xfrm>
            <a:off x="0" y="24622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38" name="Rectangle 10"/>
          <p:cNvSpPr>
            <a:spLocks noChangeArrowheads="1"/>
          </p:cNvSpPr>
          <p:nvPr/>
        </p:nvSpPr>
        <p:spPr bwMode="auto">
          <a:xfrm>
            <a:off x="0" y="24622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39" name="WordArt 9"/>
          <p:cNvSpPr>
            <a:spLocks noChangeArrowheads="1" noChangeShapeType="1" noTextEdit="1"/>
          </p:cNvSpPr>
          <p:nvPr/>
        </p:nvSpPr>
        <p:spPr bwMode="auto">
          <a:xfrm>
            <a:off x="971550" y="3644900"/>
            <a:ext cx="7239000" cy="1933575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Дизайн игровой площадки»</a:t>
            </a:r>
            <a:endParaRPr lang="ru-RU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sz="quarter" idx="1"/>
          </p:nvPr>
        </p:nvSpPr>
        <p:spPr>
          <a:xfrm>
            <a:off x="1714480" y="4143380"/>
            <a:ext cx="5643602" cy="14954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200400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Сначала думай, а потом делай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бойся первой ошибки, бойся второй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Прежде чем захлопнуть дверь, всё ли взял с собой проверь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Поспешишь- людей насмешишь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Сначала план составляй, потом к делу приступай.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0" y="5029200"/>
            <a:ext cx="2438400" cy="533400"/>
          </a:xfrm>
        </p:spPr>
        <p:txBody>
          <a:bodyPr/>
          <a:lstStyle/>
          <a:p>
            <a:endParaRPr lang="ru-RU" dirty="0" smtClean="0"/>
          </a:p>
        </p:txBody>
      </p:sp>
      <p:pic>
        <p:nvPicPr>
          <p:cNvPr id="3077" name="Содержимое 3" descr="http://lotussoft.biz/img/ph_img/3353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352800"/>
            <a:ext cx="5791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0" y="0"/>
            <a:ext cx="914400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Задачи проекта: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Эстетическое оформление пришкольного участка;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Формировать чувство ответственности и уважения к результатам как своего, так и чужого труда;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Знакомство с учебными пособиями, справочной,   специальной и периодической литературой по выполнению поделок из шин.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Расчет себестоимости, необходимый для создания композиции.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2571744"/>
            <a:ext cx="914400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Желаемая ситуация (выбор).</a:t>
            </a:r>
          </a:p>
          <a:p>
            <a:pPr algn="ctr"/>
            <a:r>
              <a:rPr lang="ru-RU" dirty="0" smtClean="0"/>
              <a:t> </a:t>
            </a:r>
            <a:r>
              <a:rPr lang="ru-RU" sz="2000" dirty="0" smtClean="0"/>
              <a:t>Оценив ресурсы, технологические и финансовые возможности, мы смело взялись за проект. Нам понадобятся старые автопокрышки, которые не потребуют финансовых затрат.    Поделки из покрышек завоевали широкое распространение в области оформления ландшафтного дизайна. Достоинствами  такого дизайна, мы считаем: простоту изготовления, эстетичность.    Установить место отдыха, согласовав с администрацией школы, мы решили  в западной  стороне  школьного двора.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pic>
        <p:nvPicPr>
          <p:cNvPr id="2073" name="Picture 25" descr="D:\фото шко\фото\P1070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67355"/>
            <a:ext cx="2254193" cy="1690645"/>
          </a:xfrm>
          <a:prstGeom prst="rect">
            <a:avLst/>
          </a:prstGeom>
          <a:noFill/>
        </p:spPr>
      </p:pic>
      <p:pic>
        <p:nvPicPr>
          <p:cNvPr id="2" name="Picture 27" descr="D:\фото шко\фото\P10700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5143487"/>
            <a:ext cx="2286017" cy="1714513"/>
          </a:xfrm>
          <a:prstGeom prst="rect">
            <a:avLst/>
          </a:prstGeom>
          <a:noFill/>
        </p:spPr>
      </p:pic>
      <p:pic>
        <p:nvPicPr>
          <p:cNvPr id="2076" name="Picture 28" descr="D:\фото шко\фото\P10700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22" y="5143512"/>
            <a:ext cx="2214578" cy="171448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993760"/>
          </a:xfrm>
        </p:spPr>
        <p:txBody>
          <a:bodyPr/>
          <a:lstStyle/>
          <a:p>
            <a:r>
              <a:rPr lang="ru-RU" sz="2800" b="1" dirty="0" smtClean="0"/>
              <a:t>Технологическая    последовательность выполнение                «Медведя»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57232"/>
            <a:ext cx="7215206" cy="5162568"/>
          </a:xfrm>
        </p:spPr>
        <p:txBody>
          <a:bodyPr/>
          <a:lstStyle/>
          <a:p>
            <a:r>
              <a:rPr lang="ru-RU" sz="1600" dirty="0" smtClean="0"/>
              <a:t>Из фанеры вырезается два круга, размеры которых совпадают с диаметрами шин (одной большой и одной маленькой). Заготовки фанеры крепятся к автомобильным покрышкам </a:t>
            </a:r>
            <a:r>
              <a:rPr lang="ru-RU" sz="1600" dirty="0" err="1" smtClean="0"/>
              <a:t>саморезами</a:t>
            </a:r>
            <a:r>
              <a:rPr lang="ru-RU" sz="1600" dirty="0" smtClean="0"/>
              <a:t> или болтами.</a:t>
            </a:r>
          </a:p>
          <a:p>
            <a:pPr lvl="0"/>
            <a:r>
              <a:rPr lang="ru-RU" sz="1600" dirty="0" smtClean="0"/>
              <a:t>А так же из фанеры вырезаются два уха, которые крепятся к голове медведя на </a:t>
            </a:r>
            <a:r>
              <a:rPr lang="ru-RU" sz="1600" dirty="0" err="1" smtClean="0"/>
              <a:t>саморезамы</a:t>
            </a:r>
            <a:r>
              <a:rPr lang="ru-RU" sz="1600" dirty="0" smtClean="0"/>
              <a:t>.</a:t>
            </a:r>
          </a:p>
          <a:p>
            <a:pPr lvl="0"/>
            <a:r>
              <a:rPr lang="ru-RU" sz="1600" dirty="0" smtClean="0"/>
              <a:t>Две шины укладываются в основание конструкции - они будут лапами  мишки.</a:t>
            </a:r>
          </a:p>
          <a:p>
            <a:pPr lvl="0"/>
            <a:r>
              <a:rPr lang="ru-RU" sz="1600" dirty="0" smtClean="0"/>
              <a:t> Путем укладки в горизонтальном положении  двух  покрышек (голова, туловище), фиксируем  при помощи  </a:t>
            </a:r>
            <a:r>
              <a:rPr lang="ru-RU" sz="1600" dirty="0" err="1" smtClean="0"/>
              <a:t>саморезов</a:t>
            </a:r>
            <a:r>
              <a:rPr lang="ru-RU" sz="1600" dirty="0" smtClean="0"/>
              <a:t>.</a:t>
            </a:r>
          </a:p>
          <a:p>
            <a:pPr lvl="0"/>
            <a:r>
              <a:rPr lang="ru-RU" sz="1600" dirty="0" smtClean="0"/>
              <a:t>После того как конструкцию  собрали,  произвели отделочные работы, </a:t>
            </a:r>
            <a:r>
              <a:rPr lang="ru-RU" sz="1600" dirty="0" err="1" smtClean="0"/>
              <a:t>тоесть</a:t>
            </a:r>
            <a:r>
              <a:rPr lang="ru-RU" sz="1600" dirty="0" smtClean="0"/>
              <a:t> раскрасили красками. </a:t>
            </a:r>
          </a:p>
          <a:p>
            <a:pPr lvl="0"/>
            <a:r>
              <a:rPr lang="ru-RU" sz="1600" dirty="0" smtClean="0"/>
              <a:t>Для того, чтобы поделка из шин была абсолютно безопасной и могла длительное время радовать окружающих своим присутствием, мы произвели качественную ее фиксацию. То есть первым делом на  месте предполагаемого монтажа медведя,   установили несущую конструкцию. Для этого деревянный брусок  в вертикальном виде вкапали в землю на глубину 40-50 см, с задней стороны медведя и закрепили  на </a:t>
            </a:r>
            <a:r>
              <a:rPr lang="ru-RU" sz="1600" dirty="0" err="1" smtClean="0"/>
              <a:t>саморезы</a:t>
            </a:r>
            <a:r>
              <a:rPr lang="ru-RU" sz="1600" dirty="0" smtClean="0"/>
              <a:t>.</a:t>
            </a:r>
          </a:p>
          <a:p>
            <a:pPr lvl="0"/>
            <a:r>
              <a:rPr lang="ru-RU" sz="1600" dirty="0" smtClean="0"/>
              <a:t> Мишке можно вложить в лапы бочонок меда или цветы.</a:t>
            </a:r>
          </a:p>
          <a:p>
            <a:endParaRPr lang="ru-RU" sz="16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7358082" y="4038600"/>
            <a:ext cx="1328718" cy="9620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http://mnogo-idei.com/wp-content/uploads/2012/07/getImage-24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7" y="3857628"/>
            <a:ext cx="2000233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82" name="Rectangle 14"/>
          <p:cNvSpPr>
            <a:spLocks noGrp="1" noChangeArrowheads="1"/>
          </p:cNvSpPr>
          <p:nvPr>
            <p:ph sz="half" idx="1"/>
          </p:nvPr>
        </p:nvSpPr>
        <p:spPr>
          <a:xfrm>
            <a:off x="0" y="0"/>
            <a:ext cx="6643703" cy="6858000"/>
          </a:xfrm>
        </p:spPr>
        <p:txBody>
          <a:bodyPr/>
          <a:lstStyle/>
          <a:p>
            <a:pPr>
              <a:buNone/>
            </a:pPr>
            <a:r>
              <a:rPr lang="ru-RU" sz="1400" b="1" dirty="0" smtClean="0">
                <a:solidFill>
                  <a:schemeClr val="accent2"/>
                </a:solidFill>
              </a:rPr>
              <a:t>Расчёт себестоимости</a:t>
            </a:r>
            <a:r>
              <a:rPr lang="ru-RU" sz="1400" b="1" dirty="0" smtClean="0"/>
              <a:t>.</a:t>
            </a:r>
          </a:p>
          <a:p>
            <a:pPr lvl="0"/>
            <a:r>
              <a:rPr lang="ru-RU" sz="1400" dirty="0" smtClean="0"/>
              <a:t>Нам понадобились старые автопокрышки, которые не потребовали финансовых затрат.</a:t>
            </a:r>
          </a:p>
          <a:p>
            <a:pPr lvl="0"/>
            <a:r>
              <a:rPr lang="ru-RU" sz="1400" dirty="0" smtClean="0"/>
              <a:t>Для покраски «Медведя», получили краску у завхоза школы,</a:t>
            </a:r>
          </a:p>
          <a:p>
            <a:pPr lvl="0"/>
            <a:r>
              <a:rPr lang="ru-RU" sz="1400" dirty="0" smtClean="0"/>
              <a:t> оставшуюся после летнего ремонта школы.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accent2"/>
                </a:solidFill>
              </a:rPr>
              <a:t>Анализ полученных результатов.</a:t>
            </a:r>
            <a:endParaRPr lang="ru-RU" sz="1400" dirty="0" smtClean="0">
              <a:solidFill>
                <a:schemeClr val="accent2"/>
              </a:solidFill>
            </a:endParaRPr>
          </a:p>
          <a:p>
            <a:r>
              <a:rPr lang="ru-RU" sz="1400" dirty="0" smtClean="0"/>
              <a:t>-  За время проведения работ над выполнением проекта  нами </a:t>
            </a:r>
          </a:p>
          <a:p>
            <a:pPr>
              <a:buNone/>
            </a:pPr>
            <a:r>
              <a:rPr lang="ru-RU" sz="1400" dirty="0" smtClean="0"/>
              <a:t>не нарушены  нормы охраны труда и техники безопасности.</a:t>
            </a:r>
          </a:p>
          <a:p>
            <a:r>
              <a:rPr lang="ru-RU" sz="1400" dirty="0" smtClean="0"/>
              <a:t>-  Запланированные нами работы полностью выполнены.</a:t>
            </a:r>
          </a:p>
          <a:p>
            <a:r>
              <a:rPr lang="ru-RU" sz="1400" dirty="0" smtClean="0"/>
              <a:t>-  Желаемая  нами проблема полностью решена, медведь установлен,</a:t>
            </a:r>
          </a:p>
          <a:p>
            <a:pPr>
              <a:buNone/>
            </a:pPr>
            <a:r>
              <a:rPr lang="ru-RU" sz="1400" dirty="0" smtClean="0"/>
              <a:t> во дворе школы.</a:t>
            </a:r>
          </a:p>
          <a:p>
            <a:r>
              <a:rPr lang="ru-RU" sz="1400" dirty="0" smtClean="0"/>
              <a:t>-  У меня останется  опыт  коллективного творчества, опыт создания </a:t>
            </a:r>
          </a:p>
          <a:p>
            <a:pPr>
              <a:buNone/>
            </a:pPr>
            <a:r>
              <a:rPr lang="ru-RU" sz="1400" dirty="0" smtClean="0"/>
              <a:t>медведя, (возможно, дома я тоже сделаю такого  же), уверенность в своих силах и возможностях, удовлетворенность от решения хотя бы одной из социальных проблем, окружающих нас.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accent2"/>
                </a:solidFill>
              </a:rPr>
              <a:t>Заключение</a:t>
            </a:r>
            <a:endParaRPr lang="ru-RU" sz="1400" dirty="0" smtClean="0">
              <a:solidFill>
                <a:schemeClr val="accent2"/>
              </a:solidFill>
            </a:endParaRPr>
          </a:p>
          <a:p>
            <a:r>
              <a:rPr lang="ru-RU" sz="1400" dirty="0" smtClean="0"/>
              <a:t>           Выполнив данный проект, мы убедились, что нет ничего невозможного. Работая в данной технике, я не только освоил  и закрепил приемы вырезания изделий из шин, но и узнал много нового и интересного. </a:t>
            </a:r>
          </a:p>
          <a:p>
            <a:r>
              <a:rPr lang="ru-RU" sz="1400" dirty="0" smtClean="0"/>
              <a:t>Решив изготовить все эти фигуры (медведь, чаша), я стал собирать информацию в интернете. И очень многое узнал.</a:t>
            </a:r>
          </a:p>
          <a:p>
            <a:r>
              <a:rPr lang="ru-RU" sz="1400" dirty="0" smtClean="0"/>
              <a:t>          Выбирая  фигуру, я просмотрел огромное их количество. Любой творческий проект дает возможность для раскрытия способностей. Мой проект таким и оказался. Я смог создать фигуру своими руками, проявить фантазию, найти новые идей на будущее, получить навыки, которые смогут стать основой для получения дохода.</a:t>
            </a:r>
          </a:p>
          <a:p>
            <a:r>
              <a:rPr lang="ru-RU" sz="1400" dirty="0" smtClean="0"/>
              <a:t>           Я доволен результатами своего труда. Считаю, что поставленная цель достигнута.</a:t>
            </a:r>
          </a:p>
          <a:p>
            <a:endParaRPr lang="ru-RU" sz="1400" dirty="0" smtClean="0"/>
          </a:p>
          <a:p>
            <a:pPr marL="533400" indent="-533400" eaLnBrk="1" hangingPunct="1">
              <a:defRPr/>
            </a:pPr>
            <a:endParaRPr lang="ru-RU" sz="1400" dirty="0" smtClean="0">
              <a:solidFill>
                <a:srgbClr val="FFFF66"/>
              </a:solidFill>
            </a:endParaRPr>
          </a:p>
        </p:txBody>
      </p:sp>
      <p:pic>
        <p:nvPicPr>
          <p:cNvPr id="7" name="Содержимое 6" descr="C:\Users\silver\Desktop\Стол д РИСУНКИ\Пинигин Т. пальма\1301737631_secon_dlife_11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9688" y="142852"/>
            <a:ext cx="2644312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C:\Users\silver\Desktop\Стол д РИСУНКИ\Пинигин Т. пальма\getImage-73.jpg"/>
          <p:cNvPicPr>
            <a:picLocks noGrp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2400" y="2428868"/>
            <a:ext cx="2641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7" name="Picture 1" descr="D:\фото шко\фото\P10701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4714884"/>
            <a:ext cx="2071670" cy="214311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636570"/>
          </a:xfrm>
        </p:spPr>
        <p:txBody>
          <a:bodyPr/>
          <a:lstStyle/>
          <a:p>
            <a:r>
              <a:rPr lang="ru-RU" sz="3200" b="1" dirty="0" smtClean="0"/>
              <a:t>Оценка изделия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714356"/>
            <a:ext cx="6400816" cy="5305444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Мой «Медведь» (изготовленное изделие),  получился очень красивым.  Даже не ожидал такого результата. Я остался очень довольным. Я думаю, что всем моя поделка «Медведь» понравилась.</a:t>
            </a:r>
          </a:p>
          <a:p>
            <a:pPr>
              <a:buNone/>
            </a:pPr>
            <a:r>
              <a:rPr lang="ru-RU" sz="1600" b="1" dirty="0" smtClean="0"/>
              <a:t> 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 </a:t>
            </a:r>
            <a:r>
              <a:rPr lang="ru-RU" b="1" dirty="0" smtClean="0"/>
              <a:t>Положительные стороны:</a:t>
            </a:r>
            <a:endParaRPr lang="ru-RU" dirty="0" smtClean="0"/>
          </a:p>
          <a:p>
            <a:pPr>
              <a:buNone/>
            </a:pPr>
            <a:r>
              <a:rPr lang="ru-RU" sz="2000" dirty="0" smtClean="0"/>
              <a:t>- цель достигнута;</a:t>
            </a:r>
          </a:p>
          <a:p>
            <a:pPr>
              <a:buNone/>
            </a:pPr>
            <a:r>
              <a:rPr lang="ru-RU" sz="2000" dirty="0" smtClean="0"/>
              <a:t>- материалы общедоступны; изделие красивое ;</a:t>
            </a:r>
          </a:p>
          <a:p>
            <a:pPr>
              <a:buNone/>
            </a:pPr>
            <a:r>
              <a:rPr lang="ru-RU" sz="2000" dirty="0" smtClean="0"/>
              <a:t>- технология изготовления посильна;</a:t>
            </a:r>
          </a:p>
          <a:p>
            <a:pPr>
              <a:buNone/>
            </a:pPr>
            <a:r>
              <a:rPr lang="ru-RU" sz="2000" dirty="0" smtClean="0"/>
              <a:t>- стоимость изделия оказалась более дешевле, чем покупное на рынке 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/>
          </a:p>
          <a:p>
            <a:endParaRPr lang="ru-RU" sz="1600" dirty="0"/>
          </a:p>
        </p:txBody>
      </p:sp>
      <p:pic>
        <p:nvPicPr>
          <p:cNvPr id="66562" name="Picture 2" descr="D:\фото шко\фото\P107010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4498" y="1333522"/>
            <a:ext cx="1839502" cy="2452668"/>
          </a:xfrm>
          <a:prstGeom prst="rect">
            <a:avLst/>
          </a:prstGeom>
          <a:noFill/>
        </p:spPr>
      </p:pic>
      <p:pic>
        <p:nvPicPr>
          <p:cNvPr id="66564" name="Picture 4" descr="D:\фото шко\фото\P1070097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2400" y="4876800"/>
            <a:ext cx="2641600" cy="19812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2100"/>
            <a:ext cx="9144000" cy="1384300"/>
          </a:xfrm>
        </p:spPr>
        <p:txBody>
          <a:bodyPr/>
          <a:lstStyle/>
          <a:p>
            <a:pPr algn="ctr"/>
            <a:r>
              <a:rPr lang="ru-RU" sz="1400" b="1" dirty="0" smtClean="0"/>
              <a:t>Образовательное учреждение: </a:t>
            </a:r>
            <a:r>
              <a:rPr lang="ru-RU" sz="1400" b="1" dirty="0" err="1" smtClean="0"/>
              <a:t>Омутинская</a:t>
            </a:r>
            <a:r>
              <a:rPr lang="ru-RU" sz="1400" b="1" dirty="0" smtClean="0"/>
              <a:t> специальная (коррекционная) школа.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000108"/>
            <a:ext cx="8686800" cy="142876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 </a:t>
            </a:r>
            <a:r>
              <a:rPr lang="en-US" sz="2000" b="1" dirty="0" err="1" smtClean="0"/>
              <a:t>Проект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на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тему</a:t>
            </a:r>
            <a:r>
              <a:rPr lang="en-US" sz="2000" b="1" dirty="0" smtClean="0"/>
              <a:t>:</a:t>
            </a:r>
            <a:endParaRPr lang="ru-RU" sz="2000" dirty="0" smtClean="0"/>
          </a:p>
          <a:p>
            <a:pPr>
              <a:buNone/>
            </a:pPr>
            <a:r>
              <a:rPr lang="en-US" sz="2000" b="1" dirty="0" smtClean="0"/>
              <a:t> </a:t>
            </a:r>
            <a:endParaRPr lang="ru-RU" sz="2000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71472" y="1905000"/>
            <a:ext cx="8115328" cy="19812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«Содержание козы экономичнее»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pPr algn="r">
              <a:buNone/>
            </a:pPr>
            <a:r>
              <a:rPr lang="ru-RU" sz="1600" dirty="0" smtClean="0"/>
              <a:t>Выполнил: учащийся 9 класса</a:t>
            </a:r>
          </a:p>
          <a:p>
            <a:pPr algn="r">
              <a:buNone/>
            </a:pPr>
            <a:r>
              <a:rPr lang="ru-RU" sz="1600" dirty="0" smtClean="0"/>
              <a:t> </a:t>
            </a:r>
            <a:r>
              <a:rPr lang="ru-RU" sz="1600" dirty="0" err="1" smtClean="0"/>
              <a:t>Шатаев</a:t>
            </a:r>
            <a:r>
              <a:rPr lang="ru-RU" sz="1600" dirty="0" smtClean="0"/>
              <a:t> Денис.</a:t>
            </a:r>
          </a:p>
          <a:p>
            <a:pPr algn="r">
              <a:buNone/>
            </a:pPr>
            <a:r>
              <a:rPr lang="ru-RU" sz="1600" dirty="0" smtClean="0"/>
              <a:t> Основной предмет: СХТ</a:t>
            </a:r>
          </a:p>
          <a:p>
            <a:pPr algn="r">
              <a:buNone/>
            </a:pPr>
            <a:r>
              <a:rPr lang="ru-RU" sz="1600" dirty="0" smtClean="0"/>
              <a:t>Дополнительные предметы: Естествознание, труд,</a:t>
            </a:r>
          </a:p>
          <a:p>
            <a:pPr algn="r">
              <a:buNone/>
            </a:pPr>
            <a:r>
              <a:rPr lang="ru-RU" sz="1600" dirty="0" smtClean="0"/>
              <a:t>математика, СБО.</a:t>
            </a:r>
          </a:p>
          <a:p>
            <a:pPr algn="r">
              <a:buNone/>
            </a:pPr>
            <a:r>
              <a:rPr lang="ru-RU" sz="1600" dirty="0" smtClean="0"/>
              <a:t>Руководитель: учитель СХТ  Кондратьева И.Л.  </a:t>
            </a:r>
          </a:p>
          <a:p>
            <a:pPr>
              <a:buNone/>
            </a:pPr>
            <a:r>
              <a:rPr lang="ru-RU" sz="1600" b="1" dirty="0" smtClean="0"/>
              <a:t> </a:t>
            </a:r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 smtClean="0"/>
              <a:t>Цель. </a:t>
            </a:r>
            <a:r>
              <a:rPr lang="ru-RU" sz="1800" dirty="0" smtClean="0"/>
              <a:t> Выявить на  основе исследования   преимущества содержания козы в домашнем хозяйстве, в сравнении с коровой.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1214422"/>
            <a:ext cx="6643702" cy="5429288"/>
          </a:xfrm>
        </p:spPr>
        <p:txBody>
          <a:bodyPr/>
          <a:lstStyle/>
          <a:p>
            <a:r>
              <a:rPr lang="ru-RU" sz="1800" b="1" dirty="0" smtClean="0"/>
              <a:t>Задачи.</a:t>
            </a:r>
            <a:endParaRPr lang="ru-RU" sz="1800" dirty="0" smtClean="0"/>
          </a:p>
          <a:p>
            <a:r>
              <a:rPr lang="ru-RU" sz="1800" dirty="0" smtClean="0"/>
              <a:t>1. Подбор  и изучение литературы по факту   разведения различных животных в домашнем хозяйстве. Поиск в сети  Интернет информацию об их разведении и содержании;    подбор иллюстративного  материала.</a:t>
            </a:r>
          </a:p>
          <a:p>
            <a:r>
              <a:rPr lang="ru-RU" sz="1800" dirty="0" smtClean="0"/>
              <a:t>2.  Проведение  анкетирования людей  о  содержании  различных домашних животных.  </a:t>
            </a:r>
          </a:p>
          <a:p>
            <a:r>
              <a:rPr lang="ru-RU" sz="1800" dirty="0" smtClean="0"/>
              <a:t>3. Сопоставить  гипотезы и полученные результаты  исследования.</a:t>
            </a:r>
          </a:p>
          <a:p>
            <a:r>
              <a:rPr lang="ru-RU" sz="1800" dirty="0" smtClean="0"/>
              <a:t>4. Подсчитать себестоимость и выгоду от  содержания козы в домашнем хозяйстве.</a:t>
            </a:r>
          </a:p>
          <a:p>
            <a:r>
              <a:rPr lang="ru-RU" sz="1800" dirty="0" smtClean="0"/>
              <a:t>5. Усовершенствовать знания и умения  работы с компьютером. </a:t>
            </a:r>
          </a:p>
          <a:p>
            <a:r>
              <a:rPr lang="ru-RU" sz="1800" dirty="0" smtClean="0"/>
              <a:t>    Целью работы стало выяснение вопроса о том, какое преимущество имеет содержание козы в домашнем хозяйстве и  то отчего зависит выбор содержания коровы или козы. </a:t>
            </a:r>
          </a:p>
          <a:p>
            <a:endParaRPr lang="ru-RU" dirty="0"/>
          </a:p>
        </p:txBody>
      </p:sp>
      <p:pic>
        <p:nvPicPr>
          <p:cNvPr id="6" name="Содержимое 5" descr="C:\Users\Дэн\Desktop\1_0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2285992"/>
            <a:ext cx="214314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C:\Users\Silver\Desktop\7c45f4f0f056.png"/>
          <p:cNvPicPr>
            <a:picLocks noGrp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4286256"/>
            <a:ext cx="292892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493694"/>
          </a:xfrm>
        </p:spPr>
        <p:txBody>
          <a:bodyPr/>
          <a:lstStyle/>
          <a:p>
            <a:r>
              <a:rPr lang="ru-RU" sz="2800" b="1" dirty="0" smtClean="0"/>
              <a:t>Оглавление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714356"/>
            <a:ext cx="6500826" cy="6143644"/>
          </a:xfrm>
        </p:spPr>
        <p:txBody>
          <a:bodyPr/>
          <a:lstStyle/>
          <a:p>
            <a:r>
              <a:rPr lang="ru-RU" sz="1800" b="1" dirty="0" smtClean="0">
                <a:solidFill>
                  <a:srgbClr val="330E03"/>
                </a:solidFill>
                <a:effectLst/>
                <a:latin typeface="Times New Roman" pitchFamily="18" charset="0"/>
                <a:cs typeface="Times New Roman" pitchFamily="18" charset="0"/>
              </a:rPr>
              <a:t>Введение, актуальность.</a:t>
            </a:r>
          </a:p>
          <a:p>
            <a:r>
              <a:rPr lang="ru-RU" sz="1800" b="1" dirty="0" smtClean="0">
                <a:solidFill>
                  <a:srgbClr val="330E03"/>
                </a:solidFill>
                <a:effectLst/>
                <a:latin typeface="Times New Roman" pitchFamily="18" charset="0"/>
                <a:cs typeface="Times New Roman" pitchFamily="18" charset="0"/>
              </a:rPr>
              <a:t> 1.  Разведение и содержание домашних животных</a:t>
            </a:r>
          </a:p>
          <a:p>
            <a:r>
              <a:rPr lang="ru-RU" sz="1800" b="1" dirty="0" smtClean="0">
                <a:solidFill>
                  <a:srgbClr val="330E03"/>
                </a:solidFill>
                <a:effectLst/>
                <a:latin typeface="Times New Roman" pitchFamily="18" charset="0"/>
                <a:cs typeface="Times New Roman" pitchFamily="18" charset="0"/>
              </a:rPr>
              <a:t>2. Анкетирование людей разных возрастов и профессий  на предмет увлечения содержанием различных домашних животных </a:t>
            </a:r>
          </a:p>
          <a:p>
            <a:r>
              <a:rPr lang="ru-RU" sz="1800" b="1" dirty="0" smtClean="0">
                <a:solidFill>
                  <a:srgbClr val="330E03"/>
                </a:solidFill>
                <a:effectLst/>
                <a:latin typeface="Times New Roman" pitchFamily="18" charset="0"/>
                <a:cs typeface="Times New Roman" pitchFamily="18" charset="0"/>
              </a:rPr>
              <a:t>3. Особенности, породы коз.</a:t>
            </a:r>
          </a:p>
          <a:p>
            <a:r>
              <a:rPr lang="ru-RU" sz="1800" b="1" dirty="0" smtClean="0">
                <a:solidFill>
                  <a:srgbClr val="330E03"/>
                </a:solidFill>
                <a:effectLst/>
                <a:latin typeface="Times New Roman" pitchFamily="18" charset="0"/>
                <a:cs typeface="Times New Roman" pitchFamily="18" charset="0"/>
              </a:rPr>
              <a:t>4. Условия содержания</a:t>
            </a:r>
          </a:p>
          <a:p>
            <a:r>
              <a:rPr lang="ru-RU" sz="1800" b="1" dirty="0" smtClean="0">
                <a:solidFill>
                  <a:srgbClr val="330E03"/>
                </a:solidFill>
                <a:effectLst/>
                <a:latin typeface="Times New Roman" pitchFamily="18" charset="0"/>
                <a:cs typeface="Times New Roman" pitchFamily="18" charset="0"/>
              </a:rPr>
              <a:t>5. Виды и состав кормов.</a:t>
            </a:r>
          </a:p>
          <a:p>
            <a:r>
              <a:rPr lang="ru-RU" sz="1800" b="1" dirty="0" smtClean="0">
                <a:solidFill>
                  <a:srgbClr val="330E03"/>
                </a:solidFill>
                <a:effectLst/>
                <a:latin typeface="Times New Roman" pitchFamily="18" charset="0"/>
                <a:cs typeface="Times New Roman" pitchFamily="18" charset="0"/>
              </a:rPr>
              <a:t>6. Себестоимость.</a:t>
            </a:r>
          </a:p>
          <a:p>
            <a:r>
              <a:rPr lang="ru-RU" sz="1800" b="1" dirty="0" smtClean="0">
                <a:solidFill>
                  <a:srgbClr val="330E03"/>
                </a:solidFill>
                <a:effectLst/>
                <a:latin typeface="Times New Roman" pitchFamily="18" charset="0"/>
                <a:cs typeface="Times New Roman" pitchFamily="18" charset="0"/>
              </a:rPr>
              <a:t>7. Козы - источник молока и здоровья.	</a:t>
            </a:r>
          </a:p>
          <a:p>
            <a:r>
              <a:rPr lang="ru-RU" sz="1800" b="1" dirty="0" smtClean="0">
                <a:solidFill>
                  <a:srgbClr val="330E03"/>
                </a:solidFill>
                <a:effectLst/>
                <a:latin typeface="Times New Roman" pitchFamily="18" charset="0"/>
                <a:cs typeface="Times New Roman" pitchFamily="18" charset="0"/>
              </a:rPr>
              <a:t>8. Продукция.</a:t>
            </a:r>
          </a:p>
          <a:p>
            <a:r>
              <a:rPr lang="ru-RU" sz="1800" b="1" dirty="0" smtClean="0">
                <a:solidFill>
                  <a:srgbClr val="330E03"/>
                </a:solidFill>
                <a:effectLst/>
                <a:latin typeface="Times New Roman" pitchFamily="18" charset="0"/>
                <a:cs typeface="Times New Roman" pitchFamily="18" charset="0"/>
              </a:rPr>
              <a:t>9. Правила безопасной работы при уходе за козами.</a:t>
            </a:r>
          </a:p>
          <a:p>
            <a:r>
              <a:rPr lang="ru-RU" sz="1800" b="1" dirty="0" smtClean="0">
                <a:solidFill>
                  <a:srgbClr val="330E03"/>
                </a:solidFill>
                <a:effectLst/>
                <a:latin typeface="Times New Roman" pitchFamily="18" charset="0"/>
                <a:cs typeface="Times New Roman" pitchFamily="18" charset="0"/>
              </a:rPr>
              <a:t>10. Заключение.</a:t>
            </a:r>
          </a:p>
          <a:p>
            <a:r>
              <a:rPr lang="ru-RU" sz="1800" b="1" dirty="0" smtClean="0">
                <a:solidFill>
                  <a:srgbClr val="330E03"/>
                </a:solidFill>
                <a:effectLst/>
                <a:latin typeface="Times New Roman" pitchFamily="18" charset="0"/>
                <a:cs typeface="Times New Roman" pitchFamily="18" charset="0"/>
              </a:rPr>
              <a:t>11. Приготовление блюд, из козьего молока.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330E03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Список литературы    ……………………</a:t>
            </a:r>
            <a:r>
              <a:rPr lang="ru-RU" sz="1800" b="1" dirty="0" smtClean="0"/>
              <a:t>…</a:t>
            </a:r>
            <a:endParaRPr lang="ru-RU" sz="1800" b="1" dirty="0"/>
          </a:p>
        </p:txBody>
      </p:sp>
      <p:pic>
        <p:nvPicPr>
          <p:cNvPr id="6" name="Содержимое 5" descr="C:\Users\Silver\Desktop\27288sm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1000108"/>
            <a:ext cx="2786050" cy="214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C:\Users\Silver\Desktop\108337.jpg"/>
          <p:cNvPicPr>
            <a:picLocks noGrp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3571876"/>
            <a:ext cx="278605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1384300"/>
          </a:xfrm>
        </p:spPr>
        <p:txBody>
          <a:bodyPr/>
          <a:lstStyle/>
          <a:p>
            <a:r>
              <a:rPr lang="ru-RU" sz="1800" b="1" dirty="0" smtClean="0">
                <a:latin typeface="+mn-lt"/>
              </a:rPr>
              <a:t>По каждой главе  сделали вывод.</a:t>
            </a:r>
            <a:br>
              <a:rPr lang="ru-RU" sz="1800" b="1" dirty="0" smtClean="0">
                <a:latin typeface="+mn-lt"/>
              </a:rPr>
            </a:br>
            <a:r>
              <a:rPr lang="ru-RU" sz="1800" b="1" dirty="0" smtClean="0">
                <a:latin typeface="+mn-lt"/>
              </a:rPr>
              <a:t> Вывод.</a:t>
            </a:r>
            <a:r>
              <a:rPr lang="ru-RU" sz="1800" dirty="0" smtClean="0">
                <a:latin typeface="+mn-lt"/>
              </a:rPr>
              <a:t> Разведение и содержание домашних животных приносит как пользу, так и прибыль.</a:t>
            </a:r>
            <a:br>
              <a:rPr lang="ru-RU" sz="1800" dirty="0" smtClean="0">
                <a:latin typeface="+mn-lt"/>
              </a:rPr>
            </a:br>
            <a:endParaRPr lang="ru-RU" sz="1800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1214422"/>
            <a:ext cx="6357950" cy="5429288"/>
          </a:xfrm>
        </p:spPr>
        <p:txBody>
          <a:bodyPr/>
          <a:lstStyle/>
          <a:p>
            <a:r>
              <a:rPr lang="ru-RU" sz="1800" b="1" dirty="0" smtClean="0"/>
              <a:t>Вывод. </a:t>
            </a:r>
            <a:r>
              <a:rPr lang="ru-RU" sz="1800" dirty="0" smtClean="0"/>
              <a:t>Результаты исследования показали, что для людей  разведение коз  проще и экономически выгоднее, чем содержание коровы,  потому что за ними могут ухаживать как  пожилые люди, так и дети.    Несмотря на то, что многие содержат домашних животных, превосходство отдается содержанию козы.</a:t>
            </a:r>
          </a:p>
          <a:p>
            <a:r>
              <a:rPr lang="ru-RU" sz="1800" b="1" dirty="0" smtClean="0"/>
              <a:t>Вывод: </a:t>
            </a:r>
            <a:r>
              <a:rPr lang="ru-RU" sz="1800" dirty="0" smtClean="0"/>
              <a:t>Оптимальным способом можно считать местных коз. Обычно такие помеси отличаются хорошей продуктивностью и отличным иммунитетом, нетребовательны к кормам. Затем можно отбирать потомство у самых молочных коз для дальнейшего разведения. </a:t>
            </a:r>
          </a:p>
          <a:p>
            <a:r>
              <a:rPr lang="ru-RU" sz="1800" dirty="0" smtClean="0"/>
              <a:t>Вывод:    В еде коза неприхотлива. В отличие от коровы, козе большого пастбища не надо. Зимой коза съедает 300–400 килограммов сена, а корова 3 тонны.    Коза воды много не пьет, ей достаточно 1,5 – 2  литров за одну попойку, а корове надо 7 – 10  литров.</a:t>
            </a:r>
          </a:p>
          <a:p>
            <a:endParaRPr lang="ru-RU" sz="1800" dirty="0" smtClean="0"/>
          </a:p>
          <a:p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7286644" y="1905000"/>
            <a:ext cx="1400156" cy="1023934"/>
          </a:xfrm>
        </p:spPr>
        <p:txBody>
          <a:bodyPr/>
          <a:lstStyle/>
          <a:p>
            <a:endParaRPr lang="ru-RU"/>
          </a:p>
        </p:txBody>
      </p:sp>
      <p:pic>
        <p:nvPicPr>
          <p:cNvPr id="6" name="Содержимое 5" descr="C:\Users\Дэн\Desktop\349789511.jpg"/>
          <p:cNvPicPr>
            <a:picLocks noGrp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1571612"/>
            <a:ext cx="2928927" cy="3053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993760"/>
          </a:xfrm>
        </p:spPr>
        <p:txBody>
          <a:bodyPr/>
          <a:lstStyle/>
          <a:p>
            <a:r>
              <a:rPr lang="ru-RU" sz="2000" dirty="0" smtClean="0"/>
              <a:t>Есть </a:t>
            </a:r>
            <a:r>
              <a:rPr lang="ru-RU" sz="2000" b="1" dirty="0" smtClean="0"/>
              <a:t>пять важных отличий</a:t>
            </a:r>
            <a:r>
              <a:rPr lang="ru-RU" sz="2000" dirty="0" smtClean="0"/>
              <a:t>, которые дают козьему молоку место для использования в специальных целях.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1142984"/>
            <a:ext cx="8001024" cy="5715016"/>
          </a:xfrm>
        </p:spPr>
        <p:txBody>
          <a:bodyPr/>
          <a:lstStyle/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1.   Козье молоко имеет легче усваиваемый жир и белок, чем содержащийся в коровьем молоке.</a:t>
            </a:r>
          </a:p>
          <a:p>
            <a:pPr>
              <a:buNone/>
            </a:pPr>
            <a:r>
              <a:rPr lang="ru-RU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2. Повышенное содержание легко усваиваемого белка важно для детского питания (людей и животных), а также для питания больных и выздоравливающих.</a:t>
            </a:r>
          </a:p>
          <a:p>
            <a:pPr>
              <a:buNone/>
            </a:pPr>
            <a:r>
              <a:rPr lang="ru-RU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3. Козье молоко имеет тенденцию к лучшему качеству переваривания, это хорошо для лечения всевозможных язв.</a:t>
            </a:r>
          </a:p>
          <a:p>
            <a:pPr>
              <a:buAutoNum type="arabicPeriod" startAt="4"/>
            </a:pPr>
            <a:r>
              <a:rPr lang="ru-RU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Козье молоко важно как регулярный источник белка, фосфора и кальция,  поэтому врачи его рекомендуют детям при рахите. </a:t>
            </a:r>
          </a:p>
          <a:p>
            <a:pPr>
              <a:buNone/>
            </a:pPr>
            <a:r>
              <a:rPr lang="ru-RU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5.  Козье молоко может успешно заменить коровье молоко в питании тех,  у кого      аллергия на коровье молоко.   Козье молоко считается диетическим, потому что быстро впитывается в организме. </a:t>
            </a:r>
            <a:r>
              <a:rPr lang="en-US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Новорожденн</a:t>
            </a:r>
            <a:r>
              <a:rPr lang="ru-RU" sz="1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en-US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диатез</a:t>
            </a:r>
            <a:r>
              <a:rPr lang="ru-RU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коря</a:t>
            </a:r>
            <a:r>
              <a:rPr lang="en-US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 </a:t>
            </a:r>
            <a:r>
              <a:rPr lang="en-US" sz="1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козь</a:t>
            </a:r>
            <a:r>
              <a:rPr lang="ru-RU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им</a:t>
            </a:r>
            <a:r>
              <a:rPr lang="en-US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молоко</a:t>
            </a:r>
            <a:r>
              <a:rPr lang="ru-RU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8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8143900" y="1905000"/>
            <a:ext cx="542900" cy="1166810"/>
          </a:xfrm>
        </p:spPr>
        <p:txBody>
          <a:bodyPr/>
          <a:lstStyle/>
          <a:p>
            <a:endParaRPr lang="ru-RU"/>
          </a:p>
        </p:txBody>
      </p:sp>
      <p:pic>
        <p:nvPicPr>
          <p:cNvPr id="6" name="Содержимое 5" descr="C:\Users\Silver\Desktop\blyuda-iz-myasa-kozlika.jpg"/>
          <p:cNvPicPr>
            <a:picLocks noGrp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1857364"/>
            <a:ext cx="135729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8429652" y="4038600"/>
            <a:ext cx="257148" cy="5334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/>
              <a:t>Себестоимость.	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В селе  1  литр  козьего молока   продают за 40 – 50 руб., а 3 литра коровьего  молока  в селе продают  за  100  руб.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8115328" cy="4114800"/>
          </a:xfrm>
        </p:spPr>
        <p:txBody>
          <a:bodyPr/>
          <a:lstStyle/>
          <a:p>
            <a:endParaRPr lang="ru-RU" sz="1800" b="1" dirty="0" smtClean="0"/>
          </a:p>
          <a:p>
            <a:endParaRPr lang="ru-RU" sz="1800" b="1" dirty="0" smtClean="0"/>
          </a:p>
          <a:p>
            <a:endParaRPr lang="ru-RU" sz="1800" b="1" dirty="0" smtClean="0"/>
          </a:p>
          <a:p>
            <a:endParaRPr lang="ru-RU" sz="1800" b="1" dirty="0" smtClean="0"/>
          </a:p>
          <a:p>
            <a:endParaRPr lang="ru-RU" sz="1800" b="1" dirty="0" smtClean="0"/>
          </a:p>
          <a:p>
            <a:endParaRPr lang="ru-RU" sz="1800" b="1" dirty="0" smtClean="0"/>
          </a:p>
          <a:p>
            <a:endParaRPr lang="ru-RU" sz="1800" b="1" dirty="0" smtClean="0"/>
          </a:p>
          <a:p>
            <a:endParaRPr lang="ru-RU" sz="1800" b="1" dirty="0" smtClean="0"/>
          </a:p>
          <a:p>
            <a:endParaRPr lang="ru-RU" sz="1800" b="1" dirty="0" smtClean="0"/>
          </a:p>
          <a:p>
            <a:endParaRPr lang="ru-RU" sz="1800" b="1" dirty="0" smtClean="0"/>
          </a:p>
          <a:p>
            <a:endParaRPr lang="ru-RU" sz="1800" b="1" dirty="0" smtClean="0"/>
          </a:p>
          <a:p>
            <a:endParaRPr lang="ru-RU" sz="1800" b="1" dirty="0" smtClean="0"/>
          </a:p>
          <a:p>
            <a:endParaRPr lang="ru-RU" sz="1800" b="1" dirty="0" smtClean="0"/>
          </a:p>
          <a:p>
            <a:r>
              <a:rPr lang="ru-RU" sz="1800" b="1" dirty="0" smtClean="0"/>
              <a:t>Вывод:</a:t>
            </a:r>
            <a:r>
              <a:rPr lang="ru-RU" sz="1800" dirty="0" smtClean="0"/>
              <a:t> По таблице видно, преимущества содержания козы в домашнем хозяйстве, в сравнении с коровой.</a:t>
            </a:r>
          </a:p>
          <a:p>
            <a:endParaRPr lang="ru-RU" sz="1800" dirty="0" smtClean="0"/>
          </a:p>
          <a:p>
            <a:pPr>
              <a:buNone/>
            </a:pPr>
            <a:endParaRPr lang="ru-RU" dirty="0" smtClean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2"/>
          </p:nvPr>
        </p:nvGraphicFramePr>
        <p:xfrm>
          <a:off x="0" y="1285856"/>
          <a:ext cx="9144000" cy="46434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477238"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Коза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Корова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7238"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Цена молока за 1 литр (руб)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7238"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Молока в год (литр)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1500-2000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4000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7238"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Прибыль от молока (руб)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100.000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100.000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7238"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Затраты на сено (кг, руб.)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400 </a:t>
                      </a:r>
                      <a:r>
                        <a:rPr lang="en-US" sz="1400" dirty="0" err="1">
                          <a:latin typeface="Times New Roman"/>
                          <a:ea typeface="Calibri"/>
                          <a:cs typeface="Times New Roman"/>
                        </a:rPr>
                        <a:t>руб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 . *  4ц.= 1600руб.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400руб.*30ц.= 12.000руб.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7238"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Чистая прибыль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100.000-1600=98.400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100.000-12.000=88.000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5569">
                <a:tc>
                  <a:txBody>
                    <a:bodyPr/>
                    <a:lstStyle/>
                    <a:p>
                      <a:pPr indent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Котится коза 1-2 раза в год,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- это 2-3 козлёнка.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Отёл коровы 1 раз в год,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- это 1 телёнок.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7238">
                <a:tc>
                  <a:txBody>
                    <a:bodyPr/>
                    <a:lstStyle/>
                    <a:p>
                      <a:pPr indent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Шерсть, пух.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_________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7238">
                <a:tc>
                  <a:txBody>
                    <a:bodyPr/>
                    <a:lstStyle/>
                    <a:p>
                      <a:pPr indent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Горячий навоз, сухой.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Times New Roman"/>
                          <a:ea typeface="Calibri"/>
                          <a:cs typeface="Times New Roman"/>
                        </a:rPr>
                        <a:t>Холодный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Times New Roman"/>
                          <a:ea typeface="Calibri"/>
                          <a:cs typeface="Times New Roman"/>
                        </a:rPr>
                        <a:t>навоз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400" dirty="0" err="1">
                          <a:latin typeface="Times New Roman"/>
                          <a:ea typeface="Calibri"/>
                          <a:cs typeface="Times New Roman"/>
                        </a:rPr>
                        <a:t>жидкий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«Пословица не даром молвится»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 планировании предстоящей работы,</a:t>
            </a:r>
          </a:p>
          <a:p>
            <a:r>
              <a:rPr lang="ru-RU" dirty="0" smtClean="0"/>
              <a:t>О тщательном обдумывании при принятии, какого-либо решения, действия</a:t>
            </a:r>
          </a:p>
          <a:p>
            <a:r>
              <a:rPr lang="ru-RU" dirty="0" smtClean="0"/>
              <a:t>О том, что без начала нет конца, начни дело делать и к концу всё равно придёшь с результатом, набравшись сноровки и опыта.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57214"/>
            <a:ext cx="8229600" cy="1000132"/>
          </a:xfrm>
        </p:spPr>
        <p:txBody>
          <a:bodyPr/>
          <a:lstStyle/>
          <a:p>
            <a:r>
              <a:rPr lang="ru-RU" sz="2000" dirty="0" smtClean="0">
                <a:solidFill>
                  <a:srgbClr val="C00000"/>
                </a:solidFill>
              </a:rPr>
              <a:t>Теперь о том, ради чего разводят коз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357166"/>
            <a:ext cx="8643966" cy="5662634"/>
          </a:xfrm>
        </p:spPr>
        <p:txBody>
          <a:bodyPr/>
          <a:lstStyle/>
          <a:p>
            <a:r>
              <a:rPr lang="ru-RU" sz="1800" b="1" dirty="0" smtClean="0"/>
              <a:t>В первую очередь</a:t>
            </a:r>
            <a:r>
              <a:rPr lang="ru-RU" sz="1800" dirty="0" smtClean="0"/>
              <a:t>, конечно же, молоко. Козы дают меньше молока, чем коровы, но в переводе на затраты корма и труда получается, что коз держать выгоднее. </a:t>
            </a:r>
          </a:p>
          <a:p>
            <a:pPr>
              <a:buNone/>
            </a:pPr>
            <a:r>
              <a:rPr lang="ru-RU" sz="1800" dirty="0" smtClean="0"/>
              <a:t>О козьем молоке можно говорить долго, но я скажу кратко – у него один недостаток – его мало</a:t>
            </a:r>
            <a:r>
              <a:rPr lang="en-US" sz="1800" dirty="0" smtClean="0"/>
              <a:t> </a:t>
            </a:r>
            <a:r>
              <a:rPr lang="ru-RU" sz="1800" dirty="0" smtClean="0"/>
              <a:t> (это если сравнивать с коровой), но для нашей семьи из 4 человек, его хватает.  Этот недостаток легко устраняется – достаточно завести несколько коз, и считай, что завел корову. При этом даже с несколькими козами мороки и хлопот будет несравнимо меньше, чем с коровой.</a:t>
            </a:r>
          </a:p>
          <a:p>
            <a:pPr>
              <a:buNone/>
            </a:pPr>
            <a:r>
              <a:rPr lang="ru-RU" sz="1800" dirty="0" smtClean="0"/>
              <a:t>Из молока можно делать те же продукты, что и из коровьего – творог, сыр, масло, сливки и т.д.</a:t>
            </a:r>
            <a:r>
              <a:rPr lang="en-US" sz="1800" dirty="0" smtClean="0"/>
              <a:t>  </a:t>
            </a:r>
            <a:endParaRPr lang="ru-RU" sz="1800" dirty="0" smtClean="0"/>
          </a:p>
          <a:p>
            <a:r>
              <a:rPr lang="ru-RU" sz="1800" b="1" dirty="0" smtClean="0"/>
              <a:t>Во-вторых,</a:t>
            </a:r>
            <a:r>
              <a:rPr lang="en-US" sz="1800" dirty="0" smtClean="0"/>
              <a:t> </a:t>
            </a:r>
            <a:r>
              <a:rPr lang="ru-RU" sz="1800" dirty="0" smtClean="0"/>
              <a:t>содержание коз приносит каждый год  дополнительные плюсы в виде козлят.       Обычно в помете у козы бывает 2 - 3 козлёнка (у коровы – 1, в год), котится коза 2 раза в год. Козлята бывают очень маленькие,  размером с кошку.  Малышей к вымени прикладывают  через 2 часа после рождения.  Через 2 - 3 дня козлята уже могут играть, резвиться, через 10 дней начинают самостоятельно пастись  и есть траву, листочки деревьев. К 4 месяцам, их вес достигает весу взрослой козы.  А козлята – это или расширение стада, или деньги, или отличное мясо.</a:t>
            </a:r>
          </a:p>
          <a:p>
            <a:r>
              <a:rPr lang="ru-RU" sz="1800" b="1" dirty="0" smtClean="0"/>
              <a:t>В - третьих</a:t>
            </a:r>
            <a:r>
              <a:rPr lang="ru-RU" sz="1800" dirty="0" smtClean="0"/>
              <a:t>, навоз -  ценное органическое удобрение, для своего огорода.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 flipH="1">
            <a:off x="9144000" y="1785926"/>
            <a:ext cx="571536" cy="214314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 flipH="1" flipV="1">
            <a:off x="9884130" y="1857364"/>
            <a:ext cx="45719" cy="142876"/>
          </a:xfrm>
        </p:spPr>
        <p:txBody>
          <a:bodyPr/>
          <a:lstStyle/>
          <a:p>
            <a:pPr lvl="1"/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Заключение</a:t>
            </a:r>
            <a:r>
              <a:rPr lang="ru-RU" b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1142984"/>
            <a:ext cx="7572396" cy="4876816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Итак, на основе исследований  и  расчетов, мы  пришли к  следующим выводам: </a:t>
            </a:r>
          </a:p>
          <a:p>
            <a:r>
              <a:rPr lang="ru-RU" sz="1800" dirty="0" smtClean="0"/>
              <a:t>1. Семья, имеющая подсобное хозяйство, полностью обеспечивает себя мясомолочной продукцией.  </a:t>
            </a:r>
          </a:p>
          <a:p>
            <a:r>
              <a:rPr lang="ru-RU" sz="1800" dirty="0" smtClean="0"/>
              <a:t>2. Семья имеет дополнительный источник дохода от  реализации мясомолочной продукции.  </a:t>
            </a:r>
          </a:p>
          <a:p>
            <a:r>
              <a:rPr lang="ru-RU" sz="1800" dirty="0" smtClean="0"/>
              <a:t>3. По финансовым и физическим затратам  содержание козы намного выгоднее, чем  содержание коровы.</a:t>
            </a:r>
          </a:p>
          <a:p>
            <a:r>
              <a:rPr lang="ru-RU" sz="1800" dirty="0" smtClean="0"/>
              <a:t> 4. Ухаживая за козой, можно с пользой провести свободное время, общаясь с природой,  а употребляя козье молоко,  можно укрепить свое здоровье.  </a:t>
            </a:r>
          </a:p>
          <a:p>
            <a:r>
              <a:rPr lang="ru-RU" sz="1800" dirty="0" smtClean="0"/>
              <a:t>  5.   Общее дело сплачивает семью. Дети с малых лет приобщаются к труду. 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6" name="Содержимое 5" descr="творог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5286388"/>
            <a:ext cx="157163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кефир и йогурт"/>
          <p:cNvPicPr>
            <a:picLocks noGrp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5286388"/>
            <a:ext cx="1489078" cy="1357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масло из козьего молок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5286388"/>
            <a:ext cx="2238374" cy="1371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857884" y="1905000"/>
            <a:ext cx="2828916" cy="23812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3607" name="Rectangle 7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smtClean="0"/>
              <a:t>• </a:t>
            </a:r>
            <a:r>
              <a:rPr lang="ru-RU" sz="3200" smtClean="0">
                <a:solidFill>
                  <a:schemeClr val="accent2"/>
                </a:solidFill>
              </a:rPr>
              <a:t>Ориентируюсь на процесс исследовательского поиска, а не только на результат.</a:t>
            </a:r>
          </a:p>
        </p:txBody>
      </p:sp>
      <p:sp>
        <p:nvSpPr>
          <p:cNvPr id="153608" name="Rectangle 8"/>
          <p:cNvSpPr>
            <a:spLocks noGrp="1" noChangeArrowheads="1"/>
          </p:cNvSpPr>
          <p:nvPr>
            <p:ph sz="half" idx="1"/>
          </p:nvPr>
        </p:nvSpPr>
        <p:spPr>
          <a:xfrm>
            <a:off x="457200" y="1905000"/>
            <a:ext cx="4041775" cy="411480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smtClean="0">
                <a:solidFill>
                  <a:schemeClr val="hlink"/>
                </a:solidFill>
              </a:rPr>
              <a:t>Даже неудачно выполненный проект также имеет большое положительное педагогическое значение. На этапе самоанализа, а затем защиты учитель и учащиеся самым подробным образом анализируют логику, причины неудач, последствия деятельности и т.д. Подобная рефлексия позволяет сформировать адекватную оценку (самооценку) окружающего мира и себя в этом мире.</a:t>
            </a:r>
          </a:p>
          <a:p>
            <a:pPr eaLnBrk="1" hangingPunct="1">
              <a:defRPr/>
            </a:pPr>
            <a:endParaRPr lang="ru-RU" smtClean="0">
              <a:solidFill>
                <a:schemeClr val="hlink"/>
              </a:solidFill>
            </a:endParaRPr>
          </a:p>
        </p:txBody>
      </p:sp>
      <p:pic>
        <p:nvPicPr>
          <p:cNvPr id="7" name="Picture 12" descr="D:\фот шко биб\P1070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857364"/>
            <a:ext cx="3357586" cy="219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D:\фото шко\фо\P10702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644" y="4378885"/>
            <a:ext cx="4038356" cy="2479115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• </a:t>
            </a:r>
            <a:r>
              <a:rPr lang="ru-RU" sz="2800" dirty="0" smtClean="0">
                <a:solidFill>
                  <a:schemeClr val="accent2"/>
                </a:solidFill>
              </a:rPr>
              <a:t>Учу детей прослеживать дальние связи и выстраивать длинные ассоциативные цепочки.</a:t>
            </a:r>
          </a:p>
        </p:txBody>
      </p:sp>
      <p:sp>
        <p:nvSpPr>
          <p:cNvPr id="158726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2555875" y="1412875"/>
            <a:ext cx="6588125" cy="5445125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dirty="0" smtClean="0">
                <a:solidFill>
                  <a:schemeClr val="hlink"/>
                </a:solidFill>
              </a:rPr>
              <a:t>Конечно, наши выпускники не станут владельцами крупных предприятий, но положительные стороны такой работы очевидны:</a:t>
            </a:r>
          </a:p>
          <a:p>
            <a:pPr eaLnBrk="1" hangingPunct="1">
              <a:defRPr/>
            </a:pPr>
            <a:r>
              <a:rPr lang="ru-RU" sz="1800" dirty="0" smtClean="0">
                <a:solidFill>
                  <a:schemeClr val="hlink"/>
                </a:solidFill>
              </a:rPr>
              <a:t>– получение учащимися опыта в приобретении и использовании необходимых знаний и умений в различных ситуациях;</a:t>
            </a:r>
          </a:p>
          <a:p>
            <a:pPr eaLnBrk="1" hangingPunct="1">
              <a:defRPr/>
            </a:pPr>
            <a:r>
              <a:rPr lang="ru-RU" sz="1800" dirty="0" smtClean="0">
                <a:solidFill>
                  <a:schemeClr val="hlink"/>
                </a:solidFill>
              </a:rPr>
              <a:t>– приобретение коммуникативных навыков и умений;</a:t>
            </a:r>
          </a:p>
          <a:p>
            <a:pPr eaLnBrk="1" hangingPunct="1">
              <a:defRPr/>
            </a:pPr>
            <a:r>
              <a:rPr lang="ru-RU" sz="1800" dirty="0" smtClean="0">
                <a:solidFill>
                  <a:schemeClr val="hlink"/>
                </a:solidFill>
              </a:rPr>
              <a:t>– духовно-эмоциональное обогащение личности (осознание нравственной ценности труда, развитие интеллектуальных, волевых, физических сил);</a:t>
            </a:r>
          </a:p>
          <a:p>
            <a:pPr eaLnBrk="1" hangingPunct="1">
              <a:defRPr/>
            </a:pPr>
            <a:r>
              <a:rPr lang="ru-RU" sz="1800" dirty="0" smtClean="0">
                <a:solidFill>
                  <a:schemeClr val="hlink"/>
                </a:solidFill>
              </a:rPr>
              <a:t>– профессиональное самоопределение (в процессе работы выявляются учащиеся с хорошими способностями к данному профилю, которым можно рекомендовать обучение по профессии в ПТУ)</a:t>
            </a:r>
          </a:p>
          <a:p>
            <a:pPr eaLnBrk="1" hangingPunct="1">
              <a:defRPr/>
            </a:pPr>
            <a:r>
              <a:rPr lang="ru-RU" sz="1800" dirty="0" smtClean="0">
                <a:solidFill>
                  <a:schemeClr val="hlink"/>
                </a:solidFill>
              </a:rPr>
              <a:t>– приобретение умения ставить близкие и далекие цели от успешного освоения азов профессии до самостоятельной трудовой деятельности.</a:t>
            </a:r>
          </a:p>
          <a:p>
            <a:pPr eaLnBrk="1" hangingPunct="1">
              <a:defRPr/>
            </a:pPr>
            <a:endParaRPr lang="ru-RU" sz="1800" dirty="0" smtClean="0">
              <a:solidFill>
                <a:schemeClr val="hlink"/>
              </a:solidFill>
            </a:endParaRP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57224" y="1928802"/>
            <a:ext cx="928694" cy="500066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2000" dirty="0" smtClean="0"/>
          </a:p>
        </p:txBody>
      </p:sp>
      <p:pic>
        <p:nvPicPr>
          <p:cNvPr id="26631" name="Picture 7" descr="D:\фото шко\фото\P1070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736"/>
            <a:ext cx="1706504" cy="1279878"/>
          </a:xfrm>
          <a:prstGeom prst="rect">
            <a:avLst/>
          </a:prstGeom>
          <a:noFill/>
        </p:spPr>
      </p:pic>
      <p:pic>
        <p:nvPicPr>
          <p:cNvPr id="26632" name="Picture 8" descr="D:\фото шко\фото\P10700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786058"/>
            <a:ext cx="1714512" cy="1285884"/>
          </a:xfrm>
          <a:prstGeom prst="rect">
            <a:avLst/>
          </a:prstGeom>
          <a:noFill/>
        </p:spPr>
      </p:pic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>
          <a:xfrm>
            <a:off x="142844" y="4214818"/>
            <a:ext cx="1714512" cy="11430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6634" name="Picture 10" descr="D:\фото шко\фото\P10700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4143380"/>
            <a:ext cx="1714481" cy="1285860"/>
          </a:xfrm>
          <a:prstGeom prst="rect">
            <a:avLst/>
          </a:prstGeom>
          <a:noFill/>
        </p:spPr>
      </p:pic>
      <p:pic>
        <p:nvPicPr>
          <p:cNvPr id="26635" name="Picture 11" descr="D:\фото шко\фото\P10700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5572116"/>
            <a:ext cx="1714512" cy="1285884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92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52513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>
                <a:solidFill>
                  <a:srgbClr val="B3073C"/>
                </a:solidFill>
              </a:rPr>
              <a:t>Общие правила для педагогов – руководителей проектов</a:t>
            </a:r>
            <a:br>
              <a:rPr lang="ru-RU" sz="2800" smtClean="0">
                <a:solidFill>
                  <a:srgbClr val="B3073C"/>
                </a:solidFill>
              </a:rPr>
            </a:br>
            <a:endParaRPr lang="ru-RU" sz="2800" smtClean="0">
              <a:solidFill>
                <a:srgbClr val="B3073C"/>
              </a:solidFill>
            </a:endParaRPr>
          </a:p>
        </p:txBody>
      </p:sp>
      <p:sp>
        <p:nvSpPr>
          <p:cNvPr id="14439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0" y="765175"/>
            <a:ext cx="9144000" cy="60928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600" smtClean="0">
                <a:solidFill>
                  <a:schemeClr val="tx2"/>
                </a:solidFill>
              </a:rPr>
              <a:t>• Старайтесь подходить ко всему творчески.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smtClean="0">
                <a:solidFill>
                  <a:schemeClr val="tx2"/>
                </a:solidFill>
              </a:rPr>
              <a:t>• Ориентируйтесь на процесс исследовательского поиска, а не только на результат.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smtClean="0">
                <a:solidFill>
                  <a:schemeClr val="tx2"/>
                </a:solidFill>
              </a:rPr>
              <a:t>• Стремитесь открыть и развить в каждом ребенке его индивидуальные наклонности и способности.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smtClean="0">
                <a:solidFill>
                  <a:schemeClr val="tx2"/>
                </a:solidFill>
              </a:rPr>
              <a:t>• В процессе работы не забывайте о воспитании школьника.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smtClean="0">
                <a:solidFill>
                  <a:schemeClr val="tx2"/>
                </a:solidFill>
              </a:rPr>
              <a:t>• Старайтесь меньше заниматься наставлениями, помогайте детям.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smtClean="0">
                <a:solidFill>
                  <a:schemeClr val="tx2"/>
                </a:solidFill>
              </a:rPr>
              <a:t>• Оценивая, помните – лучше десять раз похвалить ни за что, чем один раз ни за что критиковать.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smtClean="0">
                <a:solidFill>
                  <a:schemeClr val="tx2"/>
                </a:solidFill>
              </a:rPr>
              <a:t>• Не следует полагаться на то, что дети уже обладают определенными базовыми навыками и знаниями, помогайте им осваивать новое.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smtClean="0">
                <a:solidFill>
                  <a:schemeClr val="tx2"/>
                </a:solidFill>
              </a:rPr>
              <a:t>• Помните о главном педагогическом результате – не делайте за ученика то, что он может сделать самостоятельно.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smtClean="0">
                <a:solidFill>
                  <a:schemeClr val="tx2"/>
                </a:solidFill>
              </a:rPr>
              <a:t>• Не сдерживайте инициативы детей и не делайте за них то, что они могут сделать сами, или то, чему они могут научиться самостоятельно. Избегайте прямых инструкций.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smtClean="0">
                <a:solidFill>
                  <a:schemeClr val="tx2"/>
                </a:solidFill>
              </a:rPr>
              <a:t>• Учите детей прослеживать дальние связи и выстраивать длинные ассоциативные цепочки.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smtClean="0">
                <a:solidFill>
                  <a:schemeClr val="tx2"/>
                </a:solidFill>
              </a:rPr>
              <a:t>• Учите детей действовать независимо, приучайте их к навыкам оригинального решения проблем, самостоятельным поискам и анализу ситуаций.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smtClean="0">
                <a:solidFill>
                  <a:schemeClr val="tx2"/>
                </a:solidFill>
              </a:rPr>
              <a:t>• Старайтесь формировать навыки самостоятельного решения проблем исследования.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smtClean="0">
                <a:solidFill>
                  <a:schemeClr val="tx2"/>
                </a:solidFill>
              </a:rPr>
              <a:t>• Обучайте детей преимущественно не мыслям, а мышлению. Учите способности добывать информацию, а не проглатывать ее в готовом виде.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smtClean="0">
                <a:solidFill>
                  <a:schemeClr val="tx2"/>
                </a:solidFill>
              </a:rPr>
              <a:t>• Старайтесь обучать школьников умениям анализировать, синтезировать, классифицировать получаемую ими информацию.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smtClean="0">
                <a:solidFill>
                  <a:schemeClr val="tx2"/>
                </a:solidFill>
              </a:rPr>
              <a:t>• Помогайте детям научиться управлять процессом собственного исследования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smtClean="0">
                <a:solidFill>
                  <a:srgbClr val="0E92AC"/>
                </a:solidFill>
              </a:rPr>
              <a:t>Вывод:</a:t>
            </a:r>
          </a:p>
        </p:txBody>
      </p:sp>
      <p:sp>
        <p:nvSpPr>
          <p:cNvPr id="148487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714480" y="1571612"/>
            <a:ext cx="4286280" cy="5095888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800" i="1" dirty="0" smtClean="0"/>
              <a:t>  </a:t>
            </a:r>
          </a:p>
          <a:p>
            <a:pPr eaLnBrk="1" hangingPunct="1">
              <a:buFontTx/>
              <a:buNone/>
              <a:defRPr/>
            </a:pPr>
            <a:r>
              <a:rPr lang="ru-RU" sz="2400" i="1" dirty="0" smtClean="0">
                <a:effectLst/>
              </a:rPr>
              <a:t>Учебный проект с точки зрения учителя - это дидактическое средство, позволяющее обучать проектированию способа решения проблемы путем решения задач, вытекающих из этой проблемы при рассмотрении ее в определенной ситуации.</a:t>
            </a:r>
            <a:r>
              <a:rPr lang="ru-RU" sz="2400" dirty="0" smtClean="0">
                <a:effectLst/>
              </a:rPr>
              <a:t> </a:t>
            </a:r>
          </a:p>
          <a:p>
            <a:pPr eaLnBrk="1" hangingPunct="1">
              <a:defRPr/>
            </a:pPr>
            <a:endParaRPr lang="ru-RU" sz="2400" dirty="0" smtClean="0">
              <a:effectLst/>
            </a:endParaRPr>
          </a:p>
        </p:txBody>
      </p:sp>
      <p:sp>
        <p:nvSpPr>
          <p:cNvPr id="148488" name="Rectangle 8"/>
          <p:cNvSpPr>
            <a:spLocks noGrp="1" noChangeArrowheads="1"/>
          </p:cNvSpPr>
          <p:nvPr>
            <p:ph sz="quarter" idx="4294967295"/>
          </p:nvPr>
        </p:nvSpPr>
        <p:spPr>
          <a:xfrm>
            <a:off x="7643834" y="3933825"/>
            <a:ext cx="1104879" cy="1566877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ru-RU" sz="1800" dirty="0" smtClean="0"/>
          </a:p>
        </p:txBody>
      </p:sp>
      <p:pic>
        <p:nvPicPr>
          <p:cNvPr id="28678" name="Picture 12" descr="365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929455" y="0"/>
            <a:ext cx="2214546" cy="3213100"/>
          </a:xfrm>
        </p:spPr>
      </p:pic>
      <p:pic>
        <p:nvPicPr>
          <p:cNvPr id="28679" name="Picture 13" descr="school19-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3357563"/>
            <a:ext cx="2195512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5" name="Rectangle 5"/>
          <p:cNvSpPr>
            <a:spLocks noGrp="1" noChangeArrowheads="1"/>
          </p:cNvSpPr>
          <p:nvPr>
            <p:ph sz="quarter" idx="2"/>
          </p:nvPr>
        </p:nvSpPr>
        <p:spPr>
          <a:xfrm>
            <a:off x="4648200" y="2000240"/>
            <a:ext cx="4038600" cy="4572032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/>
              <a:t>Проектное обучение помогает сформировать так называемый проектировочный стиль мышления, который соединяет в единую систему теоретические и практические составляющие деятельности учащегося.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3"/>
          </p:nvPr>
        </p:nvSpPr>
        <p:spPr>
          <a:xfrm>
            <a:off x="1000100" y="3357562"/>
            <a:ext cx="2000264" cy="192882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" name="Picture 11" descr="D:\фот шко биб\P1070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14356"/>
            <a:ext cx="2926745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928662" y="3357562"/>
            <a:ext cx="2071702" cy="18573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9705" name="Picture 9" descr="C:\Users\Silver\AppData\Local\Temp\Rar$DIa0.570\IMG_3774 (Копировать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357562"/>
            <a:ext cx="2928958" cy="2357454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83" name="Rectangle 7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smtClean="0"/>
              <a:t> -позволяет раскрыть, развить, реализовать творческий потенциал личности</a:t>
            </a: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pic>
        <p:nvPicPr>
          <p:cNvPr id="8" name="Picture 5" descr="C:\Users\Silver\AppData\Local\Temp\Rar$DIa0.457\IMG_3756 (Копировать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1325" y="1905000"/>
            <a:ext cx="2970350" cy="1981200"/>
          </a:xfrm>
          <a:prstGeom prst="rect">
            <a:avLst/>
          </a:prstGeom>
          <a:noFill/>
        </p:spPr>
      </p:pic>
      <p:pic>
        <p:nvPicPr>
          <p:cNvPr id="10" name="Picture 6" descr="C:\Users\Silver\AppData\Local\Temp\Rar$DIa0.191\IMG_3757 (Копировать)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1325" y="4038600"/>
            <a:ext cx="2970350" cy="1981200"/>
          </a:xfrm>
          <a:prstGeom prst="rect">
            <a:avLst/>
          </a:prstGeom>
          <a:noFill/>
        </p:spPr>
      </p:pic>
      <p:pic>
        <p:nvPicPr>
          <p:cNvPr id="30727" name="Picture 7" descr="D:\фото шко\фото\P10701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595666"/>
            <a:ext cx="1785950" cy="2381266"/>
          </a:xfrm>
          <a:prstGeom prst="rect">
            <a:avLst/>
          </a:prstGeom>
          <a:noFill/>
        </p:spPr>
      </p:pic>
      <p:pic>
        <p:nvPicPr>
          <p:cNvPr id="30729" name="Picture 9" descr="D:\фото шко\фото\P10701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3571876"/>
            <a:ext cx="1714512" cy="2428892"/>
          </a:xfrm>
          <a:prstGeom prst="rect">
            <a:avLst/>
          </a:prstGeom>
          <a:noFill/>
        </p:spPr>
      </p:pic>
      <p:sp>
        <p:nvSpPr>
          <p:cNvPr id="16" name="Содержимое 15"/>
          <p:cNvSpPr>
            <a:spLocks noGrp="1"/>
          </p:cNvSpPr>
          <p:nvPr>
            <p:ph sz="quarter" idx="2"/>
          </p:nvPr>
        </p:nvSpPr>
        <p:spPr>
          <a:xfrm>
            <a:off x="4286248" y="1905000"/>
            <a:ext cx="4400552" cy="14525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7" name="Picture 3" descr="C:\Users\Дэн\Desktop\Фото школа\P106056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2" y="1928802"/>
            <a:ext cx="2256905" cy="154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 descr="C:\Users\Дэн\Desktop\Фото школа\P106054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26" y="1928802"/>
            <a:ext cx="235742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6" name="Rectangle 4"/>
          <p:cNvSpPr>
            <a:spLocks noGrp="1" noChangeArrowheads="1"/>
          </p:cNvSpPr>
          <p:nvPr>
            <p:ph type="title"/>
          </p:nvPr>
        </p:nvSpPr>
        <p:spPr>
          <a:xfrm>
            <a:off x="571472" y="214290"/>
            <a:ext cx="2786082" cy="1643074"/>
          </a:xfrm>
        </p:spPr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23851" y="5000636"/>
            <a:ext cx="2247885" cy="1597014"/>
          </a:xfrm>
        </p:spPr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15155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5025" y="142852"/>
            <a:ext cx="4041775" cy="4143404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Практическая деятельность выводит ученика за границы урока, представляет проблему объемно, с позиции разных дисциплин.</a:t>
            </a:r>
          </a:p>
        </p:txBody>
      </p:sp>
      <p:pic>
        <p:nvPicPr>
          <p:cNvPr id="7" name="Picture 7" descr="C:\Users\Silver\AppData\Local\Temp\Rar$DIa0.339\IMG_3758 (Копировать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290"/>
            <a:ext cx="2964870" cy="1977546"/>
          </a:xfrm>
          <a:prstGeom prst="rect">
            <a:avLst/>
          </a:prstGeom>
          <a:noFill/>
        </p:spPr>
      </p:pic>
      <p:pic>
        <p:nvPicPr>
          <p:cNvPr id="8" name="Picture 18" descr="Подарок Духу Осени -2009 01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5376" y="4214818"/>
            <a:ext cx="3143272" cy="2357454"/>
          </a:xfrm>
        </p:spPr>
      </p:pic>
      <p:pic>
        <p:nvPicPr>
          <p:cNvPr id="31751" name="Picture 7" descr="D:\фото школа\фото школа\P10108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857760"/>
            <a:ext cx="3000364" cy="2000241"/>
          </a:xfrm>
          <a:prstGeom prst="rect">
            <a:avLst/>
          </a:prstGeom>
          <a:noFill/>
        </p:spPr>
      </p:pic>
      <p:pic>
        <p:nvPicPr>
          <p:cNvPr id="10" name="Picture 7" descr="C:\Users\Дэн\Desktop\Фото школа\P10603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4857761"/>
            <a:ext cx="2928926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8" descr="D:\фото шко\P10701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2500306"/>
            <a:ext cx="3000364" cy="2095432"/>
          </a:xfrm>
          <a:prstGeom prst="rect">
            <a:avLst/>
          </a:prstGeom>
          <a:noFill/>
        </p:spPr>
      </p:pic>
      <p:pic>
        <p:nvPicPr>
          <p:cNvPr id="31753" name="Picture 9" descr="D:\фото шко\P107012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4821752"/>
            <a:ext cx="3000364" cy="203624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25" y="274638"/>
            <a:ext cx="7115175" cy="12827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dirty="0" smtClean="0"/>
              <a:t>Творческая работа для педагогов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dirty="0" smtClean="0"/>
              <a:t>Предлагаю вам выполнить проект, </a:t>
            </a:r>
          </a:p>
          <a:p>
            <a:pPr eaLnBrk="1" hangingPunct="1">
              <a:buNone/>
              <a:defRPr/>
            </a:pPr>
            <a:r>
              <a:rPr lang="ru-RU" dirty="0" smtClean="0"/>
              <a:t>маска обезьянки.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C99"/>
          </a:solidFill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663300"/>
                </a:solidFill>
              </a:rPr>
              <a:t>Тренинг «Поразмышляем вместе»</a:t>
            </a:r>
            <a:r>
              <a:rPr lang="ru-RU" sz="2400" i="1" dirty="0" smtClean="0">
                <a:solidFill>
                  <a:srgbClr val="663300"/>
                </a:solidFill>
              </a:rPr>
              <a:t/>
            </a:r>
            <a:br>
              <a:rPr lang="ru-RU" sz="2400" i="1" dirty="0" smtClean="0">
                <a:solidFill>
                  <a:srgbClr val="663300"/>
                </a:solidFill>
              </a:rPr>
            </a:br>
            <a:r>
              <a:rPr lang="ru-RU" sz="2400" i="1" dirty="0" smtClean="0">
                <a:solidFill>
                  <a:srgbClr val="663300"/>
                </a:solidFill>
              </a:rPr>
              <a:t>Как бы вы этот текст связали с исследовательской деятельностью?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040188"/>
          </a:xfrm>
          <a:solidFill>
            <a:schemeClr val="folHlink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b="1" dirty="0" smtClean="0"/>
              <a:t>Я иду по улице. На дороге глубокая яма.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b="1" dirty="0" smtClean="0"/>
              <a:t>Я падаю. Я пропал. Я беспомощен.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b="1" dirty="0" smtClean="0"/>
              <a:t>Я не виноват.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b="1" dirty="0" smtClean="0"/>
              <a:t>Я никогда не выберусь отсюда.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b="1" dirty="0" smtClean="0"/>
              <a:t>       Я иду по той же улице.  На дороге глубокая яма.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b="1" dirty="0" smtClean="0"/>
              <a:t>       Я делаю вид, что не замечаю ее.  И снова падаю.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b="1" dirty="0" smtClean="0"/>
              <a:t>       Не верится, что я опять здесь.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b="1" dirty="0" smtClean="0"/>
              <a:t>       Но я не виноват.  Все же долго выбираться отсюда.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b="1" dirty="0" smtClean="0"/>
              <a:t>            Я иду по той же улице. На дороге глубокая яма.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b="1" dirty="0" smtClean="0"/>
              <a:t>            Я вижу ее. Но падаю … по привычке…, но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b="1" dirty="0" smtClean="0"/>
              <a:t>            Мои глаза открыты. Я знаю, где нахожусь. Я сам виноват.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b="1" dirty="0" smtClean="0"/>
              <a:t>            И выбираюсь вмиг.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b="1" dirty="0" smtClean="0"/>
              <a:t>                  Я иду по той же улице. На дороге глубокая яма. Я обхожу ее.		                  Я иду по другой улице.</a:t>
            </a:r>
            <a:r>
              <a:rPr lang="ru-RU" sz="1800" b="1" dirty="0" smtClean="0">
                <a:solidFill>
                  <a:srgbClr val="663300"/>
                </a:solidFill>
              </a:rPr>
              <a:t>	</a:t>
            </a:r>
            <a:r>
              <a:rPr lang="ru-RU" sz="1400" dirty="0" smtClean="0"/>
              <a:t>		           </a:t>
            </a:r>
          </a:p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ru-RU" sz="1400" dirty="0" smtClean="0"/>
              <a:t>                                                                                                 </a:t>
            </a:r>
            <a:r>
              <a:rPr lang="ru-RU" sz="1200" b="1" dirty="0" err="1" smtClean="0"/>
              <a:t>Парция</a:t>
            </a:r>
            <a:r>
              <a:rPr lang="ru-RU" sz="1200" b="1" smtClean="0"/>
              <a:t> Нельсон</a:t>
            </a:r>
            <a:r>
              <a:rPr lang="ru-RU" sz="1400" b="1" smtClean="0"/>
              <a:t>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4329113" cy="1139825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dirty="0" smtClean="0"/>
              <a:t>Проект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ru-RU" dirty="0" smtClean="0"/>
              <a:t>Тема нашей проектной работы – изготовление маски в технике аппликации.</a:t>
            </a:r>
          </a:p>
          <a:p>
            <a:pPr eaLnBrk="1" hangingPunct="1">
              <a:defRPr/>
            </a:pPr>
            <a:r>
              <a:rPr lang="ru-RU" dirty="0" smtClean="0"/>
              <a:t>изготовить карнавальную маску обезьянки - символ 2016 года.</a:t>
            </a:r>
          </a:p>
        </p:txBody>
      </p:sp>
      <p:pic>
        <p:nvPicPr>
          <p:cNvPr id="3076" name="Picture 2" descr="C:\Documents and Settings\Администратор\Мои документы\смешарики нов год\______________________________________________________________________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2525" y="214313"/>
            <a:ext cx="41814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857250"/>
            <a:ext cx="4786313" cy="496888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Продолжительность проекта: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643063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 краткосрочный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Вид проекта: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 творческий, исследовательский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Участники проекта: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4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 </a:t>
            </a:r>
            <a:r>
              <a:rPr lang="ru-RU" sz="2400" dirty="0" err="1" smtClean="0"/>
              <a:t>пед</a:t>
            </a:r>
            <a:r>
              <a:rPr lang="ru-RU" sz="2400" dirty="0" smtClean="0"/>
              <a:t>. коллектив</a:t>
            </a:r>
            <a:br>
              <a:rPr lang="ru-RU" sz="2400" dirty="0" smtClean="0"/>
            </a:br>
            <a:endParaRPr lang="ru-RU" sz="2400" dirty="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203575" y="2276475"/>
            <a:ext cx="3168650" cy="2808288"/>
          </a:xfrm>
          <a:prstGeom prst="irregularSeal1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>
            <a:solidFill>
              <a:srgbClr val="006C3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>
                <a:solidFill>
                  <a:srgbClr val="FFFF00"/>
                </a:solidFill>
              </a:rPr>
              <a:t>Маска «Обезьянка»</a:t>
            </a:r>
          </a:p>
        </p:txBody>
      </p:sp>
      <p:cxnSp>
        <p:nvCxnSpPr>
          <p:cNvPr id="5123" name="AutoShape 4"/>
          <p:cNvCxnSpPr>
            <a:cxnSpLocks noChangeShapeType="1"/>
          </p:cNvCxnSpPr>
          <p:nvPr/>
        </p:nvCxnSpPr>
        <p:spPr bwMode="auto">
          <a:xfrm flipV="1">
            <a:off x="5940425" y="1989138"/>
            <a:ext cx="431800" cy="576262"/>
          </a:xfrm>
          <a:prstGeom prst="straightConnector1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</p:cxnSp>
      <p:cxnSp>
        <p:nvCxnSpPr>
          <p:cNvPr id="5124" name="AutoShape 3"/>
          <p:cNvCxnSpPr>
            <a:cxnSpLocks noChangeShapeType="1"/>
          </p:cNvCxnSpPr>
          <p:nvPr/>
        </p:nvCxnSpPr>
        <p:spPr bwMode="auto">
          <a:xfrm flipH="1" flipV="1">
            <a:off x="2627313" y="2060575"/>
            <a:ext cx="431800" cy="431800"/>
          </a:xfrm>
          <a:prstGeom prst="straightConnector1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</p:cxnSp>
      <p:cxnSp>
        <p:nvCxnSpPr>
          <p:cNvPr id="5125" name="AutoShape 7"/>
          <p:cNvCxnSpPr>
            <a:cxnSpLocks noChangeShapeType="1"/>
          </p:cNvCxnSpPr>
          <p:nvPr/>
        </p:nvCxnSpPr>
        <p:spPr bwMode="auto">
          <a:xfrm flipV="1">
            <a:off x="6372225" y="3357563"/>
            <a:ext cx="647700" cy="90487"/>
          </a:xfrm>
          <a:prstGeom prst="straightConnector1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</p:cxnSp>
      <p:cxnSp>
        <p:nvCxnSpPr>
          <p:cNvPr id="5126" name="AutoShape 10"/>
          <p:cNvCxnSpPr>
            <a:cxnSpLocks noChangeShapeType="1"/>
          </p:cNvCxnSpPr>
          <p:nvPr/>
        </p:nvCxnSpPr>
        <p:spPr bwMode="auto">
          <a:xfrm flipV="1">
            <a:off x="2555875" y="4508500"/>
            <a:ext cx="647700" cy="504825"/>
          </a:xfrm>
          <a:prstGeom prst="straightConnector1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</p:cxnSp>
      <p:cxnSp>
        <p:nvCxnSpPr>
          <p:cNvPr id="5127" name="AutoShape 3"/>
          <p:cNvCxnSpPr>
            <a:cxnSpLocks noChangeShapeType="1"/>
          </p:cNvCxnSpPr>
          <p:nvPr/>
        </p:nvCxnSpPr>
        <p:spPr bwMode="auto">
          <a:xfrm flipH="1" flipV="1">
            <a:off x="2268538" y="3429000"/>
            <a:ext cx="647700" cy="46038"/>
          </a:xfrm>
          <a:prstGeom prst="straightConnector1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</p:cxnSp>
      <p:cxnSp>
        <p:nvCxnSpPr>
          <p:cNvPr id="5128" name="AutoShape 3"/>
          <p:cNvCxnSpPr>
            <a:cxnSpLocks noChangeShapeType="1"/>
          </p:cNvCxnSpPr>
          <p:nvPr/>
        </p:nvCxnSpPr>
        <p:spPr bwMode="auto">
          <a:xfrm flipH="1" flipV="1">
            <a:off x="4879975" y="5084763"/>
            <a:ext cx="52388" cy="720725"/>
          </a:xfrm>
          <a:prstGeom prst="straightConnector1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</p:cxnSp>
      <p:cxnSp>
        <p:nvCxnSpPr>
          <p:cNvPr id="5129" name="AutoShape 3"/>
          <p:cNvCxnSpPr>
            <a:cxnSpLocks noChangeShapeType="1"/>
          </p:cNvCxnSpPr>
          <p:nvPr/>
        </p:nvCxnSpPr>
        <p:spPr bwMode="auto">
          <a:xfrm flipH="1" flipV="1">
            <a:off x="6084888" y="4652963"/>
            <a:ext cx="647700" cy="431800"/>
          </a:xfrm>
          <a:prstGeom prst="straightConnector1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</p:cxnSp>
      <p:sp>
        <p:nvSpPr>
          <p:cNvPr id="10" name="Прямоугольник 9"/>
          <p:cNvSpPr/>
          <p:nvPr/>
        </p:nvSpPr>
        <p:spPr>
          <a:xfrm>
            <a:off x="7019925" y="3068638"/>
            <a:ext cx="184785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1">
                    <a:lumMod val="85000"/>
                  </a:schemeClr>
                </a:solidFill>
                <a:ea typeface="Times New Roman" pitchFamily="18" charset="0"/>
                <a:cs typeface="Arial" pitchFamily="34" charset="0"/>
              </a:rPr>
              <a:t>Экономические</a:t>
            </a:r>
          </a:p>
          <a:p>
            <a:pPr algn="ctr">
              <a:defRPr/>
            </a:pPr>
            <a:r>
              <a:rPr lang="ru-RU" dirty="0">
                <a:solidFill>
                  <a:schemeClr val="tx1">
                    <a:lumMod val="85000"/>
                  </a:schemeClr>
                </a:solidFill>
                <a:ea typeface="Times New Roman" pitchFamily="18" charset="0"/>
                <a:cs typeface="Arial" pitchFamily="34" charset="0"/>
              </a:rPr>
              <a:t>расчёты</a:t>
            </a:r>
            <a:endParaRPr lang="en-US" dirty="0">
              <a:solidFill>
                <a:schemeClr val="tx1">
                  <a:lumMod val="85000"/>
                </a:schemeClr>
              </a:solidFill>
              <a:ea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27784" y="476672"/>
            <a:ext cx="4213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effectLst>
                  <a:reflection blurRad="6350" stA="50000" endA="300" endPos="50000" dist="29997" dir="5400000" sy="-100000" algn="bl" rotWithShape="0"/>
                </a:effectLst>
                <a:latin typeface="Arial" charset="0"/>
              </a:rPr>
              <a:t>  Звёздочка исследования</a:t>
            </a:r>
            <a:endParaRPr lang="ru-RU" sz="2400" dirty="0">
              <a:effectLst>
                <a:reflection blurRad="6350" stA="50000" endA="300" endPos="50000" dist="29997" dir="5400000" sy="-100000" algn="bl" rotWithShape="0"/>
              </a:effectLst>
              <a:latin typeface="Arial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403350" y="1341438"/>
            <a:ext cx="1944688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dirty="0">
              <a:solidFill>
                <a:schemeClr val="tx1">
                  <a:lumMod val="85000"/>
                </a:schemeClr>
              </a:solidFill>
              <a:cs typeface="Arial" pitchFamily="34" charset="0"/>
            </a:endParaRPr>
          </a:p>
          <a:p>
            <a:pPr>
              <a:defRPr/>
            </a:pPr>
            <a:endParaRPr lang="ru-RU" dirty="0">
              <a:ea typeface="Times New Roman" pitchFamily="18" charset="0"/>
              <a:cs typeface="Arial" pitchFamily="34" charset="0"/>
            </a:endParaRPr>
          </a:p>
          <a:p>
            <a:pPr>
              <a:defRPr/>
            </a:pPr>
            <a:r>
              <a:rPr lang="ru-RU" dirty="0">
                <a:ea typeface="Times New Roman" pitchFamily="18" charset="0"/>
                <a:cs typeface="Arial" pitchFamily="34" charset="0"/>
              </a:rPr>
              <a:t> </a:t>
            </a:r>
            <a:endParaRPr lang="ru-RU" dirty="0">
              <a:latin typeface="Arial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427538" y="1484313"/>
            <a:ext cx="47164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3838575" algn="l"/>
              </a:tabLst>
              <a:defRPr/>
            </a:pPr>
            <a:r>
              <a:rPr lang="ru-RU" dirty="0">
                <a:solidFill>
                  <a:schemeClr val="tx1">
                    <a:lumMod val="85000"/>
                  </a:schemeClr>
                </a:solidFill>
                <a:ea typeface="Times New Roman" pitchFamily="18" charset="0"/>
                <a:cs typeface="Arial" pitchFamily="34" charset="0"/>
              </a:rPr>
              <a:t> </a:t>
            </a:r>
          </a:p>
        </p:txBody>
      </p:sp>
      <p:sp>
        <p:nvSpPr>
          <p:cNvPr id="5134" name="Прямоугольник 25"/>
          <p:cNvSpPr>
            <a:spLocks noChangeArrowheads="1"/>
          </p:cNvSpPr>
          <p:nvPr/>
        </p:nvSpPr>
        <p:spPr bwMode="auto">
          <a:xfrm>
            <a:off x="250825" y="3716338"/>
            <a:ext cx="2592388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3838575" algn="l"/>
              </a:tabLst>
            </a:pPr>
            <a:r>
              <a:rPr lang="ru-RU">
                <a:ea typeface="Times New Roman" pitchFamily="18" charset="0"/>
                <a:cs typeface="Arial" pitchFamily="34" charset="0"/>
              </a:rPr>
              <a:t>План работы по изготовлению маски «Обезьянка»</a:t>
            </a:r>
          </a:p>
          <a:p>
            <a:pPr algn="ctr">
              <a:tabLst>
                <a:tab pos="3838575" algn="l"/>
              </a:tabLst>
            </a:pPr>
            <a:r>
              <a:rPr lang="ru-RU">
                <a:solidFill>
                  <a:srgbClr val="BCE4FF"/>
                </a:solidFill>
                <a:ea typeface="Times New Roman" pitchFamily="18" charset="0"/>
                <a:cs typeface="Arial" pitchFamily="34" charset="0"/>
              </a:rPr>
              <a:t>  </a:t>
            </a:r>
          </a:p>
        </p:txBody>
      </p:sp>
      <p:sp>
        <p:nvSpPr>
          <p:cNvPr id="5135" name="Rectangle 3"/>
          <p:cNvSpPr>
            <a:spLocks noChangeArrowheads="1"/>
          </p:cNvSpPr>
          <p:nvPr/>
        </p:nvSpPr>
        <p:spPr bwMode="auto">
          <a:xfrm>
            <a:off x="5975350" y="5295900"/>
            <a:ext cx="31686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857750" algn="l"/>
              </a:tabLst>
            </a:pPr>
            <a:r>
              <a:rPr lang="ru-RU">
                <a:ea typeface="Times New Roman" pitchFamily="18" charset="0"/>
                <a:cs typeface="Arial" pitchFamily="34" charset="0"/>
              </a:rPr>
              <a:t>Заключение  </a:t>
            </a:r>
          </a:p>
          <a:p>
            <a:pPr eaLnBrk="0" hangingPunct="0">
              <a:tabLst>
                <a:tab pos="4857750" algn="l"/>
              </a:tabLst>
            </a:pPr>
            <a:endParaRPr lang="ru-RU"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39750" y="5857875"/>
            <a:ext cx="2014538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Правила техники</a:t>
            </a:r>
          </a:p>
          <a:p>
            <a:pPr algn="ctr">
              <a:defRPr/>
            </a:pPr>
            <a:r>
              <a:rPr lang="ru-RU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безопасности 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203575" y="5921375"/>
            <a:ext cx="3455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2085975" algn="l"/>
              </a:tabLst>
              <a:defRPr/>
            </a:pPr>
            <a:r>
              <a:rPr lang="ru-RU" dirty="0">
                <a:latin typeface="Arial" charset="0"/>
              </a:rPr>
              <a:t>Оценка  выполненной работы</a:t>
            </a:r>
            <a:endParaRPr lang="ru-RU" dirty="0">
              <a:solidFill>
                <a:schemeClr val="tx1">
                  <a:lumMod val="8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3850" y="1268413"/>
            <a:ext cx="3527425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tabLst>
                <a:tab pos="3838575" algn="l"/>
              </a:tabLst>
              <a:defRPr/>
            </a:pPr>
            <a:endParaRPr lang="ru-RU" dirty="0">
              <a:solidFill>
                <a:schemeClr val="tx1">
                  <a:lumMod val="85000"/>
                </a:schemeClr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139" name="Прямоугольник 18"/>
          <p:cNvSpPr>
            <a:spLocks noChangeArrowheads="1"/>
          </p:cNvSpPr>
          <p:nvPr/>
        </p:nvSpPr>
        <p:spPr bwMode="auto">
          <a:xfrm>
            <a:off x="468313" y="1484313"/>
            <a:ext cx="32400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Актуальность</a:t>
            </a:r>
          </a:p>
        </p:txBody>
      </p:sp>
      <p:sp>
        <p:nvSpPr>
          <p:cNvPr id="5140" name="Прямоугольник 19"/>
          <p:cNvSpPr>
            <a:spLocks noChangeArrowheads="1"/>
          </p:cNvSpPr>
          <p:nvPr/>
        </p:nvSpPr>
        <p:spPr bwMode="auto">
          <a:xfrm>
            <a:off x="0" y="2349500"/>
            <a:ext cx="27003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4857750" algn="l"/>
              </a:tabLst>
            </a:pPr>
            <a:r>
              <a:rPr lang="ru-RU">
                <a:ea typeface="Times New Roman" pitchFamily="18" charset="0"/>
                <a:cs typeface="Arial" pitchFamily="34" charset="0"/>
              </a:rPr>
              <a:t>История возникновения карнавальной маски</a:t>
            </a:r>
          </a:p>
        </p:txBody>
      </p:sp>
      <p:cxnSp>
        <p:nvCxnSpPr>
          <p:cNvPr id="5141" name="AutoShape 3"/>
          <p:cNvCxnSpPr>
            <a:cxnSpLocks noChangeShapeType="1"/>
          </p:cNvCxnSpPr>
          <p:nvPr/>
        </p:nvCxnSpPr>
        <p:spPr bwMode="auto">
          <a:xfrm flipH="1" flipV="1">
            <a:off x="2627313" y="2060575"/>
            <a:ext cx="431800" cy="431800"/>
          </a:xfrm>
          <a:prstGeom prst="straightConnector1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</p:cxnSp>
      <p:sp>
        <p:nvSpPr>
          <p:cNvPr id="22" name="Прямоугольник 21"/>
          <p:cNvSpPr/>
          <p:nvPr/>
        </p:nvSpPr>
        <p:spPr>
          <a:xfrm>
            <a:off x="5143500" y="1285875"/>
            <a:ext cx="371475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+mn-lt"/>
              </a:rPr>
              <a:t>Источники информации: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8163" y="287338"/>
            <a:ext cx="8075612" cy="912812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/>
              <a:t>Введение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28775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/>
              <a:t>Новый год – самый любимый, чудесный семейный праздник. Праздник с волшебными превращениями и подарками Деда Мороза. Время новогодних праздников - это время красивой, доброй сказки, которая приходит в каждый дом в конце каждого года с наступлением зимних холодов. Сейчас мы с вами выполним теоретическую и практическую часть проекта  «Маска обезьянки». 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Маска обезьяны из бумаги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делается достаточно просто,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и ее изготовление не отнимает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много времени.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400" dirty="0" smtClean="0"/>
          </a:p>
        </p:txBody>
      </p:sp>
      <p:pic>
        <p:nvPicPr>
          <p:cNvPr id="6148" name="Picture 2" descr="C:\Documents and Settings\Администратор\Мои документы\смешарики нов год\1-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4200" y="4143375"/>
            <a:ext cx="34798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Актуальность.</a:t>
            </a:r>
            <a:endParaRPr lang="ru-RU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00213"/>
            <a:ext cx="9144000" cy="4525962"/>
          </a:xfrm>
        </p:spPr>
        <p:txBody>
          <a:bodyPr/>
          <a:lstStyle/>
          <a:p>
            <a:pPr>
              <a:defRPr/>
            </a:pPr>
            <a:r>
              <a:rPr lang="ru-RU" sz="2800" dirty="0" smtClean="0"/>
              <a:t>Проект разработан в силу особой актуальности,  весело и интересно провести новогодние праздники – что может быть приятнее. Особенно если это не совсем обычный праздник, а самый настоящий карнавал, где лица спрятаны за карнавальной маской. Конечно всё можно купить в магазине. Но это достаточно </a:t>
            </a:r>
            <a:r>
              <a:rPr lang="ru-RU" sz="2800" dirty="0" err="1" smtClean="0"/>
              <a:t>затратно</a:t>
            </a:r>
            <a:r>
              <a:rPr lang="ru-RU" sz="2800" dirty="0" smtClean="0"/>
              <a:t>. Оценив свои  знания, умения, ресурсы и возможности,  нажитый опыт, решили своими руками изготовить карнавальную маску</a:t>
            </a:r>
            <a:endParaRPr lang="ru-RU" sz="28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dirty="0" smtClean="0"/>
              <a:t>Задачи проекта: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1. Повысить уровень творческой компетентности педагогов.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2. Самореализация, повышение творческого потенциала.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3357563"/>
            <a:ext cx="1543050" cy="27686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b="1" dirty="0" smtClean="0"/>
              <a:t>История карнавальной маски</a:t>
            </a:r>
            <a:r>
              <a:rPr lang="ru-RU" sz="4000" dirty="0" smtClean="0"/>
              <a:t> </a:t>
            </a:r>
            <a:endParaRPr lang="ru-RU" sz="4000" dirty="0"/>
          </a:p>
        </p:txBody>
      </p:sp>
      <p:sp>
        <p:nvSpPr>
          <p:cNvPr id="9220" name="Прямоугольник 3"/>
          <p:cNvSpPr>
            <a:spLocks noChangeArrowheads="1"/>
          </p:cNvSpPr>
          <p:nvPr/>
        </p:nvSpPr>
        <p:spPr bwMode="auto">
          <a:xfrm>
            <a:off x="0" y="1214422"/>
            <a:ext cx="6643687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Маска - символ карнавала</a:t>
            </a:r>
            <a:br>
              <a:rPr lang="ru-RU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В процессе многовекового развития карнавала, на которое оказали большое влияние древние смеховые обряды (например, античные сатурналии), был выработан своеобразный язык карнавальных символов. Основным из них, безусловно, является карнавальная маска. </a:t>
            </a:r>
          </a:p>
        </p:txBody>
      </p:sp>
      <p:pic>
        <p:nvPicPr>
          <p:cNvPr id="9221" name="Picture 4" descr="C:\Users\Silver\Desktop\af709bf8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95888"/>
            <a:ext cx="2357438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5" descr="C:\Users\Silver\Desktop\4b31819c7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7363" y="1928813"/>
            <a:ext cx="2306637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3" descr="C:\Users\Silver\Desktop\aa4f55476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50" y="3643313"/>
            <a:ext cx="21431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2" descr="C:\Users\Silver\Desktop\8f7b6bc0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143250"/>
            <a:ext cx="2397125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Рисунок 32" descr="obeziana-maska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63" y="4929188"/>
            <a:ext cx="2357437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Реальная ситуация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Для получения </a:t>
            </a:r>
            <a:r>
              <a:rPr lang="ru-RU" b="1" dirty="0" smtClean="0"/>
              <a:t>желаемого результата</a:t>
            </a:r>
            <a:r>
              <a:rPr lang="ru-RU" dirty="0" smtClean="0"/>
              <a:t>   необходимо вложить знания и умения, иметь желание. Т.е. необходима  активность, ответственность </a:t>
            </a:r>
          </a:p>
        </p:txBody>
      </p:sp>
      <p:pic>
        <p:nvPicPr>
          <p:cNvPr id="10244" name="Picture 2" descr="C:\Documents and Settings\Администратор\Мои документы\смешарики нов год\_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5650" y="3846513"/>
            <a:ext cx="3308350" cy="301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b="1" i="1" dirty="0" smtClean="0">
                <a:solidFill>
                  <a:srgbClr val="0000FF"/>
                </a:solidFill>
              </a:rPr>
              <a:t>Источники информации: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285750" y="1428750"/>
            <a:ext cx="3178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Найти в Интернете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785813" y="6286500"/>
            <a:ext cx="16779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FFFF00"/>
                </a:solidFill>
              </a:rPr>
              <a:t>Прочитать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5429250" y="4500563"/>
            <a:ext cx="39544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charset="0"/>
              </a:rPr>
              <a:t>Спросить у  знакомых</a:t>
            </a:r>
          </a:p>
        </p:txBody>
      </p:sp>
      <p:pic>
        <p:nvPicPr>
          <p:cNvPr id="11270" name="Picture 10" descr="fd1fafd8464f2542fb526f3e00359fbb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63" y="4572000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2" descr="image00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2286000"/>
            <a:ext cx="788988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4286250" y="1928813"/>
            <a:ext cx="48577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tx2"/>
                </a:solidFill>
              </a:rPr>
              <a:t>Проконсультироваться</a:t>
            </a:r>
            <a:r>
              <a:rPr lang="ru-RU" b="1">
                <a:solidFill>
                  <a:schemeClr val="tx2"/>
                </a:solidFill>
              </a:rPr>
              <a:t>   </a:t>
            </a:r>
            <a:r>
              <a:rPr lang="ru-RU" sz="2400" b="1">
                <a:solidFill>
                  <a:schemeClr val="tx2"/>
                </a:solidFill>
              </a:rPr>
              <a:t>с руководителем проекта</a:t>
            </a:r>
          </a:p>
        </p:txBody>
      </p:sp>
      <p:pic>
        <p:nvPicPr>
          <p:cNvPr id="11273" name="Picture 16" descr="anons-hake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428868"/>
            <a:ext cx="201771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8" descr="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5" y="3929063"/>
            <a:ext cx="89376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6" grpId="0"/>
      <p:bldP spid="18437" grpId="0"/>
      <p:bldP spid="18438" grpId="0"/>
      <p:bldP spid="1844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>
          <a:xfrm flipV="1">
            <a:off x="6929438" y="5643563"/>
            <a:ext cx="928687" cy="28575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11F042-C712-4A9D-91B9-54D079DAC0C6}" type="slidenum">
              <a:rPr lang="ru-RU" smtClean="0"/>
              <a:pPr>
                <a:defRPr/>
              </a:pPr>
              <a:t>49</a:t>
            </a:fld>
            <a:endParaRPr lang="ru-RU" dirty="0"/>
          </a:p>
        </p:txBody>
      </p:sp>
      <p:sp>
        <p:nvSpPr>
          <p:cNvPr id="12292" name="Прямоугольник 3"/>
          <p:cNvSpPr>
            <a:spLocks noChangeArrowheads="1"/>
          </p:cNvSpPr>
          <p:nvPr/>
        </p:nvSpPr>
        <p:spPr bwMode="auto">
          <a:xfrm>
            <a:off x="0" y="765175"/>
            <a:ext cx="914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C000"/>
                </a:solidFill>
              </a:rPr>
              <a:t>Техника безопасности при работе с колющими</a:t>
            </a:r>
          </a:p>
          <a:p>
            <a:pPr algn="ctr"/>
            <a:r>
              <a:rPr lang="ru-RU" sz="2800" b="1">
                <a:solidFill>
                  <a:srgbClr val="FFC000"/>
                </a:solidFill>
              </a:rPr>
              <a:t> и режущими предметами</a:t>
            </a: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6372225" y="2924175"/>
            <a:ext cx="2771775" cy="3529013"/>
            <a:chOff x="431" y="1026"/>
            <a:chExt cx="1689" cy="2427"/>
          </a:xfrm>
        </p:grpSpPr>
        <p:pic>
          <p:nvPicPr>
            <p:cNvPr id="12295" name="Picture 4" descr="File35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1" y="1026"/>
              <a:ext cx="1689" cy="2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6" name="Rectangle 5"/>
            <p:cNvSpPr>
              <a:spLocks noChangeArrowheads="1"/>
            </p:cNvSpPr>
            <p:nvPr/>
          </p:nvSpPr>
          <p:spPr bwMode="auto">
            <a:xfrm>
              <a:off x="431" y="1026"/>
              <a:ext cx="998" cy="8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7" name="Rectangle 6"/>
            <p:cNvSpPr>
              <a:spLocks noChangeArrowheads="1"/>
            </p:cNvSpPr>
            <p:nvPr/>
          </p:nvSpPr>
          <p:spPr bwMode="auto">
            <a:xfrm>
              <a:off x="431" y="1842"/>
              <a:ext cx="680" cy="81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8" name="Rectangle 7"/>
            <p:cNvSpPr>
              <a:spLocks noChangeArrowheads="1"/>
            </p:cNvSpPr>
            <p:nvPr/>
          </p:nvSpPr>
          <p:spPr bwMode="auto">
            <a:xfrm>
              <a:off x="431" y="2659"/>
              <a:ext cx="226" cy="77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9" name="Rectangle 8"/>
            <p:cNvSpPr>
              <a:spLocks noChangeArrowheads="1"/>
            </p:cNvSpPr>
            <p:nvPr/>
          </p:nvSpPr>
          <p:spPr bwMode="auto">
            <a:xfrm>
              <a:off x="1292" y="1344"/>
              <a:ext cx="363" cy="49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0" name="Rectangle 9"/>
            <p:cNvSpPr>
              <a:spLocks noChangeArrowheads="1"/>
            </p:cNvSpPr>
            <p:nvPr/>
          </p:nvSpPr>
          <p:spPr bwMode="auto">
            <a:xfrm>
              <a:off x="1111" y="1162"/>
              <a:ext cx="409" cy="18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1" name="Oval 10"/>
            <p:cNvSpPr>
              <a:spLocks noChangeArrowheads="1"/>
            </p:cNvSpPr>
            <p:nvPr/>
          </p:nvSpPr>
          <p:spPr bwMode="auto">
            <a:xfrm rot="2549694">
              <a:off x="839" y="2704"/>
              <a:ext cx="227" cy="49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2" name="AutoShape 11"/>
            <p:cNvSpPr>
              <a:spLocks noChangeArrowheads="1"/>
            </p:cNvSpPr>
            <p:nvPr/>
          </p:nvSpPr>
          <p:spPr bwMode="auto">
            <a:xfrm rot="2326571">
              <a:off x="567" y="2387"/>
              <a:ext cx="409" cy="907"/>
            </a:xfrm>
            <a:prstGeom prst="moon">
              <a:avLst>
                <a:gd name="adj" fmla="val 5000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3" name="AutoShape 12"/>
            <p:cNvSpPr>
              <a:spLocks noChangeArrowheads="1"/>
            </p:cNvSpPr>
            <p:nvPr/>
          </p:nvSpPr>
          <p:spPr bwMode="auto">
            <a:xfrm rot="-5827170">
              <a:off x="725" y="3000"/>
              <a:ext cx="227" cy="544"/>
            </a:xfrm>
            <a:prstGeom prst="moon">
              <a:avLst>
                <a:gd name="adj" fmla="val 5000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4" name="Rectangle 13"/>
            <p:cNvSpPr>
              <a:spLocks noChangeArrowheads="1"/>
            </p:cNvSpPr>
            <p:nvPr/>
          </p:nvSpPr>
          <p:spPr bwMode="auto">
            <a:xfrm>
              <a:off x="1429" y="1026"/>
              <a:ext cx="181" cy="4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5" name="Rectangle 14"/>
            <p:cNvSpPr>
              <a:spLocks noChangeArrowheads="1"/>
            </p:cNvSpPr>
            <p:nvPr/>
          </p:nvSpPr>
          <p:spPr bwMode="auto">
            <a:xfrm rot="-1377524">
              <a:off x="1338" y="1071"/>
              <a:ext cx="226" cy="4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2294" name="Прямоугольник 16"/>
          <p:cNvSpPr>
            <a:spLocks noChangeArrowheads="1"/>
          </p:cNvSpPr>
          <p:nvPr/>
        </p:nvSpPr>
        <p:spPr bwMode="auto">
          <a:xfrm>
            <a:off x="323850" y="2205038"/>
            <a:ext cx="5903913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450850" algn="l"/>
              </a:tabLst>
            </a:pPr>
            <a:r>
              <a:rPr lang="ru-RU" sz="2400" b="1" dirty="0"/>
              <a:t>*</a:t>
            </a:r>
            <a:r>
              <a:rPr lang="ru-RU" sz="2400" b="1" dirty="0">
                <a:solidFill>
                  <a:schemeClr val="bg1">
                    <a:lumMod val="50000"/>
                  </a:schemeClr>
                </a:solidFill>
              </a:rPr>
              <a:t>Ножницы храните в определенном месте. </a:t>
            </a:r>
          </a:p>
          <a:p>
            <a:pPr>
              <a:tabLst>
                <a:tab pos="450850" algn="l"/>
              </a:tabLst>
            </a:pPr>
            <a:r>
              <a:rPr lang="ru-RU" sz="2400" b="1" dirty="0">
                <a:solidFill>
                  <a:schemeClr val="bg1">
                    <a:lumMod val="50000"/>
                  </a:schemeClr>
                </a:solidFill>
              </a:rPr>
              <a:t> *Кладите их сомкнутыми острыми концами от себя,</a:t>
            </a:r>
          </a:p>
          <a:p>
            <a:pPr>
              <a:tabLst>
                <a:tab pos="450850" algn="l"/>
              </a:tabLst>
            </a:pPr>
            <a:r>
              <a:rPr lang="ru-RU" sz="2400" b="1" dirty="0">
                <a:solidFill>
                  <a:schemeClr val="bg1">
                    <a:lumMod val="50000"/>
                  </a:schemeClr>
                </a:solidFill>
              </a:rPr>
              <a:t> *Передавайте друг другу ручками вперед.</a:t>
            </a:r>
          </a:p>
          <a:p>
            <a:pPr>
              <a:tabLst>
                <a:tab pos="450850" algn="l"/>
              </a:tabLst>
            </a:pPr>
            <a:endParaRPr lang="ru-RU" sz="2400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857364"/>
            <a:ext cx="8229600" cy="5000636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Проектная и исследовательская деятельность, как путь творческого развития учащихся в специальной (коррекционной) школе </a:t>
            </a:r>
            <a:b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8 вида.</a:t>
            </a:r>
            <a:b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rgbClr val="320DD1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320DD1"/>
                </a:solidFill>
                <a:latin typeface="Comic Sans MS" pitchFamily="66" charset="0"/>
              </a:rPr>
            </a:br>
            <a:r>
              <a:rPr lang="ru-RU" sz="1400" dirty="0" smtClean="0"/>
              <a:t>Учитель </a:t>
            </a:r>
            <a:r>
              <a:rPr lang="en-US" sz="1400" dirty="0" smtClean="0"/>
              <a:t>C</a:t>
            </a:r>
            <a:r>
              <a:rPr lang="ru-RU" sz="1400" dirty="0" smtClean="0"/>
              <a:t>ХТ  Кондратьева  Ирина  Леонидовна </a:t>
            </a:r>
            <a:br>
              <a:rPr lang="ru-RU" sz="1400" dirty="0" smtClean="0"/>
            </a:br>
            <a:r>
              <a:rPr lang="ru-RU" sz="1400" dirty="0" err="1" smtClean="0"/>
              <a:t>Омутинская</a:t>
            </a:r>
            <a:r>
              <a:rPr lang="ru-RU" sz="1400" dirty="0" smtClean="0"/>
              <a:t>  специальная (коррекционная) школа</a:t>
            </a:r>
            <a:br>
              <a:rPr lang="ru-RU" sz="1400" dirty="0" smtClean="0"/>
            </a:br>
            <a:r>
              <a:rPr lang="en-US" sz="1400" dirty="0" smtClean="0"/>
              <a:t>II</a:t>
            </a:r>
            <a:r>
              <a:rPr lang="ru-RU" sz="1400" dirty="0" smtClean="0"/>
              <a:t> категория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209A20"/>
                </a:solidFill>
              </a:rPr>
              <a:t/>
            </a:r>
            <a:br>
              <a:rPr lang="ru-RU" dirty="0" smtClean="0">
                <a:solidFill>
                  <a:srgbClr val="209A20"/>
                </a:solidFill>
              </a:rPr>
            </a:br>
            <a:endParaRPr lang="ru-RU" dirty="0" smtClean="0">
              <a:solidFill>
                <a:srgbClr val="209A2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4000" dirty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7286625" cy="45259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На глаза приклеиваем веки.</a:t>
            </a:r>
          </a:p>
          <a:p>
            <a:pPr eaLnBrk="1" hangingPunct="1">
              <a:defRPr/>
            </a:pP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Поверх них приклеиваем на  клей верхнюю часть мордочки, придавая  выпуклую форму.</a:t>
            </a:r>
          </a:p>
          <a:p>
            <a:pPr eaLnBrk="1" hangingPunct="1">
              <a:defRPr/>
            </a:pP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затем и нижнюю часть мордочки, при этом обе части немного сгибаем, придавая мордашке выпуклую форму.</a:t>
            </a:r>
          </a:p>
          <a:p>
            <a:pPr eaLnBrk="1" hangingPunct="1">
              <a:defRPr/>
            </a:pPr>
            <a:r>
              <a:rPr lang="ru-RU" sz="2400" dirty="0" smtClean="0"/>
              <a:t>По бокам головы приклеиваем уши.</a:t>
            </a:r>
          </a:p>
          <a:p>
            <a:pPr eaLnBrk="1" hangingPunct="1">
              <a:defRPr/>
            </a:pPr>
            <a:r>
              <a:rPr lang="ru-RU" sz="2400" dirty="0" smtClean="0"/>
              <a:t> готовим деталь носа, сгибаем обе стороны ноздрей к центру и склеиваем между собой, приклеиваем к верхней части мордочки </a:t>
            </a:r>
          </a:p>
          <a:p>
            <a:pPr eaLnBrk="1" hangingPunct="1">
              <a:defRPr/>
            </a:pPr>
            <a:r>
              <a:rPr lang="ru-RU" sz="2400" dirty="0" smtClean="0"/>
              <a:t>  Длинную полосу картона сворачиваем в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круг и скрепляем </a:t>
            </a:r>
            <a:r>
              <a:rPr lang="ru-RU" sz="2400" dirty="0" err="1" smtClean="0"/>
              <a:t>степлером</a:t>
            </a:r>
            <a:endParaRPr lang="ru-RU" sz="2400" dirty="0" smtClean="0"/>
          </a:p>
        </p:txBody>
      </p:sp>
      <p:pic>
        <p:nvPicPr>
          <p:cNvPr id="13316" name="Рисунок 25" descr="obeziana-maska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50"/>
            <a:ext cx="1785938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26" descr="obeziana-maska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75" y="285750"/>
            <a:ext cx="1857375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Рисунок 27" descr="obeziana-maska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5" y="285750"/>
            <a:ext cx="1571625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Рисунок 28" descr="obeziana-maska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88" y="285750"/>
            <a:ext cx="185737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Рисунок 29" descr="obeziana-maska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72375" y="285750"/>
            <a:ext cx="1571625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Рисунок 30" descr="obeziana-maska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5188" y="1785938"/>
            <a:ext cx="1928812" cy="145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Рисунок 31" descr="obeziana-maska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15188" y="3357563"/>
            <a:ext cx="1928812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Рисунок 32" descr="obeziana-maska2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6563" y="4929188"/>
            <a:ext cx="2357437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14313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ru-RU" sz="4000" b="1" dirty="0" smtClean="0"/>
              <a:t>Расчёт себестоимости.</a:t>
            </a:r>
            <a:endParaRPr lang="ru-RU" sz="4000" b="1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24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eaLnBrk="1" hangingPunct="1">
              <a:defRPr/>
            </a:pPr>
            <a:endParaRPr lang="ru-RU" sz="24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eaLnBrk="1" hangingPunct="1">
              <a:defRPr/>
            </a:pPr>
            <a:endParaRPr lang="ru-RU" sz="24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eaLnBrk="1" hangingPunct="1">
              <a:defRPr/>
            </a:pPr>
            <a:endParaRPr lang="ru-RU" sz="24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eaLnBrk="1" hangingPunct="1">
              <a:defRPr/>
            </a:pPr>
            <a:endParaRPr lang="ru-RU" sz="24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eaLnBrk="1" hangingPunct="1">
              <a:defRPr/>
            </a:pPr>
            <a:endParaRPr lang="ru-RU" sz="24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eaLnBrk="1" hangingPunct="1">
              <a:defRPr/>
            </a:pPr>
            <a:endParaRPr lang="ru-RU" sz="24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eaLnBrk="1" hangingPunct="1">
              <a:defRPr/>
            </a:pPr>
            <a:r>
              <a:rPr lang="ru-RU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Если оценивать по расходным материалам, то изделие получилось не дорогостоящее, но так как оно сделано с любовью своими руками, то получается, что работа бесценна.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643063"/>
          <a:ext cx="9144000" cy="1911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124790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материала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Кол-во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цена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Цветной картон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  </a:t>
                      </a:r>
                      <a:r>
                        <a:rPr lang="ru-RU" dirty="0" err="1" smtClean="0"/>
                        <a:t>шт</a:t>
                      </a:r>
                      <a:r>
                        <a:rPr lang="ru-RU" dirty="0" smtClean="0"/>
                        <a:t> (листочка)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 руб.</a:t>
                      </a:r>
                      <a:endParaRPr lang="ru-RU" dirty="0"/>
                    </a:p>
                  </a:txBody>
                  <a:tcPr/>
                </a:tc>
              </a:tr>
              <a:tr h="433064">
                <a:tc>
                  <a:txBody>
                    <a:bodyPr/>
                    <a:lstStyle/>
                    <a:p>
                      <a:r>
                        <a:rPr lang="ru-RU" dirty="0" smtClean="0"/>
                        <a:t>Клей</a:t>
                      </a:r>
                      <a:r>
                        <a:rPr lang="ru-RU" baseline="0" dirty="0" smtClean="0"/>
                        <a:t> «Момент»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 </a:t>
                      </a:r>
                      <a:r>
                        <a:rPr lang="ru-RU" dirty="0" err="1" smtClean="0"/>
                        <a:t>шт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r>
                        <a:rPr lang="ru-RU" baseline="0" dirty="0" smtClean="0"/>
                        <a:t> руб.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  руб.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Заключение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500188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endParaRPr lang="ru-RU" dirty="0" smtClean="0"/>
          </a:p>
          <a:p>
            <a:pPr>
              <a:defRPr/>
            </a:pPr>
            <a:r>
              <a:rPr lang="ru-RU" sz="2800" dirty="0" smtClean="0"/>
              <a:t>Выполнив данный проект, мы убедились, что нет ничего невозможного</a:t>
            </a:r>
          </a:p>
          <a:p>
            <a:pPr>
              <a:defRPr/>
            </a:pPr>
            <a:r>
              <a:rPr lang="ru-RU" sz="2800" dirty="0" smtClean="0"/>
              <a:t>Выбирая  маску,  просмотрели огромное их количество,  смогли создать маску своими руками, проявить фантазию, найти новые идеи на будущее</a:t>
            </a:r>
          </a:p>
          <a:p>
            <a:pPr>
              <a:defRPr/>
            </a:pPr>
            <a:r>
              <a:rPr lang="ru-RU" sz="2800" dirty="0" smtClean="0"/>
              <a:t>           Мы довольны результатами своего труда. Считаем, что поставленная цель достигнута.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>
          <a:xfrm flipV="1">
            <a:off x="1142976" y="6721474"/>
            <a:ext cx="1447824" cy="1365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A07F35-B130-4B9D-B918-BA5746235103}" type="slidenum">
              <a:rPr lang="ru-RU" smtClean="0"/>
              <a:pPr>
                <a:defRPr/>
              </a:pPr>
              <a:t>53</a:t>
            </a:fld>
            <a:endParaRPr lang="ru-RU" dirty="0"/>
          </a:p>
        </p:txBody>
      </p:sp>
      <p:sp>
        <p:nvSpPr>
          <p:cNvPr id="16388" name="Rectangle 1"/>
          <p:cNvSpPr>
            <a:spLocks noChangeArrowheads="1"/>
          </p:cNvSpPr>
          <p:nvPr/>
        </p:nvSpPr>
        <p:spPr bwMode="auto">
          <a:xfrm>
            <a:off x="0" y="3571876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800" i="1" dirty="0">
                <a:ea typeface="Times New Roman" pitchFamily="18" charset="0"/>
                <a:cs typeface="Arial" pitchFamily="34" charset="0"/>
              </a:rPr>
              <a:t>Изделия, выполненные своими руками, всегда ценились, ценятся и, вероятно, будут цениться по сравнению с серийными промышленными изделиями, так как ручные работы - это источник эмоциональной духовности. </a:t>
            </a:r>
            <a:endParaRPr lang="ru-RU" sz="2800" dirty="0"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6389" name="Прямоугольник 7"/>
          <p:cNvSpPr>
            <a:spLocks noChangeArrowheads="1"/>
          </p:cNvSpPr>
          <p:nvPr/>
        </p:nvSpPr>
        <p:spPr bwMode="auto">
          <a:xfrm>
            <a:off x="2286000" y="500063"/>
            <a:ext cx="45720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/>
              <a:t>«Люди без фантазии — сухи и скучны, они живут только наполовину. Человек с фантазией живет сто жизней сразу. Он умеет жить за себя и за других,                   в прошлом и будущем».</a:t>
            </a:r>
          </a:p>
          <a:p>
            <a:pPr algn="r">
              <a:spcBef>
                <a:spcPct val="50000"/>
              </a:spcBef>
            </a:pPr>
            <a:r>
              <a:rPr lang="ru-RU" sz="2000" dirty="0"/>
              <a:t> </a:t>
            </a:r>
            <a:r>
              <a:rPr lang="ru-RU" sz="2000" i="1" dirty="0"/>
              <a:t>А. Коллонтай</a:t>
            </a:r>
            <a:r>
              <a:rPr lang="ru-RU" dirty="0"/>
              <a:t>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Год обезьяны 2016 картинки с пожелания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14313" y="214313"/>
            <a:ext cx="8785225" cy="6480175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11" name="WordArt 7"/>
          <p:cNvSpPr>
            <a:spLocks noChangeArrowheads="1" noChangeShapeType="1" noTextEdit="1"/>
          </p:cNvSpPr>
          <p:nvPr/>
        </p:nvSpPr>
        <p:spPr bwMode="auto">
          <a:xfrm>
            <a:off x="857250" y="2287588"/>
            <a:ext cx="7429500" cy="271303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sadora Cyr "/>
              </a:rPr>
              <a:t>Спасибо </a:t>
            </a:r>
          </a:p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sadora Cyr "/>
              </a:rPr>
              <a:t>за внимание!</a:t>
            </a:r>
          </a:p>
        </p:txBody>
      </p:sp>
      <p:pic>
        <p:nvPicPr>
          <p:cNvPr id="17412" name="Picture 4" descr="C:\Users\Владелец\Desktop\Pictures\фоны презентаций\смайлики\f4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0" y="2786063"/>
            <a:ext cx="9239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 descr="C:\Users\Владелец\Desktop\Pictures\фоны презентаций\смайлики\f4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63" y="2428875"/>
            <a:ext cx="9239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4" descr="C:\Users\Владелец\Desktop\Pictures\фоны презентаций\смайлики\f4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90397">
            <a:off x="7454900" y="2867025"/>
            <a:ext cx="9239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4500563" cy="1195387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accent2"/>
                </a:solidFill>
                <a:effectLst/>
              </a:rPr>
              <a:t/>
            </a:r>
            <a:br>
              <a:rPr lang="ru-RU" smtClean="0">
                <a:solidFill>
                  <a:schemeClr val="accent2"/>
                </a:solidFill>
                <a:effectLst/>
              </a:rPr>
            </a:br>
            <a:r>
              <a:rPr lang="ru-RU" smtClean="0">
                <a:solidFill>
                  <a:schemeClr val="accent2"/>
                </a:solidFill>
                <a:effectLst/>
              </a:rPr>
              <a:t>       Цель:</a:t>
            </a:r>
            <a:br>
              <a:rPr lang="ru-RU" smtClean="0">
                <a:solidFill>
                  <a:schemeClr val="accent2"/>
                </a:solidFill>
                <a:effectLst/>
              </a:rPr>
            </a:br>
            <a:r>
              <a:rPr lang="ru-RU" smtClean="0">
                <a:solidFill>
                  <a:schemeClr val="accent2"/>
                </a:solidFill>
                <a:effectLst/>
              </a:rPr>
              <a:t/>
            </a:r>
            <a:br>
              <a:rPr lang="ru-RU" smtClean="0">
                <a:solidFill>
                  <a:schemeClr val="accent2"/>
                </a:solidFill>
                <a:effectLst/>
              </a:rPr>
            </a:br>
            <a:endParaRPr lang="ru-RU" smtClean="0">
              <a:solidFill>
                <a:schemeClr val="accent2"/>
              </a:solidFill>
              <a:effectLst/>
            </a:endParaRPr>
          </a:p>
        </p:txBody>
      </p:sp>
      <p:sp>
        <p:nvSpPr>
          <p:cNvPr id="157702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1979613" y="0"/>
            <a:ext cx="7164387" cy="2565400"/>
          </a:xfrm>
        </p:spPr>
        <p:txBody>
          <a:bodyPr/>
          <a:lstStyle/>
          <a:p>
            <a:pPr lvl="4" eaLnBrk="1" hangingPunct="1">
              <a:buFont typeface="Wingdings" pitchFamily="2" charset="2"/>
              <a:buNone/>
              <a:defRPr/>
            </a:pPr>
            <a:r>
              <a:rPr lang="ru-RU" sz="3200" dirty="0" smtClean="0">
                <a:solidFill>
                  <a:schemeClr val="tx2"/>
                </a:solidFill>
                <a:effectLst/>
              </a:rPr>
              <a:t>Показать возможности использования метода проекта в профессиональной деятельности учителя.</a:t>
            </a:r>
          </a:p>
          <a:p>
            <a:pPr eaLnBrk="1" hangingPunct="1">
              <a:defRPr/>
            </a:pPr>
            <a:endParaRPr lang="ru-RU" sz="3200" dirty="0" smtClean="0"/>
          </a:p>
          <a:p>
            <a:pPr lvl="4" eaLnBrk="1" hangingPunct="1">
              <a:buFont typeface="Wingdings" pitchFamily="2" charset="2"/>
              <a:buNone/>
              <a:defRPr/>
            </a:pPr>
            <a:endParaRPr lang="ru-RU" sz="3200" dirty="0" smtClean="0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00563" y="2997200"/>
            <a:ext cx="4248150" cy="3573463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6149" name="Picture 8" descr="school10-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2997200"/>
            <a:ext cx="441483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2714620"/>
            <a:ext cx="3114668" cy="278608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51" name="Picture 7" descr="D:\Фото\Новая папка\100D3200\DSC_66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43182"/>
            <a:ext cx="3712457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2"/>
                </a:solidFill>
              </a:rPr>
              <a:t>Задачи: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tx2"/>
                </a:solidFill>
                <a:effectLst/>
              </a:rPr>
              <a:t>Рассмотреть организацию исследовательской работы по созданию проекта</a:t>
            </a:r>
            <a:r>
              <a:rPr lang="ru-RU" dirty="0" smtClean="0">
                <a:effectLst/>
              </a:rPr>
              <a:t> и его использование в учебном процессе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chemeClr val="tx2"/>
                </a:solidFill>
                <a:effectLst/>
              </a:rPr>
              <a:t> Продемонстрировать проекты на тему</a:t>
            </a:r>
            <a:r>
              <a:rPr lang="ru-RU" dirty="0" smtClean="0"/>
              <a:t>,</a:t>
            </a:r>
          </a:p>
          <a:p>
            <a:pPr eaLnBrk="1" hangingPunct="1">
              <a:defRPr/>
            </a:pPr>
            <a:r>
              <a:rPr lang="ru-RU" dirty="0" smtClean="0">
                <a:effectLst/>
              </a:rPr>
              <a:t>«Дизайн игровой площадки»-</a:t>
            </a:r>
            <a:r>
              <a:rPr lang="ru-RU" dirty="0" err="1" smtClean="0">
                <a:effectLst/>
              </a:rPr>
              <a:t>Ромазанова</a:t>
            </a:r>
            <a:r>
              <a:rPr lang="ru-RU" dirty="0" smtClean="0">
                <a:effectLst/>
              </a:rPr>
              <a:t> Димы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chemeClr val="tx2"/>
                </a:solidFill>
                <a:effectLst/>
              </a:rPr>
              <a:t>«Содержание козы экономичнее» – </a:t>
            </a:r>
            <a:r>
              <a:rPr lang="ru-RU" sz="2800" dirty="0" err="1" smtClean="0">
                <a:solidFill>
                  <a:schemeClr val="tx2"/>
                </a:solidFill>
                <a:effectLst/>
              </a:rPr>
              <a:t>Шатаева</a:t>
            </a:r>
            <a:r>
              <a:rPr lang="ru-RU" sz="2800" dirty="0" smtClean="0">
                <a:solidFill>
                  <a:schemeClr val="tx2"/>
                </a:solidFill>
                <a:effectLst/>
              </a:rPr>
              <a:t> Дениса.</a:t>
            </a:r>
          </a:p>
          <a:p>
            <a:pPr eaLnBrk="1" hangingPunct="1">
              <a:buFontTx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Rectangle 1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 </a:t>
            </a:r>
          </a:p>
        </p:txBody>
      </p:sp>
      <p:sp>
        <p:nvSpPr>
          <p:cNvPr id="3085" name="Rectangle 13"/>
          <p:cNvSpPr>
            <a:spLocks noGrp="1" noChangeArrowheads="1"/>
          </p:cNvSpPr>
          <p:nvPr>
            <p:ph sz="quarter" idx="1"/>
          </p:nvPr>
        </p:nvSpPr>
        <p:spPr>
          <a:xfrm>
            <a:off x="468313" y="404813"/>
            <a:ext cx="4038600" cy="3413125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smtClean="0">
                <a:solidFill>
                  <a:schemeClr val="hlink"/>
                </a:solidFill>
              </a:rPr>
              <a:t>Проективная (или проектная) деятельность относится к разряду инновационной, так как предполагает преобразование реальности, строится на базе соответствующей технологии, которую можно унифицировать, освоить и усовершенствовать .</a:t>
            </a:r>
          </a:p>
        </p:txBody>
      </p:sp>
      <p:sp>
        <p:nvSpPr>
          <p:cNvPr id="3086" name="Rectangle 14"/>
          <p:cNvSpPr>
            <a:spLocks noGrp="1" noChangeArrowheads="1"/>
          </p:cNvSpPr>
          <p:nvPr>
            <p:ph sz="quarter" idx="2"/>
          </p:nvPr>
        </p:nvSpPr>
        <p:spPr>
          <a:xfrm>
            <a:off x="4500563" y="3141663"/>
            <a:ext cx="4643437" cy="3484562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ru-RU" sz="2400" smtClean="0"/>
          </a:p>
          <a:p>
            <a:pPr eaLnBrk="1" hangingPunct="1">
              <a:buFontTx/>
              <a:buNone/>
              <a:defRPr/>
            </a:pPr>
            <a:r>
              <a:rPr lang="ru-RU" sz="2000" smtClean="0"/>
              <a:t>	</a:t>
            </a:r>
            <a:r>
              <a:rPr lang="ru-RU" sz="2000" smtClean="0">
                <a:solidFill>
                  <a:schemeClr val="hlink"/>
                </a:solidFill>
              </a:rPr>
              <a:t>Проект является  слиянием теории и практики, он заключает в себе не только постановку определённой умственной задачи, но и практическое её выполнение.</a:t>
            </a:r>
            <a:r>
              <a:rPr lang="ru-RU" sz="2400" smtClean="0">
                <a:solidFill>
                  <a:schemeClr val="hlink"/>
                </a:solidFill>
              </a:rPr>
              <a:t> </a:t>
            </a:r>
          </a:p>
          <a:p>
            <a:pPr eaLnBrk="1" hangingPunct="1">
              <a:defRPr/>
            </a:pPr>
            <a:endParaRPr lang="ru-RU" sz="2400" smtClean="0">
              <a:solidFill>
                <a:schemeClr val="hlink"/>
              </a:solidFill>
            </a:endParaRPr>
          </a:p>
          <a:p>
            <a:pPr eaLnBrk="1" hangingPunct="1">
              <a:defRPr/>
            </a:pPr>
            <a:endParaRPr lang="ru-RU" sz="2400" smtClean="0">
              <a:solidFill>
                <a:schemeClr val="hlink"/>
              </a:solidFill>
            </a:endParaRPr>
          </a:p>
        </p:txBody>
      </p:sp>
      <p:pic>
        <p:nvPicPr>
          <p:cNvPr id="8197" name="Picture 19" descr="D:\фото шко\P107014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72063" y="1128713"/>
            <a:ext cx="2735262" cy="2051050"/>
          </a:xfrm>
          <a:noFill/>
        </p:spPr>
      </p:pic>
      <p:pic>
        <p:nvPicPr>
          <p:cNvPr id="8198" name="Picture 20" descr="D:\фото шко\P1070042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06500" y="4386263"/>
            <a:ext cx="2730500" cy="2047875"/>
          </a:xfr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chemeClr val="tx1"/>
                </a:solidFill>
              </a:rPr>
              <a:t>Актуальность овладения основами проектирования обусловлена:</a:t>
            </a:r>
            <a:br>
              <a:rPr lang="ru-RU" sz="3600" dirty="0" smtClean="0">
                <a:solidFill>
                  <a:schemeClr val="tx1"/>
                </a:solidFill>
              </a:rPr>
            </a:br>
            <a:endParaRPr lang="ru-RU" sz="3600" dirty="0" smtClean="0">
              <a:solidFill>
                <a:schemeClr val="tx1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4041775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smtClean="0">
                <a:solidFill>
                  <a:schemeClr val="hlink"/>
                </a:solidFill>
              </a:rPr>
              <a:t>Во-первых, тем, что данная технология имеет широкую область применения.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>
                <a:solidFill>
                  <a:schemeClr val="hlink"/>
                </a:solidFill>
              </a:rPr>
              <a:t>Во-вторых,  вырабатывается у учащихся  механизм понимания            профессионально – трудовой проблемы, умение ставить близкие и далекие цели, самостоятельно планировать, применять необходимые знания и умения.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>
                <a:solidFill>
                  <a:schemeClr val="hlink"/>
                </a:solidFill>
              </a:rPr>
              <a:t>В-третьих, проектные технологии обеспечивают конкурентоспособность специалиста.</a:t>
            </a:r>
          </a:p>
        </p:txBody>
      </p:sp>
      <p:pic>
        <p:nvPicPr>
          <p:cNvPr id="9220" name="Picture 12" descr="D:\фото шко\фото\P107006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40350" y="1905000"/>
            <a:ext cx="2654300" cy="1990725"/>
          </a:xfrm>
          <a:noFill/>
        </p:spPr>
      </p:pic>
      <p:pic>
        <p:nvPicPr>
          <p:cNvPr id="9221" name="Picture 13" descr="D:\фото шко\фото\P1070048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40350" y="4029075"/>
            <a:ext cx="2654300" cy="1990725"/>
          </a:xfr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2752</TotalTime>
  <Words>3472</Words>
  <Application>Microsoft Office PowerPoint</Application>
  <PresentationFormat>Экран (4:3)</PresentationFormat>
  <Paragraphs>379</Paragraphs>
  <Slides>55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61" baseType="lpstr">
      <vt:lpstr>Tahoma</vt:lpstr>
      <vt:lpstr>Arial</vt:lpstr>
      <vt:lpstr>Wingdings</vt:lpstr>
      <vt:lpstr>Calibri</vt:lpstr>
      <vt:lpstr>Times New Roman</vt:lpstr>
      <vt:lpstr>Океан</vt:lpstr>
      <vt:lpstr> </vt:lpstr>
      <vt:lpstr> Сначала думай, а потом делай    Не бойся первой ошибки, бойся второй    Прежде чем захлопнуть дверь, всё ли взял с собой проверь   Поспешишь- людей насмешишь   Сначала план составляй, потом к делу приступай. </vt:lpstr>
      <vt:lpstr>«Пословица не даром молвится»</vt:lpstr>
      <vt:lpstr>Тренинг «Поразмышляем вместе» Как бы вы этот текст связали с исследовательской деятельностью?</vt:lpstr>
      <vt:lpstr>Проектная и исследовательская деятельность, как путь творческого развития учащихся в специальной (коррекционной) школе  8 вида.   Учитель CХТ  Кондратьева  Ирина  Леонидовна  Омутинская  специальная (коррекционная) школа II категория   </vt:lpstr>
      <vt:lpstr>        Цель:  </vt:lpstr>
      <vt:lpstr>Задачи:</vt:lpstr>
      <vt:lpstr> </vt:lpstr>
      <vt:lpstr>Актуальность овладения основами проектирования обусловлена: </vt:lpstr>
      <vt:lpstr>• Стремлюсь открыть и развить в каждом ребенке его индивидуальные наклонности и способности.</vt:lpstr>
      <vt:lpstr>• В процессе работы не забываю о воспитании школьника.</vt:lpstr>
      <vt:lpstr>Учу способности добывать информацию, а не проглатывать ее в готовом виде.</vt:lpstr>
      <vt:lpstr>Учу детей управлять процессом собственного исследования.</vt:lpstr>
      <vt:lpstr>• Оценивая, помните – лучше десять раз похвалить ни за что, чем один раз ни за что критиковать.</vt:lpstr>
      <vt:lpstr>• Помните о главном педагогическом результате – не делайте за ученика то, что он может сделать самостоятельно.</vt:lpstr>
      <vt:lpstr>Скажи мне, и я многое забуду. Покажи мне, и я запомню. Дай мне действовать самому, и я научусь  (китайская мудрость). </vt:lpstr>
      <vt:lpstr>Памятка для учащихся по написанию проекта.</vt:lpstr>
      <vt:lpstr>«Звёздочка обдумывания»</vt:lpstr>
      <vt:lpstr>Слайд 19</vt:lpstr>
      <vt:lpstr>Слайд 20</vt:lpstr>
      <vt:lpstr>Технологическая    последовательность выполнение                «Медведя» </vt:lpstr>
      <vt:lpstr>Слайд 22</vt:lpstr>
      <vt:lpstr>Оценка изделия </vt:lpstr>
      <vt:lpstr>Образовательное учреждение: Омутинская специальная (коррекционная) школа. </vt:lpstr>
      <vt:lpstr>Цель.  Выявить на  основе исследования   преимущества содержания козы в домашнем хозяйстве, в сравнении с коровой. </vt:lpstr>
      <vt:lpstr>Оглавление </vt:lpstr>
      <vt:lpstr>По каждой главе  сделали вывод.  Вывод. Разведение и содержание домашних животных приносит как пользу, так и прибыль. </vt:lpstr>
      <vt:lpstr>Есть пять важных отличий, которые дают козьему молоку место для использования в специальных целях.</vt:lpstr>
      <vt:lpstr>Себестоимость.     В селе  1  литр  козьего молока   продают за 40 – 50 руб., а 3 литра коровьего  молока  в селе продают  за  100  руб. </vt:lpstr>
      <vt:lpstr>Теперь о том, ради чего разводят коз</vt:lpstr>
      <vt:lpstr>Заключение: </vt:lpstr>
      <vt:lpstr>• Ориентируюсь на процесс исследовательского поиска, а не только на результат.</vt:lpstr>
      <vt:lpstr>• Учу детей прослеживать дальние связи и выстраивать длинные ассоциативные цепочки.</vt:lpstr>
      <vt:lpstr>Общие правила для педагогов – руководителей проектов </vt:lpstr>
      <vt:lpstr>Вывод:</vt:lpstr>
      <vt:lpstr>Слайд 36</vt:lpstr>
      <vt:lpstr> -позволяет раскрыть, развить, реализовать творческий потенциал личности </vt:lpstr>
      <vt:lpstr>Слайд 38</vt:lpstr>
      <vt:lpstr>Творческая работа для педагогов</vt:lpstr>
      <vt:lpstr>Проект</vt:lpstr>
      <vt:lpstr>Продолжительность проекта: </vt:lpstr>
      <vt:lpstr>Слайд 42</vt:lpstr>
      <vt:lpstr>Введение </vt:lpstr>
      <vt:lpstr>Актуальность.</vt:lpstr>
      <vt:lpstr>Задачи проекта: </vt:lpstr>
      <vt:lpstr>История карнавальной маски </vt:lpstr>
      <vt:lpstr>Реальная ситуация </vt:lpstr>
      <vt:lpstr>Источники информации:</vt:lpstr>
      <vt:lpstr>Слайд 49</vt:lpstr>
      <vt:lpstr>Слайд 50</vt:lpstr>
      <vt:lpstr>Расчёт себестоимости.</vt:lpstr>
      <vt:lpstr>Заключение</vt:lpstr>
      <vt:lpstr>Слайд 53</vt:lpstr>
      <vt:lpstr>Слайд 54</vt:lpstr>
      <vt:lpstr>Слайд 55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Silver</cp:lastModifiedBy>
  <cp:revision>210</cp:revision>
  <dcterms:created xsi:type="dcterms:W3CDTF">2010-02-11T11:26:13Z</dcterms:created>
  <dcterms:modified xsi:type="dcterms:W3CDTF">2016-01-12T13:10:53Z</dcterms:modified>
</cp:coreProperties>
</file>