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307" r:id="rId4"/>
    <p:sldId id="308" r:id="rId5"/>
    <p:sldId id="296" r:id="rId6"/>
    <p:sldId id="291" r:id="rId7"/>
    <p:sldId id="262" r:id="rId8"/>
    <p:sldId id="297" r:id="rId9"/>
    <p:sldId id="298" r:id="rId10"/>
    <p:sldId id="299" r:id="rId11"/>
    <p:sldId id="300" r:id="rId12"/>
    <p:sldId id="304" r:id="rId13"/>
    <p:sldId id="315" r:id="rId14"/>
    <p:sldId id="265" r:id="rId15"/>
    <p:sldId id="314" r:id="rId16"/>
    <p:sldId id="266" r:id="rId17"/>
    <p:sldId id="303" r:id="rId18"/>
    <p:sldId id="302" r:id="rId19"/>
    <p:sldId id="312" r:id="rId20"/>
    <p:sldId id="277" r:id="rId21"/>
    <p:sldId id="305"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FBF5"/>
    <a:srgbClr val="FF99CC"/>
    <a:srgbClr val="FFFFCC"/>
    <a:srgbClr val="7777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94660"/>
  </p:normalViewPr>
  <p:slideViewPr>
    <p:cSldViewPr>
      <p:cViewPr varScale="1">
        <p:scale>
          <a:sx n="97" d="100"/>
          <a:sy n="97" d="100"/>
        </p:scale>
        <p:origin x="-18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BE6A71D-C736-4634-AF9A-A33BDC15822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075D227-702C-4EDE-A3B7-7ACC6FE8FDC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5DF67BC-8A59-4913-BE17-44D900C8E3CE}"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8763" y="304800"/>
            <a:ext cx="7564437"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1479550" y="1981200"/>
            <a:ext cx="7626350" cy="4114800"/>
          </a:xfrm>
        </p:spPr>
        <p:txBody>
          <a:bodyPr/>
          <a:lstStyle/>
          <a:p>
            <a:pPr lvl="0"/>
            <a:endParaRPr lang="ru-RU" noProof="0" smtClean="0"/>
          </a:p>
        </p:txBody>
      </p:sp>
      <p:sp>
        <p:nvSpPr>
          <p:cNvPr id="4" name="Rectangle 18"/>
          <p:cNvSpPr>
            <a:spLocks noGrp="1" noChangeArrowheads="1"/>
          </p:cNvSpPr>
          <p:nvPr>
            <p:ph type="dt" sz="half" idx="10"/>
          </p:nvPr>
        </p:nvSpPr>
        <p:spPr>
          <a:ln/>
        </p:spPr>
        <p:txBody>
          <a:bodyPr/>
          <a:lstStyle>
            <a:lvl1pPr>
              <a:defRPr/>
            </a:lvl1pPr>
          </a:lstStyle>
          <a:p>
            <a:pPr>
              <a:defRPr/>
            </a:pPr>
            <a:endParaRPr lang="ru-RU"/>
          </a:p>
        </p:txBody>
      </p:sp>
      <p:sp>
        <p:nvSpPr>
          <p:cNvPr id="5" name="Rectangle 19"/>
          <p:cNvSpPr>
            <a:spLocks noGrp="1" noChangeArrowheads="1"/>
          </p:cNvSpPr>
          <p:nvPr>
            <p:ph type="ftr" sz="quarter" idx="11"/>
          </p:nvPr>
        </p:nvSpPr>
        <p:spPr>
          <a:ln/>
        </p:spPr>
        <p:txBody>
          <a:bodyPr/>
          <a:lstStyle>
            <a:lvl1pPr>
              <a:defRPr/>
            </a:lvl1pPr>
          </a:lstStyle>
          <a:p>
            <a:pPr>
              <a:defRPr/>
            </a:pPr>
            <a:endParaRPr lang="ru-RU"/>
          </a:p>
        </p:txBody>
      </p:sp>
      <p:sp>
        <p:nvSpPr>
          <p:cNvPr id="6" name="Rectangle 20"/>
          <p:cNvSpPr>
            <a:spLocks noGrp="1" noChangeArrowheads="1"/>
          </p:cNvSpPr>
          <p:nvPr>
            <p:ph type="sldNum" sz="quarter" idx="12"/>
          </p:nvPr>
        </p:nvSpPr>
        <p:spPr>
          <a:ln/>
        </p:spPr>
        <p:txBody>
          <a:bodyPr/>
          <a:lstStyle>
            <a:lvl1pPr>
              <a:defRPr/>
            </a:lvl1pPr>
          </a:lstStyle>
          <a:p>
            <a:pPr>
              <a:defRPr/>
            </a:pPr>
            <a:fld id="{38228959-5F9B-4208-A8FC-3369FB582FBA}" type="slidenum">
              <a:rPr lang="ru-RU"/>
              <a:pPr>
                <a:defRPr/>
              </a:pPr>
              <a:t>‹#›</a:t>
            </a:fld>
            <a:endParaRPr lang="ru-RU"/>
          </a:p>
        </p:txBody>
      </p:sp>
    </p:spTree>
  </p:cSld>
  <p:clrMapOvr>
    <a:masterClrMapping/>
  </p:clrMapOvr>
  <p:transition spd="slow">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2705F54-D10E-4EC2-AE3D-33C44164C27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9119BDC-0E27-43B2-8F4F-F4C5AEE1D57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FA37DD3-9F00-42D7-9091-E47CE3E0085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868185E2-D2B2-4166-8A8A-A7124955747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3813882-72D8-4A66-9375-E827E8420EC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09DAADDD-21BA-464D-B7A4-3D744F45B05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61DE2DB-F782-4DFC-A05A-29C136AABB5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E1E6BA3-9DCF-4765-8A1E-4970AE66EA2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07A639D-CD54-44D3-BF1C-9518D7576D6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13"/>
          <p:cNvSpPr>
            <a:spLocks noChangeArrowheads="1"/>
          </p:cNvSpPr>
          <p:nvPr/>
        </p:nvSpPr>
        <p:spPr bwMode="auto">
          <a:xfrm>
            <a:off x="0" y="0"/>
            <a:ext cx="9144000" cy="6858000"/>
          </a:xfrm>
          <a:prstGeom prst="foldedCorner">
            <a:avLst>
              <a:gd name="adj" fmla="val 23069"/>
            </a:avLst>
          </a:prstGeom>
          <a:solidFill>
            <a:schemeClr val="accent1">
              <a:lumMod val="75000"/>
            </a:schemeClr>
          </a:solidFill>
          <a:ln w="9525">
            <a:solidFill>
              <a:schemeClr val="bg1"/>
            </a:solidFill>
            <a:round/>
            <a:headEnd/>
            <a:tailEnd/>
          </a:ln>
        </p:spPr>
        <p:txBody>
          <a:bodyPr wrap="none" anchor="ctr"/>
          <a:lstStyle/>
          <a:p>
            <a:pPr algn="ctr">
              <a:defRPr/>
            </a:pPr>
            <a:endParaRPr lang="ru-RU" sz="4800" dirty="0"/>
          </a:p>
        </p:txBody>
      </p:sp>
      <p:pic>
        <p:nvPicPr>
          <p:cNvPr id="2051" name="Picture 17" descr="MC900432586[1]"/>
          <p:cNvPicPr>
            <a:picLocks noChangeAspect="1" noChangeArrowheads="1"/>
          </p:cNvPicPr>
          <p:nvPr/>
        </p:nvPicPr>
        <p:blipFill>
          <a:blip r:embed="rId2" cstate="email"/>
          <a:srcRect/>
          <a:stretch>
            <a:fillRect/>
          </a:stretch>
        </p:blipFill>
        <p:spPr bwMode="auto">
          <a:xfrm>
            <a:off x="8077200" y="0"/>
            <a:ext cx="762000" cy="762000"/>
          </a:xfrm>
          <a:prstGeom prst="rect">
            <a:avLst/>
          </a:prstGeom>
          <a:noFill/>
          <a:ln w="9525">
            <a:noFill/>
            <a:miter lim="800000"/>
            <a:headEnd/>
            <a:tailEnd/>
          </a:ln>
        </p:spPr>
      </p:pic>
      <p:pic>
        <p:nvPicPr>
          <p:cNvPr id="2052" name="Picture 19" descr="MC900432586[1]"/>
          <p:cNvPicPr>
            <a:picLocks noChangeAspect="1" noChangeArrowheads="1"/>
          </p:cNvPicPr>
          <p:nvPr/>
        </p:nvPicPr>
        <p:blipFill>
          <a:blip r:embed="rId2" cstate="email"/>
          <a:srcRect/>
          <a:stretch>
            <a:fillRect/>
          </a:stretch>
        </p:blipFill>
        <p:spPr bwMode="auto">
          <a:xfrm>
            <a:off x="381000" y="0"/>
            <a:ext cx="762000" cy="762000"/>
          </a:xfrm>
          <a:prstGeom prst="rect">
            <a:avLst/>
          </a:prstGeom>
          <a:noFill/>
          <a:ln w="9525">
            <a:noFill/>
            <a:miter lim="800000"/>
            <a:headEnd/>
            <a:tailEnd/>
          </a:ln>
        </p:spPr>
      </p:pic>
      <p:sp>
        <p:nvSpPr>
          <p:cNvPr id="8" name="Заголовок 7"/>
          <p:cNvSpPr>
            <a:spLocks noGrp="1"/>
          </p:cNvSpPr>
          <p:nvPr>
            <p:ph type="ctrTitle"/>
          </p:nvPr>
        </p:nvSpPr>
        <p:spPr>
          <a:xfrm>
            <a:off x="685800" y="457200"/>
            <a:ext cx="7772400" cy="2743200"/>
          </a:xfrm>
        </p:spPr>
        <p:txBody>
          <a:bodyPr/>
          <a:lstStyle/>
          <a:p>
            <a:pPr>
              <a:defRPr/>
            </a:pPr>
            <a:r>
              <a:rPr lang="en-US" sz="2800" b="1" dirty="0" smtClean="0"/>
              <a:t>                                                                          																</a:t>
            </a:r>
            <a:r>
              <a:rPr lang="ru-RU" sz="3200" b="1" dirty="0" smtClean="0">
                <a:solidFill>
                  <a:srgbClr val="FF0000"/>
                </a:solidFill>
              </a:rPr>
              <a:t>Элементы проектной деятельности в процессе обучения учащихся на уроках швейного дела в коррекционной школе VIII вида</a:t>
            </a:r>
            <a:r>
              <a:rPr lang="ru-RU" dirty="0" smtClean="0"/>
              <a:t/>
            </a:r>
            <a:br>
              <a:rPr lang="ru-RU" dirty="0" smtClean="0"/>
            </a:br>
            <a:r>
              <a:rPr lang="ru-RU" b="1" dirty="0" smtClean="0">
                <a:solidFill>
                  <a:schemeClr val="accent1">
                    <a:lumMod val="25000"/>
                  </a:schemeClr>
                </a:solidFill>
                <a:latin typeface="Times New Roman" pitchFamily="18" charset="0"/>
                <a:cs typeface="Times New Roman" pitchFamily="18" charset="0"/>
              </a:rPr>
              <a:t/>
            </a:r>
            <a:br>
              <a:rPr lang="ru-RU" b="1" dirty="0" smtClean="0">
                <a:solidFill>
                  <a:schemeClr val="accent1">
                    <a:lumMod val="25000"/>
                  </a:schemeClr>
                </a:solidFill>
                <a:latin typeface="Times New Roman" pitchFamily="18" charset="0"/>
                <a:cs typeface="Times New Roman" pitchFamily="18" charset="0"/>
              </a:rPr>
            </a:br>
            <a:endParaRPr lang="ru-RU" b="1" dirty="0">
              <a:solidFill>
                <a:schemeClr val="accent1">
                  <a:lumMod val="25000"/>
                </a:schemeClr>
              </a:solidFill>
              <a:latin typeface="Times New Roman" pitchFamily="18" charset="0"/>
              <a:cs typeface="Times New Roman" pitchFamily="18" charset="0"/>
            </a:endParaRPr>
          </a:p>
        </p:txBody>
      </p:sp>
      <p:sp>
        <p:nvSpPr>
          <p:cNvPr id="2054" name="Подзаголовок 7"/>
          <p:cNvSpPr>
            <a:spLocks noGrp="1"/>
          </p:cNvSpPr>
          <p:nvPr>
            <p:ph type="subTitle" idx="1"/>
          </p:nvPr>
        </p:nvSpPr>
        <p:spPr>
          <a:xfrm>
            <a:off x="4724400" y="3733800"/>
            <a:ext cx="3657600" cy="1905000"/>
          </a:xfrm>
        </p:spPr>
        <p:txBody>
          <a:bodyPr/>
          <a:lstStyle/>
          <a:p>
            <a:pPr eaLnBrk="1" hangingPunct="1"/>
            <a:r>
              <a:rPr lang="ru-RU" sz="2000" b="1" dirty="0" smtClean="0">
                <a:solidFill>
                  <a:schemeClr val="accent1">
                    <a:lumMod val="25000"/>
                  </a:schemeClr>
                </a:solidFill>
                <a:cs typeface="Aharoni" pitchFamily="2" charset="-79"/>
              </a:rPr>
              <a:t>Выполнила: учитель технологии</a:t>
            </a:r>
          </a:p>
          <a:p>
            <a:pPr eaLnBrk="1" hangingPunct="1"/>
            <a:r>
              <a:rPr lang="ru-RU" sz="2000" b="1" dirty="0" err="1" smtClean="0">
                <a:solidFill>
                  <a:schemeClr val="accent1">
                    <a:lumMod val="25000"/>
                  </a:schemeClr>
                </a:solidFill>
                <a:cs typeface="Aharoni" pitchFamily="2" charset="-79"/>
              </a:rPr>
              <a:t>Хазова</a:t>
            </a:r>
            <a:r>
              <a:rPr lang="ru-RU" sz="2000" b="1" dirty="0" smtClean="0">
                <a:solidFill>
                  <a:schemeClr val="accent1">
                    <a:lumMod val="25000"/>
                  </a:schemeClr>
                </a:solidFill>
                <a:cs typeface="Aharoni" pitchFamily="2" charset="-79"/>
              </a:rPr>
              <a:t> Т.П.</a:t>
            </a:r>
          </a:p>
          <a:p>
            <a:pPr eaLnBrk="1" hangingPunct="1"/>
            <a:endParaRPr lang="ru-RU" sz="2000" b="1" dirty="0" smtClean="0">
              <a:latin typeface="Times New Roman" pitchFamily="18" charset="0"/>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458200" cy="1189038"/>
          </a:xfrm>
        </p:spPr>
        <p:txBody>
          <a:bodyPr/>
          <a:lstStyle/>
          <a:p>
            <a:r>
              <a:rPr lang="ru-RU" sz="4000" b="1" dirty="0" smtClean="0">
                <a:solidFill>
                  <a:srgbClr val="0070C0"/>
                </a:solidFill>
              </a:rPr>
              <a:t>Чему учит работа над проектом?</a:t>
            </a:r>
            <a:endParaRPr lang="ru-RU" sz="4000" b="1" dirty="0">
              <a:solidFill>
                <a:srgbClr val="0070C0"/>
              </a:solidFill>
            </a:endParaRPr>
          </a:p>
        </p:txBody>
      </p:sp>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a:xfrm>
            <a:off x="142844" y="1571612"/>
            <a:ext cx="4354544" cy="4554551"/>
          </a:xfrm>
        </p:spPr>
        <p:txBody>
          <a:bodyPr/>
          <a:lstStyle/>
          <a:p>
            <a:pPr>
              <a:buFont typeface="Wingdings" pitchFamily="2" charset="2"/>
              <a:buChar char="Ø"/>
            </a:pPr>
            <a:r>
              <a:rPr lang="ru-RU" b="1" dirty="0" smtClean="0">
                <a:solidFill>
                  <a:srgbClr val="85FBF5"/>
                </a:solidFill>
              </a:rPr>
              <a:t>Распределять правильно время;</a:t>
            </a:r>
          </a:p>
          <a:p>
            <a:pPr>
              <a:buFont typeface="Wingdings" pitchFamily="2" charset="2"/>
              <a:buChar char="Ø"/>
            </a:pPr>
            <a:r>
              <a:rPr lang="ru-RU" b="1" dirty="0" smtClean="0">
                <a:solidFill>
                  <a:srgbClr val="85FBF5"/>
                </a:solidFill>
              </a:rPr>
              <a:t>Анализировать собственные действия</a:t>
            </a:r>
          </a:p>
          <a:p>
            <a:pPr>
              <a:buFont typeface="Wingdings" pitchFamily="2" charset="2"/>
              <a:buChar char="Ø"/>
            </a:pPr>
            <a:r>
              <a:rPr lang="ru-RU" b="1" dirty="0" smtClean="0">
                <a:solidFill>
                  <a:srgbClr val="85FBF5"/>
                </a:solidFill>
              </a:rPr>
              <a:t>Презентовать результаты своего труда</a:t>
            </a:r>
          </a:p>
          <a:p>
            <a:pPr>
              <a:buFont typeface="Wingdings" pitchFamily="2" charset="2"/>
              <a:buChar char="Ø"/>
            </a:pPr>
            <a:r>
              <a:rPr lang="ru-RU" b="1" dirty="0" smtClean="0">
                <a:solidFill>
                  <a:srgbClr val="85FBF5"/>
                </a:solidFill>
              </a:rPr>
              <a:t>Доделывать все до конца</a:t>
            </a:r>
          </a:p>
          <a:p>
            <a:pPr>
              <a:buFont typeface="Wingdings" pitchFamily="2" charset="2"/>
              <a:buChar char="Ø"/>
            </a:pPr>
            <a:r>
              <a:rPr lang="ru-RU" b="1" dirty="0" smtClean="0">
                <a:solidFill>
                  <a:srgbClr val="85FBF5"/>
                </a:solidFill>
              </a:rPr>
              <a:t>Достигать поставленной цели</a:t>
            </a:r>
          </a:p>
          <a:p>
            <a:pPr>
              <a:buFont typeface="Wingdings" pitchFamily="2" charset="2"/>
              <a:buChar char="Ø"/>
            </a:pPr>
            <a:r>
              <a:rPr lang="ru-RU" b="1" dirty="0" smtClean="0">
                <a:solidFill>
                  <a:srgbClr val="85FBF5"/>
                </a:solidFill>
              </a:rPr>
              <a:t>Рассматривать тему с разных точек зрения</a:t>
            </a:r>
            <a:endParaRPr lang="ru-RU" b="1" dirty="0">
              <a:solidFill>
                <a:srgbClr val="85FBF5"/>
              </a:solidFill>
            </a:endParaRPr>
          </a:p>
        </p:txBody>
      </p:sp>
      <p:sp>
        <p:nvSpPr>
          <p:cNvPr id="5" name="Текст 4"/>
          <p:cNvSpPr>
            <a:spLocks noGrp="1"/>
          </p:cNvSpPr>
          <p:nvPr>
            <p:ph type="body" sz="quarter" idx="3"/>
          </p:nvPr>
        </p:nvSpPr>
        <p:spPr/>
        <p:txBody>
          <a:bodyPr/>
          <a:lstStyle/>
          <a:p>
            <a:endParaRPr lang="ru-RU" dirty="0"/>
          </a:p>
        </p:txBody>
      </p:sp>
      <p:pic>
        <p:nvPicPr>
          <p:cNvPr id="8" name="Содержимое 7" descr="C:\Documents and Settings\Admin\Рабочий стол\Photo1012.jpg"/>
          <p:cNvPicPr>
            <a:picLocks noGrp="1"/>
          </p:cNvPicPr>
          <p:nvPr>
            <p:ph sz="quarter" idx="4"/>
          </p:nvPr>
        </p:nvPicPr>
        <p:blipFill>
          <a:blip r:embed="rId2" cstate="print"/>
          <a:srcRect/>
          <a:stretch>
            <a:fillRect/>
          </a:stretch>
        </p:blipFill>
        <p:spPr bwMode="auto">
          <a:xfrm>
            <a:off x="4645025" y="2634853"/>
            <a:ext cx="4041775" cy="30313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linds(horizontal)">
                                      <p:cBhvr>
                                        <p:cTn id="19" dur="500"/>
                                        <p:tgtEl>
                                          <p:spTgt spid="4">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linds(horizont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AutoShape 4"/>
          <p:cNvSpPr>
            <a:spLocks noChangeArrowheads="1"/>
          </p:cNvSpPr>
          <p:nvPr/>
        </p:nvSpPr>
        <p:spPr bwMode="auto">
          <a:xfrm>
            <a:off x="2286000" y="0"/>
            <a:ext cx="5943600" cy="1524000"/>
          </a:xfrm>
          <a:prstGeom prst="horizontalScroll">
            <a:avLst>
              <a:gd name="adj" fmla="val 12500"/>
            </a:avLst>
          </a:prstGeom>
          <a:gradFill rotWithShape="0">
            <a:gsLst>
              <a:gs pos="0">
                <a:schemeClr val="accent1"/>
              </a:gs>
              <a:gs pos="50000">
                <a:schemeClr val="bg1"/>
              </a:gs>
              <a:gs pos="100000">
                <a:schemeClr val="accent1"/>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p>
            <a:pPr>
              <a:defRPr/>
            </a:pPr>
            <a:endParaRPr lang="ru-RU"/>
          </a:p>
        </p:txBody>
      </p:sp>
      <p:sp>
        <p:nvSpPr>
          <p:cNvPr id="10265" name="Text Box 25"/>
          <p:cNvSpPr txBox="1">
            <a:spLocks noChangeArrowheads="1"/>
          </p:cNvSpPr>
          <p:nvPr/>
        </p:nvSpPr>
        <p:spPr bwMode="auto">
          <a:xfrm>
            <a:off x="2590800" y="304800"/>
            <a:ext cx="5334000" cy="946150"/>
          </a:xfrm>
          <a:prstGeom prst="rect">
            <a:avLst/>
          </a:prstGeom>
          <a:noFill/>
          <a:ln w="9525">
            <a:noFill/>
            <a:miter lim="800000"/>
            <a:headEnd/>
            <a:tailEnd/>
          </a:ln>
          <a:effectLst/>
        </p:spPr>
        <p:txBody>
          <a:bodyPr lIns="92075" tIns="46038" rIns="92075" bIns="46038">
            <a:spAutoFit/>
          </a:bodyPr>
          <a:lstStyle/>
          <a:p>
            <a:pPr algn="ctr">
              <a:spcBef>
                <a:spcPct val="50000"/>
              </a:spcBef>
              <a:buFont typeface="Wingdings" pitchFamily="2" charset="2"/>
              <a:buNone/>
            </a:pPr>
            <a:r>
              <a:rPr lang="ru-RU" sz="2800" b="1">
                <a:solidFill>
                  <a:srgbClr val="660033"/>
                </a:solidFill>
              </a:rPr>
              <a:t>Основные требования к проектированию изделия</a:t>
            </a:r>
          </a:p>
        </p:txBody>
      </p:sp>
      <p:sp>
        <p:nvSpPr>
          <p:cNvPr id="6148" name="Oval 28"/>
          <p:cNvSpPr>
            <a:spLocks noChangeArrowheads="1"/>
          </p:cNvSpPr>
          <p:nvPr/>
        </p:nvSpPr>
        <p:spPr bwMode="auto">
          <a:xfrm>
            <a:off x="1524000" y="1905000"/>
            <a:ext cx="3352800" cy="990600"/>
          </a:xfrm>
          <a:prstGeom prst="ellipse">
            <a:avLst/>
          </a:prstGeom>
          <a:gradFill rotWithShape="0">
            <a:gsLst>
              <a:gs pos="0">
                <a:schemeClr val="bg1"/>
              </a:gs>
              <a:gs pos="100000">
                <a:srgbClr val="FF6600"/>
              </a:gs>
            </a:gsLst>
            <a:path path="shape">
              <a:fillToRect l="50000" t="50000" r="50000" b="50000"/>
            </a:path>
          </a:gradFill>
          <a:ln w="9525">
            <a:solidFill>
              <a:schemeClr val="tx1"/>
            </a:solidFill>
            <a:round/>
            <a:headEnd/>
            <a:tailEnd/>
          </a:ln>
          <a:effectLst/>
        </p:spPr>
        <p:txBody>
          <a:bodyPr wrap="none" lIns="92075" tIns="46038" rIns="92075" bIns="46038" anchor="ctr"/>
          <a:lstStyle/>
          <a:p>
            <a:endParaRPr lang="ru-RU"/>
          </a:p>
        </p:txBody>
      </p:sp>
      <p:sp>
        <p:nvSpPr>
          <p:cNvPr id="10269" name="Text Box 29"/>
          <p:cNvSpPr txBox="1">
            <a:spLocks noChangeArrowheads="1"/>
          </p:cNvSpPr>
          <p:nvPr/>
        </p:nvSpPr>
        <p:spPr bwMode="auto">
          <a:xfrm>
            <a:off x="1905000" y="2133600"/>
            <a:ext cx="2590800" cy="457200"/>
          </a:xfrm>
          <a:prstGeom prst="rect">
            <a:avLst/>
          </a:prstGeom>
          <a:noFill/>
          <a:ln w="9525">
            <a:noFill/>
            <a:miter lim="800000"/>
            <a:headEnd/>
            <a:tailEnd/>
          </a:ln>
          <a:effectLst/>
        </p:spPr>
        <p:txBody>
          <a:bodyPr lIns="92075" tIns="46038" rIns="92075" bIns="46038">
            <a:spAutoFit/>
          </a:bodyPr>
          <a:lstStyle/>
          <a:p>
            <a:pPr algn="ctr">
              <a:spcBef>
                <a:spcPct val="50000"/>
              </a:spcBef>
              <a:buFont typeface="Wingdings" pitchFamily="2" charset="2"/>
              <a:buNone/>
            </a:pPr>
            <a:r>
              <a:rPr lang="ru-RU" sz="2400" b="1">
                <a:solidFill>
                  <a:srgbClr val="660033"/>
                </a:solidFill>
              </a:rPr>
              <a:t>Технологичность</a:t>
            </a:r>
          </a:p>
        </p:txBody>
      </p:sp>
      <p:sp>
        <p:nvSpPr>
          <p:cNvPr id="6150" name="Oval 31"/>
          <p:cNvSpPr>
            <a:spLocks noChangeArrowheads="1"/>
          </p:cNvSpPr>
          <p:nvPr/>
        </p:nvSpPr>
        <p:spPr bwMode="auto">
          <a:xfrm>
            <a:off x="3733800" y="2438400"/>
            <a:ext cx="2819400" cy="1143000"/>
          </a:xfrm>
          <a:prstGeom prst="ellipse">
            <a:avLst/>
          </a:prstGeom>
          <a:gradFill rotWithShape="0">
            <a:gsLst>
              <a:gs pos="0">
                <a:srgbClr val="FFFF00"/>
              </a:gs>
              <a:gs pos="100000">
                <a:srgbClr val="767600"/>
              </a:gs>
            </a:gsLst>
            <a:path path="rect">
              <a:fillToRect l="100000" t="100000"/>
            </a:path>
          </a:gradFill>
          <a:ln w="9525">
            <a:solidFill>
              <a:schemeClr val="tx1"/>
            </a:solidFill>
            <a:round/>
            <a:headEnd/>
            <a:tailEnd/>
          </a:ln>
          <a:effectLst/>
        </p:spPr>
        <p:txBody>
          <a:bodyPr wrap="none" lIns="92075" tIns="46038" rIns="92075" bIns="46038" anchor="ctr"/>
          <a:lstStyle/>
          <a:p>
            <a:endParaRPr lang="ru-RU"/>
          </a:p>
        </p:txBody>
      </p:sp>
      <p:sp>
        <p:nvSpPr>
          <p:cNvPr id="10272" name="Text Box 32"/>
          <p:cNvSpPr txBox="1">
            <a:spLocks noChangeArrowheads="1"/>
          </p:cNvSpPr>
          <p:nvPr/>
        </p:nvSpPr>
        <p:spPr bwMode="auto">
          <a:xfrm>
            <a:off x="3886200" y="2667000"/>
            <a:ext cx="2743200" cy="457200"/>
          </a:xfrm>
          <a:prstGeom prst="rect">
            <a:avLst/>
          </a:prstGeom>
          <a:noFill/>
          <a:ln w="9525">
            <a:noFill/>
            <a:miter lim="800000"/>
            <a:headEnd/>
            <a:tailEnd/>
          </a:ln>
          <a:effectLst/>
        </p:spPr>
        <p:txBody>
          <a:bodyPr lIns="92075" tIns="46038" rIns="92075" bIns="46038">
            <a:spAutoFit/>
          </a:bodyPr>
          <a:lstStyle/>
          <a:p>
            <a:pPr algn="ctr">
              <a:spcBef>
                <a:spcPct val="50000"/>
              </a:spcBef>
              <a:buFont typeface="Wingdings" pitchFamily="2" charset="2"/>
              <a:buNone/>
            </a:pPr>
            <a:r>
              <a:rPr lang="ru-RU" sz="2400" b="1">
                <a:solidFill>
                  <a:srgbClr val="003300"/>
                </a:solidFill>
              </a:rPr>
              <a:t>Экономичность</a:t>
            </a:r>
          </a:p>
        </p:txBody>
      </p:sp>
      <p:sp>
        <p:nvSpPr>
          <p:cNvPr id="6152" name="Oval 33"/>
          <p:cNvSpPr>
            <a:spLocks noChangeArrowheads="1"/>
          </p:cNvSpPr>
          <p:nvPr/>
        </p:nvSpPr>
        <p:spPr bwMode="auto">
          <a:xfrm>
            <a:off x="5943600" y="1905000"/>
            <a:ext cx="2667000" cy="1066800"/>
          </a:xfrm>
          <a:prstGeom prst="ellipse">
            <a:avLst/>
          </a:prstGeom>
          <a:gradFill rotWithShape="0">
            <a:gsLst>
              <a:gs pos="0">
                <a:srgbClr val="99CC00"/>
              </a:gs>
              <a:gs pos="100000">
                <a:srgbClr val="006600"/>
              </a:gs>
            </a:gsLst>
            <a:path path="shape">
              <a:fillToRect l="50000" t="50000" r="50000" b="50000"/>
            </a:path>
          </a:gradFill>
          <a:ln w="9525">
            <a:solidFill>
              <a:schemeClr val="tx1"/>
            </a:solidFill>
            <a:round/>
            <a:headEnd/>
            <a:tailEnd/>
          </a:ln>
          <a:effectLst/>
        </p:spPr>
        <p:txBody>
          <a:bodyPr wrap="none" lIns="92075" tIns="46038" rIns="92075" bIns="46038" anchor="ctr"/>
          <a:lstStyle/>
          <a:p>
            <a:endParaRPr lang="ru-RU"/>
          </a:p>
        </p:txBody>
      </p:sp>
      <p:sp>
        <p:nvSpPr>
          <p:cNvPr id="10274" name="Text Box 34"/>
          <p:cNvSpPr txBox="1">
            <a:spLocks noChangeArrowheads="1"/>
          </p:cNvSpPr>
          <p:nvPr/>
        </p:nvSpPr>
        <p:spPr bwMode="auto">
          <a:xfrm>
            <a:off x="6019800" y="2209800"/>
            <a:ext cx="2514600" cy="457200"/>
          </a:xfrm>
          <a:prstGeom prst="rect">
            <a:avLst/>
          </a:prstGeom>
          <a:noFill/>
          <a:ln w="9525">
            <a:noFill/>
            <a:miter lim="800000"/>
            <a:headEnd/>
            <a:tailEnd/>
          </a:ln>
          <a:effectLst/>
        </p:spPr>
        <p:txBody>
          <a:bodyPr lIns="92075" tIns="46038" rIns="92075" bIns="46038">
            <a:spAutoFit/>
          </a:bodyPr>
          <a:lstStyle/>
          <a:p>
            <a:pPr algn="ctr">
              <a:spcBef>
                <a:spcPct val="50000"/>
              </a:spcBef>
              <a:buFont typeface="Wingdings" pitchFamily="2" charset="2"/>
              <a:buNone/>
            </a:pPr>
            <a:r>
              <a:rPr lang="ru-RU" sz="2400" b="1"/>
              <a:t>Экологичность</a:t>
            </a:r>
          </a:p>
        </p:txBody>
      </p:sp>
      <p:sp>
        <p:nvSpPr>
          <p:cNvPr id="6154" name="Oval 35"/>
          <p:cNvSpPr>
            <a:spLocks noChangeArrowheads="1"/>
          </p:cNvSpPr>
          <p:nvPr/>
        </p:nvSpPr>
        <p:spPr bwMode="auto">
          <a:xfrm>
            <a:off x="1524000" y="2971800"/>
            <a:ext cx="3048000" cy="990600"/>
          </a:xfrm>
          <a:prstGeom prst="ellipse">
            <a:avLst/>
          </a:prstGeom>
          <a:gradFill rotWithShape="0">
            <a:gsLst>
              <a:gs pos="0">
                <a:srgbClr val="FFFF00"/>
              </a:gs>
              <a:gs pos="100000">
                <a:schemeClr val="accent1"/>
              </a:gs>
            </a:gsLst>
            <a:lin ang="5400000" scaled="1"/>
          </a:gradFill>
          <a:ln w="9525">
            <a:solidFill>
              <a:schemeClr val="tx1"/>
            </a:solidFill>
            <a:round/>
            <a:headEnd/>
            <a:tailEnd/>
          </a:ln>
          <a:effectLst/>
        </p:spPr>
        <p:txBody>
          <a:bodyPr wrap="none" lIns="92075" tIns="46038" rIns="92075" bIns="46038" anchor="ctr"/>
          <a:lstStyle/>
          <a:p>
            <a:endParaRPr lang="ru-RU"/>
          </a:p>
        </p:txBody>
      </p:sp>
      <p:sp>
        <p:nvSpPr>
          <p:cNvPr id="10276" name="Text Box 36"/>
          <p:cNvSpPr txBox="1">
            <a:spLocks noChangeArrowheads="1"/>
          </p:cNvSpPr>
          <p:nvPr/>
        </p:nvSpPr>
        <p:spPr bwMode="auto">
          <a:xfrm>
            <a:off x="1752600" y="3200400"/>
            <a:ext cx="2590800" cy="457200"/>
          </a:xfrm>
          <a:prstGeom prst="rect">
            <a:avLst/>
          </a:prstGeom>
          <a:noFill/>
          <a:ln w="9525">
            <a:noFill/>
            <a:miter lim="800000"/>
            <a:headEnd/>
            <a:tailEnd/>
          </a:ln>
          <a:effectLst/>
        </p:spPr>
        <p:txBody>
          <a:bodyPr lIns="92075" tIns="46038" rIns="92075" bIns="46038">
            <a:spAutoFit/>
          </a:bodyPr>
          <a:lstStyle/>
          <a:p>
            <a:pPr algn="ctr">
              <a:spcBef>
                <a:spcPct val="50000"/>
              </a:spcBef>
              <a:buFont typeface="Wingdings" pitchFamily="2" charset="2"/>
              <a:buNone/>
            </a:pPr>
            <a:r>
              <a:rPr lang="ru-RU" sz="2400" b="1">
                <a:solidFill>
                  <a:srgbClr val="800000"/>
                </a:solidFill>
              </a:rPr>
              <a:t>Безопасность</a:t>
            </a:r>
          </a:p>
        </p:txBody>
      </p:sp>
      <p:sp>
        <p:nvSpPr>
          <p:cNvPr id="6156" name="Oval 37"/>
          <p:cNvSpPr>
            <a:spLocks noChangeArrowheads="1"/>
          </p:cNvSpPr>
          <p:nvPr/>
        </p:nvSpPr>
        <p:spPr bwMode="auto">
          <a:xfrm>
            <a:off x="5105400" y="3200400"/>
            <a:ext cx="3810000" cy="1066800"/>
          </a:xfrm>
          <a:prstGeom prst="ellipse">
            <a:avLst/>
          </a:prstGeom>
          <a:gradFill rotWithShape="0">
            <a:gsLst>
              <a:gs pos="0">
                <a:schemeClr val="folHlink"/>
              </a:gs>
              <a:gs pos="100000">
                <a:srgbClr val="FFFFFF"/>
              </a:gs>
            </a:gsLst>
            <a:lin ang="5400000" scaled="1"/>
          </a:gradFill>
          <a:ln w="9525">
            <a:solidFill>
              <a:schemeClr val="tx1"/>
            </a:solidFill>
            <a:round/>
            <a:headEnd/>
            <a:tailEnd/>
          </a:ln>
          <a:effectLst/>
        </p:spPr>
        <p:txBody>
          <a:bodyPr wrap="none" lIns="92075" tIns="46038" rIns="92075" bIns="46038" anchor="ctr"/>
          <a:lstStyle/>
          <a:p>
            <a:endParaRPr lang="ru-RU"/>
          </a:p>
        </p:txBody>
      </p:sp>
      <p:sp>
        <p:nvSpPr>
          <p:cNvPr id="10278" name="Text Box 38"/>
          <p:cNvSpPr txBox="1">
            <a:spLocks noChangeArrowheads="1"/>
          </p:cNvSpPr>
          <p:nvPr/>
        </p:nvSpPr>
        <p:spPr bwMode="auto">
          <a:xfrm>
            <a:off x="5638800" y="3505200"/>
            <a:ext cx="2819400" cy="457200"/>
          </a:xfrm>
          <a:prstGeom prst="rect">
            <a:avLst/>
          </a:prstGeom>
          <a:noFill/>
          <a:ln w="9525">
            <a:noFill/>
            <a:miter lim="800000"/>
            <a:headEnd/>
            <a:tailEnd/>
          </a:ln>
          <a:effectLst/>
        </p:spPr>
        <p:txBody>
          <a:bodyPr lIns="92075" tIns="46038" rIns="92075" bIns="46038">
            <a:spAutoFit/>
          </a:bodyPr>
          <a:lstStyle/>
          <a:p>
            <a:pPr algn="ctr">
              <a:spcBef>
                <a:spcPct val="50000"/>
              </a:spcBef>
              <a:buFont typeface="Wingdings" pitchFamily="2" charset="2"/>
              <a:buNone/>
            </a:pPr>
            <a:r>
              <a:rPr lang="ru-RU" sz="2400" b="1">
                <a:solidFill>
                  <a:srgbClr val="660033"/>
                </a:solidFill>
              </a:rPr>
              <a:t>Эргономичность</a:t>
            </a:r>
          </a:p>
        </p:txBody>
      </p:sp>
      <p:sp>
        <p:nvSpPr>
          <p:cNvPr id="6158" name="Oval 39"/>
          <p:cNvSpPr>
            <a:spLocks noChangeArrowheads="1"/>
          </p:cNvSpPr>
          <p:nvPr/>
        </p:nvSpPr>
        <p:spPr bwMode="auto">
          <a:xfrm>
            <a:off x="2819400" y="3733800"/>
            <a:ext cx="3124200" cy="990600"/>
          </a:xfrm>
          <a:prstGeom prst="ellipse">
            <a:avLst/>
          </a:prstGeom>
          <a:gradFill rotWithShape="0">
            <a:gsLst>
              <a:gs pos="0">
                <a:srgbClr val="006699"/>
              </a:gs>
              <a:gs pos="100000">
                <a:srgbClr val="FFFFFF"/>
              </a:gs>
            </a:gsLst>
            <a:path path="rect">
              <a:fillToRect l="100000" b="100000"/>
            </a:path>
          </a:gradFill>
          <a:ln w="9525">
            <a:solidFill>
              <a:schemeClr val="tx1"/>
            </a:solidFill>
            <a:round/>
            <a:headEnd/>
            <a:tailEnd/>
          </a:ln>
          <a:effectLst/>
        </p:spPr>
        <p:txBody>
          <a:bodyPr wrap="none" lIns="92075" tIns="46038" rIns="92075" bIns="46038" anchor="ctr"/>
          <a:lstStyle/>
          <a:p>
            <a:endParaRPr lang="ru-RU"/>
          </a:p>
        </p:txBody>
      </p:sp>
      <p:sp>
        <p:nvSpPr>
          <p:cNvPr id="10280" name="Text Box 40"/>
          <p:cNvSpPr txBox="1">
            <a:spLocks noChangeArrowheads="1"/>
          </p:cNvSpPr>
          <p:nvPr/>
        </p:nvSpPr>
        <p:spPr bwMode="auto">
          <a:xfrm>
            <a:off x="3124200" y="3962400"/>
            <a:ext cx="2362200" cy="457200"/>
          </a:xfrm>
          <a:prstGeom prst="rect">
            <a:avLst/>
          </a:prstGeom>
          <a:noFill/>
          <a:ln w="9525">
            <a:noFill/>
            <a:miter lim="800000"/>
            <a:headEnd/>
            <a:tailEnd/>
          </a:ln>
          <a:effectLst/>
        </p:spPr>
        <p:txBody>
          <a:bodyPr lIns="92075" tIns="46038" rIns="92075" bIns="46038">
            <a:spAutoFit/>
          </a:bodyPr>
          <a:lstStyle/>
          <a:p>
            <a:pPr algn="ctr">
              <a:spcBef>
                <a:spcPct val="50000"/>
              </a:spcBef>
              <a:buFont typeface="Wingdings" pitchFamily="2" charset="2"/>
              <a:buNone/>
            </a:pPr>
            <a:r>
              <a:rPr lang="ru-RU" sz="2400" b="1">
                <a:solidFill>
                  <a:srgbClr val="000099"/>
                </a:solidFill>
              </a:rPr>
              <a:t>Системность</a:t>
            </a:r>
          </a:p>
        </p:txBody>
      </p:sp>
      <p:sp>
        <p:nvSpPr>
          <p:cNvPr id="6160" name="Oval 41"/>
          <p:cNvSpPr>
            <a:spLocks noChangeArrowheads="1"/>
          </p:cNvSpPr>
          <p:nvPr/>
        </p:nvSpPr>
        <p:spPr bwMode="auto">
          <a:xfrm>
            <a:off x="4800600" y="4343400"/>
            <a:ext cx="4343400" cy="1143000"/>
          </a:xfrm>
          <a:prstGeom prst="ellipse">
            <a:avLst/>
          </a:prstGeom>
          <a:gradFill rotWithShape="0">
            <a:gsLst>
              <a:gs pos="0">
                <a:srgbClr val="FFCCCC"/>
              </a:gs>
              <a:gs pos="100000">
                <a:srgbClr val="CC3300"/>
              </a:gs>
            </a:gsLst>
            <a:path path="rect">
              <a:fillToRect r="100000" b="100000"/>
            </a:path>
          </a:gradFill>
          <a:ln w="9525">
            <a:solidFill>
              <a:schemeClr val="tx1"/>
            </a:solidFill>
            <a:round/>
            <a:headEnd/>
            <a:tailEnd/>
          </a:ln>
          <a:effectLst/>
        </p:spPr>
        <p:txBody>
          <a:bodyPr wrap="none" lIns="92075" tIns="46038" rIns="92075" bIns="46038" anchor="ctr"/>
          <a:lstStyle/>
          <a:p>
            <a:endParaRPr lang="ru-RU"/>
          </a:p>
        </p:txBody>
      </p:sp>
      <p:sp>
        <p:nvSpPr>
          <p:cNvPr id="10282" name="Text Box 42"/>
          <p:cNvSpPr txBox="1">
            <a:spLocks noChangeArrowheads="1"/>
          </p:cNvSpPr>
          <p:nvPr/>
        </p:nvSpPr>
        <p:spPr bwMode="auto">
          <a:xfrm>
            <a:off x="4953000" y="4724400"/>
            <a:ext cx="4191000" cy="457200"/>
          </a:xfrm>
          <a:prstGeom prst="rect">
            <a:avLst/>
          </a:prstGeom>
          <a:noFill/>
          <a:ln w="9525">
            <a:noFill/>
            <a:miter lim="800000"/>
            <a:headEnd/>
            <a:tailEnd/>
          </a:ln>
          <a:effectLst/>
        </p:spPr>
        <p:txBody>
          <a:bodyPr lIns="92075" tIns="46038" rIns="92075" bIns="46038">
            <a:spAutoFit/>
          </a:bodyPr>
          <a:lstStyle/>
          <a:p>
            <a:pPr algn="ctr">
              <a:lnSpc>
                <a:spcPct val="50000"/>
              </a:lnSpc>
              <a:spcBef>
                <a:spcPct val="50000"/>
              </a:spcBef>
              <a:buFont typeface="Wingdings" pitchFamily="2" charset="2"/>
              <a:buNone/>
            </a:pPr>
            <a:r>
              <a:rPr lang="ru-RU" sz="2400" b="1">
                <a:solidFill>
                  <a:srgbClr val="660066"/>
                </a:solidFill>
              </a:rPr>
              <a:t>Творческая направленность и занимательность</a:t>
            </a:r>
          </a:p>
        </p:txBody>
      </p:sp>
      <p:sp>
        <p:nvSpPr>
          <p:cNvPr id="6162" name="Oval 43"/>
          <p:cNvSpPr>
            <a:spLocks noChangeArrowheads="1"/>
          </p:cNvSpPr>
          <p:nvPr/>
        </p:nvSpPr>
        <p:spPr bwMode="auto">
          <a:xfrm>
            <a:off x="1447800" y="4495800"/>
            <a:ext cx="3581400" cy="990600"/>
          </a:xfrm>
          <a:prstGeom prst="ellipse">
            <a:avLst/>
          </a:prstGeom>
          <a:gradFill rotWithShape="0">
            <a:gsLst>
              <a:gs pos="0">
                <a:srgbClr val="66FFFF"/>
              </a:gs>
              <a:gs pos="100000">
                <a:srgbClr val="009999"/>
              </a:gs>
            </a:gsLst>
            <a:lin ang="5400000" scaled="1"/>
          </a:gradFill>
          <a:ln w="9525">
            <a:solidFill>
              <a:schemeClr val="tx1"/>
            </a:solidFill>
            <a:round/>
            <a:headEnd/>
            <a:tailEnd/>
          </a:ln>
          <a:effectLst/>
        </p:spPr>
        <p:txBody>
          <a:bodyPr wrap="none" lIns="92075" tIns="46038" rIns="92075" bIns="46038" anchor="ctr"/>
          <a:lstStyle/>
          <a:p>
            <a:endParaRPr lang="ru-RU"/>
          </a:p>
        </p:txBody>
      </p:sp>
      <p:sp>
        <p:nvSpPr>
          <p:cNvPr id="10284" name="Text Box 44"/>
          <p:cNvSpPr txBox="1">
            <a:spLocks noChangeArrowheads="1"/>
          </p:cNvSpPr>
          <p:nvPr/>
        </p:nvSpPr>
        <p:spPr bwMode="auto">
          <a:xfrm>
            <a:off x="1600200" y="4724400"/>
            <a:ext cx="3276600" cy="457200"/>
          </a:xfrm>
          <a:prstGeom prst="rect">
            <a:avLst/>
          </a:prstGeom>
          <a:noFill/>
          <a:ln w="9525">
            <a:noFill/>
            <a:miter lim="800000"/>
            <a:headEnd/>
            <a:tailEnd/>
          </a:ln>
          <a:effectLst/>
        </p:spPr>
        <p:txBody>
          <a:bodyPr lIns="92075" tIns="46038" rIns="92075" bIns="46038">
            <a:spAutoFit/>
          </a:bodyPr>
          <a:lstStyle/>
          <a:p>
            <a:pPr algn="ctr">
              <a:spcBef>
                <a:spcPct val="50000"/>
              </a:spcBef>
              <a:buFont typeface="Wingdings" pitchFamily="2" charset="2"/>
              <a:buNone/>
            </a:pPr>
            <a:r>
              <a:rPr lang="ru-RU" sz="2400" b="1">
                <a:solidFill>
                  <a:srgbClr val="336600"/>
                </a:solidFill>
              </a:rPr>
              <a:t>Посильность</a:t>
            </a:r>
          </a:p>
        </p:txBody>
      </p:sp>
      <p:sp>
        <p:nvSpPr>
          <p:cNvPr id="6164" name="Oval 45"/>
          <p:cNvSpPr>
            <a:spLocks noChangeArrowheads="1"/>
          </p:cNvSpPr>
          <p:nvPr/>
        </p:nvSpPr>
        <p:spPr bwMode="auto">
          <a:xfrm>
            <a:off x="4876800" y="5257800"/>
            <a:ext cx="4038600" cy="1295400"/>
          </a:xfrm>
          <a:prstGeom prst="ellipse">
            <a:avLst/>
          </a:prstGeom>
          <a:gradFill rotWithShape="0">
            <a:gsLst>
              <a:gs pos="0">
                <a:srgbClr val="336600"/>
              </a:gs>
              <a:gs pos="100000">
                <a:srgbClr val="FFFF00"/>
              </a:gs>
            </a:gsLst>
            <a:path path="rect">
              <a:fillToRect t="100000" r="100000"/>
            </a:path>
          </a:gradFill>
          <a:ln w="9525">
            <a:solidFill>
              <a:schemeClr val="tx1"/>
            </a:solidFill>
            <a:round/>
            <a:headEnd/>
            <a:tailEnd/>
          </a:ln>
          <a:effectLst/>
        </p:spPr>
        <p:txBody>
          <a:bodyPr wrap="none" lIns="92075" tIns="46038" rIns="92075" bIns="46038" anchor="ctr"/>
          <a:lstStyle/>
          <a:p>
            <a:endParaRPr lang="ru-RU"/>
          </a:p>
        </p:txBody>
      </p:sp>
      <p:sp>
        <p:nvSpPr>
          <p:cNvPr id="10286" name="Text Box 46"/>
          <p:cNvSpPr txBox="1">
            <a:spLocks noChangeArrowheads="1"/>
          </p:cNvSpPr>
          <p:nvPr/>
        </p:nvSpPr>
        <p:spPr bwMode="auto">
          <a:xfrm>
            <a:off x="4876800" y="5410200"/>
            <a:ext cx="3810000" cy="822325"/>
          </a:xfrm>
          <a:prstGeom prst="rect">
            <a:avLst/>
          </a:prstGeom>
          <a:noFill/>
          <a:ln w="9525">
            <a:noFill/>
            <a:miter lim="800000"/>
            <a:headEnd/>
            <a:tailEnd/>
          </a:ln>
          <a:effectLst/>
        </p:spPr>
        <p:txBody>
          <a:bodyPr lIns="92075" tIns="46038" rIns="92075" bIns="46038">
            <a:spAutoFit/>
          </a:bodyPr>
          <a:lstStyle/>
          <a:p>
            <a:pPr algn="ctr">
              <a:spcBef>
                <a:spcPct val="50000"/>
              </a:spcBef>
              <a:buFont typeface="Wingdings" pitchFamily="2" charset="2"/>
              <a:buNone/>
            </a:pPr>
            <a:r>
              <a:rPr lang="ru-RU" sz="2400" b="1"/>
              <a:t>Соответствие требованиям дизайна</a:t>
            </a:r>
          </a:p>
        </p:txBody>
      </p:sp>
      <p:sp>
        <p:nvSpPr>
          <p:cNvPr id="6166" name="Oval 47"/>
          <p:cNvSpPr>
            <a:spLocks noChangeArrowheads="1"/>
          </p:cNvSpPr>
          <p:nvPr/>
        </p:nvSpPr>
        <p:spPr bwMode="auto">
          <a:xfrm>
            <a:off x="1600200" y="5410200"/>
            <a:ext cx="3505200" cy="1066800"/>
          </a:xfrm>
          <a:prstGeom prst="ellipse">
            <a:avLst/>
          </a:prstGeom>
          <a:gradFill rotWithShape="0">
            <a:gsLst>
              <a:gs pos="0">
                <a:srgbClr val="FFCCCC"/>
              </a:gs>
              <a:gs pos="100000">
                <a:srgbClr val="FF9999"/>
              </a:gs>
            </a:gsLst>
            <a:path path="shape">
              <a:fillToRect l="50000" t="50000" r="50000" b="50000"/>
            </a:path>
          </a:gradFill>
          <a:ln w="9525">
            <a:solidFill>
              <a:schemeClr val="tx1"/>
            </a:solidFill>
            <a:round/>
            <a:headEnd/>
            <a:tailEnd/>
          </a:ln>
          <a:effectLst/>
        </p:spPr>
        <p:txBody>
          <a:bodyPr wrap="none" lIns="92075" tIns="46038" rIns="92075" bIns="46038" anchor="ctr"/>
          <a:lstStyle/>
          <a:p>
            <a:endParaRPr lang="ru-RU"/>
          </a:p>
        </p:txBody>
      </p:sp>
      <p:sp>
        <p:nvSpPr>
          <p:cNvPr id="10288" name="Text Box 48"/>
          <p:cNvSpPr txBox="1">
            <a:spLocks noChangeArrowheads="1"/>
          </p:cNvSpPr>
          <p:nvPr/>
        </p:nvSpPr>
        <p:spPr bwMode="auto">
          <a:xfrm>
            <a:off x="1981200" y="5715000"/>
            <a:ext cx="2819400" cy="457200"/>
          </a:xfrm>
          <a:prstGeom prst="rect">
            <a:avLst/>
          </a:prstGeom>
          <a:noFill/>
          <a:ln w="9525">
            <a:noFill/>
            <a:miter lim="800000"/>
            <a:headEnd/>
            <a:tailEnd/>
          </a:ln>
          <a:effectLst/>
        </p:spPr>
        <p:txBody>
          <a:bodyPr lIns="92075" tIns="46038" rIns="92075" bIns="46038">
            <a:spAutoFit/>
          </a:bodyPr>
          <a:lstStyle/>
          <a:p>
            <a:pPr algn="ctr">
              <a:spcBef>
                <a:spcPct val="50000"/>
              </a:spcBef>
              <a:buFont typeface="Wingdings" pitchFamily="2" charset="2"/>
              <a:buNone/>
            </a:pPr>
            <a:r>
              <a:rPr lang="ru-RU" sz="2400" b="1">
                <a:solidFill>
                  <a:srgbClr val="800000"/>
                </a:solidFill>
              </a:rPr>
              <a:t>Значимость</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265"/>
                                        </p:tgtEl>
                                        <p:attrNameLst>
                                          <p:attrName>style.visibility</p:attrName>
                                        </p:attrNameLst>
                                      </p:cBhvr>
                                      <p:to>
                                        <p:strVal val="visible"/>
                                      </p:to>
                                    </p:set>
                                    <p:animEffect transition="in" filter="wipe(right)">
                                      <p:cBhvr>
                                        <p:cTn id="7" dur="500"/>
                                        <p:tgtEl>
                                          <p:spTgt spid="10265"/>
                                        </p:tgtEl>
                                      </p:cBhvr>
                                    </p:animEffect>
                                  </p:childTnLst>
                                </p:cTn>
                              </p:par>
                            </p:childTnLst>
                          </p:cTn>
                        </p:par>
                        <p:par>
                          <p:cTn id="8" fill="hold" nodeType="afterGroup">
                            <p:stCondLst>
                              <p:cond delay="1500"/>
                            </p:stCondLst>
                            <p:childTnLst>
                              <p:par>
                                <p:cTn id="9" presetID="2" presetClass="entr" presetSubtype="8" fill="hold" grpId="0" nodeType="afterEffect">
                                  <p:stCondLst>
                                    <p:cond delay="1000"/>
                                  </p:stCondLst>
                                  <p:childTnLst>
                                    <p:set>
                                      <p:cBhvr>
                                        <p:cTn id="10" dur="1" fill="hold">
                                          <p:stCondLst>
                                            <p:cond delay="0"/>
                                          </p:stCondLst>
                                        </p:cTn>
                                        <p:tgtEl>
                                          <p:spTgt spid="10269"/>
                                        </p:tgtEl>
                                        <p:attrNameLst>
                                          <p:attrName>style.visibility</p:attrName>
                                        </p:attrNameLst>
                                      </p:cBhvr>
                                      <p:to>
                                        <p:strVal val="visible"/>
                                      </p:to>
                                    </p:set>
                                    <p:anim calcmode="lin" valueType="num">
                                      <p:cBhvr additive="base">
                                        <p:cTn id="11" dur="500" fill="hold"/>
                                        <p:tgtEl>
                                          <p:spTgt spid="10269"/>
                                        </p:tgtEl>
                                        <p:attrNameLst>
                                          <p:attrName>ppt_x</p:attrName>
                                        </p:attrNameLst>
                                      </p:cBhvr>
                                      <p:tavLst>
                                        <p:tav tm="0">
                                          <p:val>
                                            <p:strVal val="0-#ppt_w/2"/>
                                          </p:val>
                                        </p:tav>
                                        <p:tav tm="100000">
                                          <p:val>
                                            <p:strVal val="#ppt_x"/>
                                          </p:val>
                                        </p:tav>
                                      </p:tavLst>
                                    </p:anim>
                                    <p:anim calcmode="lin" valueType="num">
                                      <p:cBhvr additive="base">
                                        <p:cTn id="12" dur="500" fill="hold"/>
                                        <p:tgtEl>
                                          <p:spTgt spid="1026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3000"/>
                            </p:stCondLst>
                            <p:childTnLst>
                              <p:par>
                                <p:cTn id="14" presetID="2" presetClass="entr" presetSubtype="8" fill="hold" grpId="0" nodeType="afterEffect">
                                  <p:stCondLst>
                                    <p:cond delay="1000"/>
                                  </p:stCondLst>
                                  <p:childTnLst>
                                    <p:set>
                                      <p:cBhvr>
                                        <p:cTn id="15" dur="1" fill="hold">
                                          <p:stCondLst>
                                            <p:cond delay="0"/>
                                          </p:stCondLst>
                                        </p:cTn>
                                        <p:tgtEl>
                                          <p:spTgt spid="10272"/>
                                        </p:tgtEl>
                                        <p:attrNameLst>
                                          <p:attrName>style.visibility</p:attrName>
                                        </p:attrNameLst>
                                      </p:cBhvr>
                                      <p:to>
                                        <p:strVal val="visible"/>
                                      </p:to>
                                    </p:set>
                                    <p:anim calcmode="lin" valueType="num">
                                      <p:cBhvr additive="base">
                                        <p:cTn id="16" dur="500" fill="hold"/>
                                        <p:tgtEl>
                                          <p:spTgt spid="10272"/>
                                        </p:tgtEl>
                                        <p:attrNameLst>
                                          <p:attrName>ppt_x</p:attrName>
                                        </p:attrNameLst>
                                      </p:cBhvr>
                                      <p:tavLst>
                                        <p:tav tm="0">
                                          <p:val>
                                            <p:strVal val="0-#ppt_w/2"/>
                                          </p:val>
                                        </p:tav>
                                        <p:tav tm="100000">
                                          <p:val>
                                            <p:strVal val="#ppt_x"/>
                                          </p:val>
                                        </p:tav>
                                      </p:tavLst>
                                    </p:anim>
                                    <p:anim calcmode="lin" valueType="num">
                                      <p:cBhvr additive="base">
                                        <p:cTn id="17" dur="500" fill="hold"/>
                                        <p:tgtEl>
                                          <p:spTgt spid="10272"/>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4500"/>
                            </p:stCondLst>
                            <p:childTnLst>
                              <p:par>
                                <p:cTn id="19" presetID="2" presetClass="entr" presetSubtype="8" fill="hold" grpId="0" nodeType="afterEffect">
                                  <p:stCondLst>
                                    <p:cond delay="1000"/>
                                  </p:stCondLst>
                                  <p:childTnLst>
                                    <p:set>
                                      <p:cBhvr>
                                        <p:cTn id="20" dur="1" fill="hold">
                                          <p:stCondLst>
                                            <p:cond delay="0"/>
                                          </p:stCondLst>
                                        </p:cTn>
                                        <p:tgtEl>
                                          <p:spTgt spid="10274"/>
                                        </p:tgtEl>
                                        <p:attrNameLst>
                                          <p:attrName>style.visibility</p:attrName>
                                        </p:attrNameLst>
                                      </p:cBhvr>
                                      <p:to>
                                        <p:strVal val="visible"/>
                                      </p:to>
                                    </p:set>
                                    <p:anim calcmode="lin" valueType="num">
                                      <p:cBhvr additive="base">
                                        <p:cTn id="21" dur="500" fill="hold"/>
                                        <p:tgtEl>
                                          <p:spTgt spid="10274"/>
                                        </p:tgtEl>
                                        <p:attrNameLst>
                                          <p:attrName>ppt_x</p:attrName>
                                        </p:attrNameLst>
                                      </p:cBhvr>
                                      <p:tavLst>
                                        <p:tav tm="0">
                                          <p:val>
                                            <p:strVal val="0-#ppt_w/2"/>
                                          </p:val>
                                        </p:tav>
                                        <p:tav tm="100000">
                                          <p:val>
                                            <p:strVal val="#ppt_x"/>
                                          </p:val>
                                        </p:tav>
                                      </p:tavLst>
                                    </p:anim>
                                    <p:anim calcmode="lin" valueType="num">
                                      <p:cBhvr additive="base">
                                        <p:cTn id="22" dur="500" fill="hold"/>
                                        <p:tgtEl>
                                          <p:spTgt spid="10274"/>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6000"/>
                            </p:stCondLst>
                            <p:childTnLst>
                              <p:par>
                                <p:cTn id="24" presetID="2" presetClass="entr" presetSubtype="8" fill="hold" grpId="0" nodeType="afterEffect">
                                  <p:stCondLst>
                                    <p:cond delay="1000"/>
                                  </p:stCondLst>
                                  <p:childTnLst>
                                    <p:set>
                                      <p:cBhvr>
                                        <p:cTn id="25" dur="1" fill="hold">
                                          <p:stCondLst>
                                            <p:cond delay="0"/>
                                          </p:stCondLst>
                                        </p:cTn>
                                        <p:tgtEl>
                                          <p:spTgt spid="10276"/>
                                        </p:tgtEl>
                                        <p:attrNameLst>
                                          <p:attrName>style.visibility</p:attrName>
                                        </p:attrNameLst>
                                      </p:cBhvr>
                                      <p:to>
                                        <p:strVal val="visible"/>
                                      </p:to>
                                    </p:set>
                                    <p:anim calcmode="lin" valueType="num">
                                      <p:cBhvr additive="base">
                                        <p:cTn id="26" dur="500" fill="hold"/>
                                        <p:tgtEl>
                                          <p:spTgt spid="10276"/>
                                        </p:tgtEl>
                                        <p:attrNameLst>
                                          <p:attrName>ppt_x</p:attrName>
                                        </p:attrNameLst>
                                      </p:cBhvr>
                                      <p:tavLst>
                                        <p:tav tm="0">
                                          <p:val>
                                            <p:strVal val="0-#ppt_w/2"/>
                                          </p:val>
                                        </p:tav>
                                        <p:tav tm="100000">
                                          <p:val>
                                            <p:strVal val="#ppt_x"/>
                                          </p:val>
                                        </p:tav>
                                      </p:tavLst>
                                    </p:anim>
                                    <p:anim calcmode="lin" valueType="num">
                                      <p:cBhvr additive="base">
                                        <p:cTn id="27" dur="500" fill="hold"/>
                                        <p:tgtEl>
                                          <p:spTgt spid="10276"/>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7500"/>
                            </p:stCondLst>
                            <p:childTnLst>
                              <p:par>
                                <p:cTn id="29" presetID="2" presetClass="entr" presetSubtype="8" fill="hold" grpId="0" nodeType="afterEffect">
                                  <p:stCondLst>
                                    <p:cond delay="1000"/>
                                  </p:stCondLst>
                                  <p:childTnLst>
                                    <p:set>
                                      <p:cBhvr>
                                        <p:cTn id="30" dur="1" fill="hold">
                                          <p:stCondLst>
                                            <p:cond delay="0"/>
                                          </p:stCondLst>
                                        </p:cTn>
                                        <p:tgtEl>
                                          <p:spTgt spid="10278"/>
                                        </p:tgtEl>
                                        <p:attrNameLst>
                                          <p:attrName>style.visibility</p:attrName>
                                        </p:attrNameLst>
                                      </p:cBhvr>
                                      <p:to>
                                        <p:strVal val="visible"/>
                                      </p:to>
                                    </p:set>
                                    <p:anim calcmode="lin" valueType="num">
                                      <p:cBhvr additive="base">
                                        <p:cTn id="31" dur="500" fill="hold"/>
                                        <p:tgtEl>
                                          <p:spTgt spid="10278"/>
                                        </p:tgtEl>
                                        <p:attrNameLst>
                                          <p:attrName>ppt_x</p:attrName>
                                        </p:attrNameLst>
                                      </p:cBhvr>
                                      <p:tavLst>
                                        <p:tav tm="0">
                                          <p:val>
                                            <p:strVal val="0-#ppt_w/2"/>
                                          </p:val>
                                        </p:tav>
                                        <p:tav tm="100000">
                                          <p:val>
                                            <p:strVal val="#ppt_x"/>
                                          </p:val>
                                        </p:tav>
                                      </p:tavLst>
                                    </p:anim>
                                    <p:anim calcmode="lin" valueType="num">
                                      <p:cBhvr additive="base">
                                        <p:cTn id="32" dur="500" fill="hold"/>
                                        <p:tgtEl>
                                          <p:spTgt spid="10278"/>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9000"/>
                            </p:stCondLst>
                            <p:childTnLst>
                              <p:par>
                                <p:cTn id="34" presetID="2" presetClass="entr" presetSubtype="8" fill="hold" grpId="0" nodeType="afterEffect">
                                  <p:stCondLst>
                                    <p:cond delay="1000"/>
                                  </p:stCondLst>
                                  <p:childTnLst>
                                    <p:set>
                                      <p:cBhvr>
                                        <p:cTn id="35" dur="1" fill="hold">
                                          <p:stCondLst>
                                            <p:cond delay="0"/>
                                          </p:stCondLst>
                                        </p:cTn>
                                        <p:tgtEl>
                                          <p:spTgt spid="10280"/>
                                        </p:tgtEl>
                                        <p:attrNameLst>
                                          <p:attrName>style.visibility</p:attrName>
                                        </p:attrNameLst>
                                      </p:cBhvr>
                                      <p:to>
                                        <p:strVal val="visible"/>
                                      </p:to>
                                    </p:set>
                                    <p:anim calcmode="lin" valueType="num">
                                      <p:cBhvr additive="base">
                                        <p:cTn id="36" dur="500" fill="hold"/>
                                        <p:tgtEl>
                                          <p:spTgt spid="10280"/>
                                        </p:tgtEl>
                                        <p:attrNameLst>
                                          <p:attrName>ppt_x</p:attrName>
                                        </p:attrNameLst>
                                      </p:cBhvr>
                                      <p:tavLst>
                                        <p:tav tm="0">
                                          <p:val>
                                            <p:strVal val="0-#ppt_w/2"/>
                                          </p:val>
                                        </p:tav>
                                        <p:tav tm="100000">
                                          <p:val>
                                            <p:strVal val="#ppt_x"/>
                                          </p:val>
                                        </p:tav>
                                      </p:tavLst>
                                    </p:anim>
                                    <p:anim calcmode="lin" valueType="num">
                                      <p:cBhvr additive="base">
                                        <p:cTn id="37" dur="500" fill="hold"/>
                                        <p:tgtEl>
                                          <p:spTgt spid="10280"/>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10500"/>
                            </p:stCondLst>
                            <p:childTnLst>
                              <p:par>
                                <p:cTn id="39" presetID="2" presetClass="entr" presetSubtype="8" fill="hold" grpId="0" nodeType="afterEffect">
                                  <p:stCondLst>
                                    <p:cond delay="1000"/>
                                  </p:stCondLst>
                                  <p:childTnLst>
                                    <p:set>
                                      <p:cBhvr>
                                        <p:cTn id="40" dur="1" fill="hold">
                                          <p:stCondLst>
                                            <p:cond delay="0"/>
                                          </p:stCondLst>
                                        </p:cTn>
                                        <p:tgtEl>
                                          <p:spTgt spid="10282"/>
                                        </p:tgtEl>
                                        <p:attrNameLst>
                                          <p:attrName>style.visibility</p:attrName>
                                        </p:attrNameLst>
                                      </p:cBhvr>
                                      <p:to>
                                        <p:strVal val="visible"/>
                                      </p:to>
                                    </p:set>
                                    <p:anim calcmode="lin" valueType="num">
                                      <p:cBhvr additive="base">
                                        <p:cTn id="41" dur="500" fill="hold"/>
                                        <p:tgtEl>
                                          <p:spTgt spid="10282"/>
                                        </p:tgtEl>
                                        <p:attrNameLst>
                                          <p:attrName>ppt_x</p:attrName>
                                        </p:attrNameLst>
                                      </p:cBhvr>
                                      <p:tavLst>
                                        <p:tav tm="0">
                                          <p:val>
                                            <p:strVal val="0-#ppt_w/2"/>
                                          </p:val>
                                        </p:tav>
                                        <p:tav tm="100000">
                                          <p:val>
                                            <p:strVal val="#ppt_x"/>
                                          </p:val>
                                        </p:tav>
                                      </p:tavLst>
                                    </p:anim>
                                    <p:anim calcmode="lin" valueType="num">
                                      <p:cBhvr additive="base">
                                        <p:cTn id="42" dur="500" fill="hold"/>
                                        <p:tgtEl>
                                          <p:spTgt spid="10282"/>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12000"/>
                            </p:stCondLst>
                            <p:childTnLst>
                              <p:par>
                                <p:cTn id="44" presetID="2" presetClass="entr" presetSubtype="8" fill="hold" grpId="0" nodeType="afterEffect">
                                  <p:stCondLst>
                                    <p:cond delay="1000"/>
                                  </p:stCondLst>
                                  <p:childTnLst>
                                    <p:set>
                                      <p:cBhvr>
                                        <p:cTn id="45" dur="1" fill="hold">
                                          <p:stCondLst>
                                            <p:cond delay="0"/>
                                          </p:stCondLst>
                                        </p:cTn>
                                        <p:tgtEl>
                                          <p:spTgt spid="10284"/>
                                        </p:tgtEl>
                                        <p:attrNameLst>
                                          <p:attrName>style.visibility</p:attrName>
                                        </p:attrNameLst>
                                      </p:cBhvr>
                                      <p:to>
                                        <p:strVal val="visible"/>
                                      </p:to>
                                    </p:set>
                                    <p:anim calcmode="lin" valueType="num">
                                      <p:cBhvr additive="base">
                                        <p:cTn id="46" dur="500" fill="hold"/>
                                        <p:tgtEl>
                                          <p:spTgt spid="10284"/>
                                        </p:tgtEl>
                                        <p:attrNameLst>
                                          <p:attrName>ppt_x</p:attrName>
                                        </p:attrNameLst>
                                      </p:cBhvr>
                                      <p:tavLst>
                                        <p:tav tm="0">
                                          <p:val>
                                            <p:strVal val="0-#ppt_w/2"/>
                                          </p:val>
                                        </p:tav>
                                        <p:tav tm="100000">
                                          <p:val>
                                            <p:strVal val="#ppt_x"/>
                                          </p:val>
                                        </p:tav>
                                      </p:tavLst>
                                    </p:anim>
                                    <p:anim calcmode="lin" valueType="num">
                                      <p:cBhvr additive="base">
                                        <p:cTn id="47" dur="500" fill="hold"/>
                                        <p:tgtEl>
                                          <p:spTgt spid="10284"/>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13500"/>
                            </p:stCondLst>
                            <p:childTnLst>
                              <p:par>
                                <p:cTn id="49" presetID="2" presetClass="entr" presetSubtype="8" fill="hold" grpId="0" nodeType="afterEffect">
                                  <p:stCondLst>
                                    <p:cond delay="1000"/>
                                  </p:stCondLst>
                                  <p:childTnLst>
                                    <p:set>
                                      <p:cBhvr>
                                        <p:cTn id="50" dur="1" fill="hold">
                                          <p:stCondLst>
                                            <p:cond delay="0"/>
                                          </p:stCondLst>
                                        </p:cTn>
                                        <p:tgtEl>
                                          <p:spTgt spid="10286"/>
                                        </p:tgtEl>
                                        <p:attrNameLst>
                                          <p:attrName>style.visibility</p:attrName>
                                        </p:attrNameLst>
                                      </p:cBhvr>
                                      <p:to>
                                        <p:strVal val="visible"/>
                                      </p:to>
                                    </p:set>
                                    <p:anim calcmode="lin" valueType="num">
                                      <p:cBhvr additive="base">
                                        <p:cTn id="51" dur="500" fill="hold"/>
                                        <p:tgtEl>
                                          <p:spTgt spid="10286"/>
                                        </p:tgtEl>
                                        <p:attrNameLst>
                                          <p:attrName>ppt_x</p:attrName>
                                        </p:attrNameLst>
                                      </p:cBhvr>
                                      <p:tavLst>
                                        <p:tav tm="0">
                                          <p:val>
                                            <p:strVal val="0-#ppt_w/2"/>
                                          </p:val>
                                        </p:tav>
                                        <p:tav tm="100000">
                                          <p:val>
                                            <p:strVal val="#ppt_x"/>
                                          </p:val>
                                        </p:tav>
                                      </p:tavLst>
                                    </p:anim>
                                    <p:anim calcmode="lin" valueType="num">
                                      <p:cBhvr additive="base">
                                        <p:cTn id="52" dur="500" fill="hold"/>
                                        <p:tgtEl>
                                          <p:spTgt spid="10286"/>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15000"/>
                            </p:stCondLst>
                            <p:childTnLst>
                              <p:par>
                                <p:cTn id="54" presetID="4" presetClass="entr" presetSubtype="16" fill="hold" grpId="0" nodeType="afterEffect">
                                  <p:stCondLst>
                                    <p:cond delay="1000"/>
                                  </p:stCondLst>
                                  <p:childTnLst>
                                    <p:set>
                                      <p:cBhvr>
                                        <p:cTn id="55" dur="1" fill="hold">
                                          <p:stCondLst>
                                            <p:cond delay="0"/>
                                          </p:stCondLst>
                                        </p:cTn>
                                        <p:tgtEl>
                                          <p:spTgt spid="10288"/>
                                        </p:tgtEl>
                                        <p:attrNameLst>
                                          <p:attrName>style.visibility</p:attrName>
                                        </p:attrNameLst>
                                      </p:cBhvr>
                                      <p:to>
                                        <p:strVal val="visible"/>
                                      </p:to>
                                    </p:set>
                                    <p:animEffect transition="in" filter="box(in)">
                                      <p:cBhvr>
                                        <p:cTn id="56" dur="500"/>
                                        <p:tgtEl>
                                          <p:spTgt spid="10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5" grpId="0" autoUpdateAnimBg="0"/>
      <p:bldP spid="10269" grpId="0" autoUpdateAnimBg="0"/>
      <p:bldP spid="10272" grpId="0" autoUpdateAnimBg="0"/>
      <p:bldP spid="10274" grpId="0" autoUpdateAnimBg="0"/>
      <p:bldP spid="10276" grpId="0" autoUpdateAnimBg="0"/>
      <p:bldP spid="10278" grpId="0" autoUpdateAnimBg="0"/>
      <p:bldP spid="10280" grpId="0" autoUpdateAnimBg="0"/>
      <p:bldP spid="10282" grpId="0" autoUpdateAnimBg="0"/>
      <p:bldP spid="10284" grpId="0" autoUpdateAnimBg="0"/>
      <p:bldP spid="10286" grpId="0" autoUpdateAnimBg="0"/>
      <p:bldP spid="1028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10"/>
          <p:cNvSpPr>
            <a:spLocks noChangeArrowheads="1"/>
          </p:cNvSpPr>
          <p:nvPr/>
        </p:nvSpPr>
        <p:spPr bwMode="auto">
          <a:xfrm>
            <a:off x="-152400" y="-228600"/>
            <a:ext cx="9296400" cy="7086600"/>
          </a:xfrm>
          <a:prstGeom prst="foldedCorner">
            <a:avLst>
              <a:gd name="adj" fmla="val 23069"/>
            </a:avLst>
          </a:prstGeom>
          <a:solidFill>
            <a:srgbClr val="85FBF5"/>
          </a:solidFill>
          <a:ln w="9525">
            <a:solidFill>
              <a:schemeClr val="bg1"/>
            </a:solidFill>
            <a:round/>
            <a:headEnd/>
            <a:tailEnd/>
          </a:ln>
        </p:spPr>
        <p:txBody>
          <a:bodyPr wrap="none" anchor="ctr"/>
          <a:lstStyle/>
          <a:p>
            <a:pPr algn="ctr"/>
            <a:endParaRPr lang="ru-RU" dirty="0"/>
          </a:p>
        </p:txBody>
      </p:sp>
      <p:pic>
        <p:nvPicPr>
          <p:cNvPr id="7171" name="Picture 7" descr="MC900432586[1]"/>
          <p:cNvPicPr>
            <a:picLocks noChangeAspect="1" noChangeArrowheads="1"/>
          </p:cNvPicPr>
          <p:nvPr/>
        </p:nvPicPr>
        <p:blipFill>
          <a:blip r:embed="rId2" cstate="email"/>
          <a:srcRect/>
          <a:stretch>
            <a:fillRect/>
          </a:stretch>
        </p:blipFill>
        <p:spPr bwMode="auto">
          <a:xfrm>
            <a:off x="6553200" y="0"/>
            <a:ext cx="762000" cy="762000"/>
          </a:xfrm>
          <a:prstGeom prst="rect">
            <a:avLst/>
          </a:prstGeom>
          <a:noFill/>
          <a:ln w="9525">
            <a:noFill/>
            <a:miter lim="800000"/>
            <a:headEnd/>
            <a:tailEnd/>
          </a:ln>
        </p:spPr>
      </p:pic>
      <p:sp>
        <p:nvSpPr>
          <p:cNvPr id="7172" name="Прямоугольник 4"/>
          <p:cNvSpPr>
            <a:spLocks noChangeArrowheads="1"/>
          </p:cNvSpPr>
          <p:nvPr/>
        </p:nvSpPr>
        <p:spPr bwMode="auto">
          <a:xfrm>
            <a:off x="838200" y="609600"/>
            <a:ext cx="7620000" cy="6832640"/>
          </a:xfrm>
          <a:prstGeom prst="rect">
            <a:avLst/>
          </a:prstGeom>
          <a:noFill/>
          <a:ln w="9525">
            <a:noFill/>
            <a:miter lim="800000"/>
            <a:headEnd/>
            <a:tailEnd/>
          </a:ln>
        </p:spPr>
        <p:txBody>
          <a:bodyPr wrap="square">
            <a:spAutoFit/>
          </a:bodyPr>
          <a:lstStyle/>
          <a:p>
            <a:r>
              <a:rPr lang="ru-RU" dirty="0" smtClean="0"/>
              <a:t>Метод проектов может использоваться при изучении любой темы, на всех этапах обучения. Использование этой технологии дает возможность учащимся больше работать самостоятельно и на уроке, и во внеурочное время, развивать свои способности. У школьников формируется личная ответственность за свои знания и за включение их в реальную деятельность. Освоение метода проектов доступно всем педагогам, желающим работать с данной технологией, на всех ступенях обучения.  Идеи проектных работ могут успешно находить не только учителя, но и сами дети. Метод проектов - это система обучения, при которой учащиеся приобретают знания в процессе планирования и выполнения постепенно усложняющихся практических заданий, обладающих субъективной и объективной новизной.</a:t>
            </a:r>
          </a:p>
          <a:p>
            <a:r>
              <a:rPr lang="ru-RU" b="1" dirty="0" smtClean="0"/>
              <a:t> Цель:</a:t>
            </a:r>
            <a:endParaRPr lang="ru-RU" dirty="0" smtClean="0"/>
          </a:p>
          <a:p>
            <a:pPr lvl="0"/>
            <a:r>
              <a:rPr lang="ru-RU" dirty="0" smtClean="0"/>
              <a:t>-формирование трудовых и специальных   знаний, умений и навыков учащихся;</a:t>
            </a:r>
          </a:p>
          <a:p>
            <a:pPr lvl="0"/>
            <a:r>
              <a:rPr lang="ru-RU" dirty="0" smtClean="0"/>
              <a:t>- воспитание у учащихся с ОВЗ инициативности, самостоятельности, творчества;</a:t>
            </a:r>
          </a:p>
          <a:p>
            <a:pPr lvl="0"/>
            <a:r>
              <a:rPr lang="ru-RU" dirty="0" smtClean="0"/>
              <a:t>-развитие мыслительных функций;</a:t>
            </a:r>
          </a:p>
          <a:p>
            <a:pPr lvl="0"/>
            <a:r>
              <a:rPr lang="ru-RU" dirty="0" smtClean="0"/>
              <a:t>-развитие умения решать познавательные и практические задачи</a:t>
            </a:r>
            <a:r>
              <a:rPr lang="ru-RU" b="1" dirty="0" smtClean="0"/>
              <a:t>.</a:t>
            </a:r>
            <a:endParaRPr lang="ru-RU" dirty="0" smtClean="0"/>
          </a:p>
          <a:p>
            <a:endParaRPr lang="ru-RU" dirty="0" smtClean="0"/>
          </a:p>
          <a:p>
            <a:endParaRPr lang="ru-RU" dirty="0" smtClean="0"/>
          </a:p>
          <a:p>
            <a:endParaRPr lang="ru-RU" dirty="0" smtClean="0"/>
          </a:p>
          <a:p>
            <a:endParaRPr lang="ru-RU" sz="2400" b="1" dirty="0">
              <a:latin typeface="Times New Roman" pitchFamily="18" charset="0"/>
              <a:cs typeface="Times New Roman" pitchFamily="18" charset="0"/>
            </a:endParaRPr>
          </a:p>
        </p:txBody>
      </p:sp>
      <p:pic>
        <p:nvPicPr>
          <p:cNvPr id="2" name="Picture 7" descr="MC900432586[1]"/>
          <p:cNvPicPr>
            <a:picLocks noChangeAspect="1" noChangeArrowheads="1"/>
          </p:cNvPicPr>
          <p:nvPr/>
        </p:nvPicPr>
        <p:blipFill>
          <a:blip r:embed="rId2" cstate="email"/>
          <a:srcRect/>
          <a:stretch>
            <a:fillRect/>
          </a:stretch>
        </p:blipFill>
        <p:spPr bwMode="auto">
          <a:xfrm>
            <a:off x="1295400" y="0"/>
            <a:ext cx="762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0"/>
          <p:cNvSpPr>
            <a:spLocks noChangeArrowheads="1"/>
          </p:cNvSpPr>
          <p:nvPr/>
        </p:nvSpPr>
        <p:spPr bwMode="auto">
          <a:xfrm>
            <a:off x="0" y="0"/>
            <a:ext cx="9144000" cy="6858000"/>
          </a:xfrm>
          <a:prstGeom prst="foldedCorner">
            <a:avLst>
              <a:gd name="adj" fmla="val 23069"/>
            </a:avLst>
          </a:prstGeom>
          <a:solidFill>
            <a:srgbClr val="85FBF5"/>
          </a:solidFill>
          <a:ln w="9525">
            <a:solidFill>
              <a:schemeClr val="bg1"/>
            </a:solidFill>
            <a:round/>
            <a:headEnd/>
            <a:tailEnd/>
          </a:ln>
        </p:spPr>
        <p:txBody>
          <a:bodyPr wrap="none" anchor="ctr"/>
          <a:lstStyle/>
          <a:p>
            <a:pPr algn="ctr"/>
            <a:r>
              <a:rPr lang="ru-RU" dirty="0" smtClean="0"/>
              <a:t>                                                                      </a:t>
            </a:r>
            <a:r>
              <a:rPr lang="ru-RU" sz="1600" dirty="0" smtClean="0"/>
              <a:t>Выпуск 2015 учебный год.</a:t>
            </a:r>
          </a:p>
          <a:p>
            <a:pPr algn="ctr"/>
            <a:r>
              <a:rPr lang="ru-RU" sz="1600" dirty="0" smtClean="0"/>
              <a:t>                                                                               Пальянова Маша проект « Мягкая игрушка» </a:t>
            </a:r>
          </a:p>
          <a:p>
            <a:pPr algn="ctr"/>
            <a:r>
              <a:rPr lang="ru-RU" sz="1600" dirty="0" smtClean="0"/>
              <a:t>                                                          Черноок Лена проект « Фартук»</a:t>
            </a:r>
          </a:p>
          <a:p>
            <a:pPr algn="ctr"/>
            <a:r>
              <a:rPr lang="ru-RU" sz="1600" dirty="0" smtClean="0"/>
              <a:t>                                                        Черноок Таня проект «Халат»</a:t>
            </a:r>
          </a:p>
          <a:p>
            <a:pPr algn="ctr"/>
            <a:r>
              <a:rPr lang="ru-RU" sz="1600" dirty="0" smtClean="0"/>
              <a:t>                                                                                   </a:t>
            </a:r>
            <a:r>
              <a:rPr lang="ru-RU" sz="1600" dirty="0" err="1" smtClean="0"/>
              <a:t>Чипчагов</a:t>
            </a:r>
            <a:r>
              <a:rPr lang="ru-RU" sz="1600" dirty="0" smtClean="0"/>
              <a:t> Кирилл проект « Вышивка крестом»</a:t>
            </a:r>
          </a:p>
        </p:txBody>
      </p:sp>
      <p:sp>
        <p:nvSpPr>
          <p:cNvPr id="14340" name="Прямоугольник 5"/>
          <p:cNvSpPr>
            <a:spLocks noChangeArrowheads="1"/>
          </p:cNvSpPr>
          <p:nvPr/>
        </p:nvSpPr>
        <p:spPr bwMode="auto">
          <a:xfrm>
            <a:off x="609600" y="381000"/>
            <a:ext cx="7315200" cy="5293757"/>
          </a:xfrm>
          <a:prstGeom prst="rect">
            <a:avLst/>
          </a:prstGeom>
          <a:noFill/>
          <a:ln w="9525">
            <a:noFill/>
            <a:miter lim="800000"/>
            <a:headEnd/>
            <a:tailEnd/>
          </a:ln>
        </p:spPr>
        <p:txBody>
          <a:bodyPr wrap="square">
            <a:spAutoFit/>
          </a:bodyPr>
          <a:lstStyle/>
          <a:p>
            <a:r>
              <a:rPr lang="ru-RU" dirty="0" smtClean="0"/>
              <a:t>Учащиеся с интеллектуальной недостаточностью в большинстве случаев положительно относятся к урокам трудового обучения, что связано с чувством удовлетворения от изготовленного своими руками изделия. Однако положительное отношение к занятиям еще не означает, что у этих детей в достаточной степени развиты мотивы учебно-трудовой деятельности.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sz="1400" b="1" dirty="0">
              <a:latin typeface="Times New Roman" pitchFamily="18" charset="0"/>
              <a:cs typeface="Times New Roman" pitchFamily="18" charset="0"/>
            </a:endParaRPr>
          </a:p>
        </p:txBody>
      </p:sp>
      <p:sp>
        <p:nvSpPr>
          <p:cNvPr id="14343" name="Rectangle 9"/>
          <p:cNvSpPr>
            <a:spLocks noChangeArrowheads="1"/>
          </p:cNvSpPr>
          <p:nvPr/>
        </p:nvSpPr>
        <p:spPr bwMode="auto">
          <a:xfrm>
            <a:off x="685800" y="3969692"/>
            <a:ext cx="6934200" cy="461665"/>
          </a:xfrm>
          <a:prstGeom prst="rect">
            <a:avLst/>
          </a:prstGeom>
          <a:noFill/>
          <a:ln w="9525">
            <a:noFill/>
            <a:miter lim="800000"/>
            <a:headEnd/>
            <a:tailEnd/>
          </a:ln>
        </p:spPr>
        <p:txBody>
          <a:bodyPr anchor="ctr">
            <a:spAutoFit/>
          </a:bodyPr>
          <a:lstStyle/>
          <a:p>
            <a:pPr algn="just" eaLnBrk="0" hangingPunct="0"/>
            <a:r>
              <a:rPr lang="ru-RU" sz="2400" b="1" dirty="0" smtClean="0">
                <a:solidFill>
                  <a:srgbClr val="000000"/>
                </a:solidFill>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pic>
        <p:nvPicPr>
          <p:cNvPr id="14345" name="Picture 7" descr="MC900432586[1]"/>
          <p:cNvPicPr>
            <a:picLocks noChangeAspect="1" noChangeArrowheads="1"/>
          </p:cNvPicPr>
          <p:nvPr/>
        </p:nvPicPr>
        <p:blipFill>
          <a:blip r:embed="rId2" cstate="email"/>
          <a:srcRect/>
          <a:stretch>
            <a:fillRect/>
          </a:stretch>
        </p:blipFill>
        <p:spPr bwMode="auto">
          <a:xfrm>
            <a:off x="7315200" y="0"/>
            <a:ext cx="762000" cy="762000"/>
          </a:xfrm>
          <a:prstGeom prst="rect">
            <a:avLst/>
          </a:prstGeom>
          <a:noFill/>
          <a:ln w="9525">
            <a:noFill/>
            <a:miter lim="800000"/>
            <a:headEnd/>
            <a:tailEnd/>
          </a:ln>
        </p:spPr>
      </p:pic>
      <p:pic>
        <p:nvPicPr>
          <p:cNvPr id="14346" name="Picture 7" descr="MC900432586[1]"/>
          <p:cNvPicPr>
            <a:picLocks noChangeAspect="1" noChangeArrowheads="1"/>
          </p:cNvPicPr>
          <p:nvPr/>
        </p:nvPicPr>
        <p:blipFill>
          <a:blip r:embed="rId2" cstate="email"/>
          <a:srcRect/>
          <a:stretch>
            <a:fillRect/>
          </a:stretch>
        </p:blipFill>
        <p:spPr bwMode="auto">
          <a:xfrm>
            <a:off x="762000" y="0"/>
            <a:ext cx="762000" cy="762000"/>
          </a:xfrm>
          <a:prstGeom prst="rect">
            <a:avLst/>
          </a:prstGeom>
          <a:noFill/>
          <a:ln w="9525">
            <a:noFill/>
            <a:miter lim="800000"/>
            <a:headEnd/>
            <a:tailEnd/>
          </a:ln>
        </p:spPr>
      </p:pic>
      <p:pic>
        <p:nvPicPr>
          <p:cNvPr id="7" name="Picture 2" descr="C:\Documents and Settings\Admin\Рабочий стол\Фото0423.jpg"/>
          <p:cNvPicPr>
            <a:picLocks noChangeAspect="1" noChangeArrowheads="1"/>
          </p:cNvPicPr>
          <p:nvPr/>
        </p:nvPicPr>
        <p:blipFill>
          <a:blip r:embed="rId3" cstate="print"/>
          <a:srcRect/>
          <a:stretch>
            <a:fillRect/>
          </a:stretch>
        </p:blipFill>
        <p:spPr bwMode="auto">
          <a:xfrm>
            <a:off x="381000" y="2667000"/>
            <a:ext cx="4131012" cy="3733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10"/>
          <p:cNvSpPr>
            <a:spLocks noChangeArrowheads="1"/>
          </p:cNvSpPr>
          <p:nvPr/>
        </p:nvSpPr>
        <p:spPr bwMode="auto">
          <a:xfrm>
            <a:off x="0" y="0"/>
            <a:ext cx="9144000" cy="6858000"/>
          </a:xfrm>
          <a:prstGeom prst="foldedCorner">
            <a:avLst>
              <a:gd name="adj" fmla="val 23069"/>
            </a:avLst>
          </a:prstGeom>
          <a:solidFill>
            <a:srgbClr val="85FBF5"/>
          </a:solidFill>
          <a:ln w="9525">
            <a:solidFill>
              <a:schemeClr val="bg1"/>
            </a:solidFill>
            <a:round/>
            <a:headEnd/>
            <a:tailEnd/>
          </a:ln>
        </p:spPr>
        <p:txBody>
          <a:bodyPr wrap="none" anchor="ctr"/>
          <a:lstStyle/>
          <a:p>
            <a:pPr algn="ctr"/>
            <a:endParaRPr lang="ru-RU" dirty="0"/>
          </a:p>
        </p:txBody>
      </p:sp>
      <p:sp>
        <p:nvSpPr>
          <p:cNvPr id="10243" name="Прямоугольник 3"/>
          <p:cNvSpPr>
            <a:spLocks noChangeArrowheads="1"/>
          </p:cNvSpPr>
          <p:nvPr/>
        </p:nvSpPr>
        <p:spPr bwMode="auto">
          <a:xfrm>
            <a:off x="685800" y="762000"/>
            <a:ext cx="8001000" cy="830997"/>
          </a:xfrm>
          <a:prstGeom prst="rect">
            <a:avLst/>
          </a:prstGeom>
          <a:noFill/>
          <a:ln w="9525">
            <a:noFill/>
            <a:miter lim="800000"/>
            <a:headEnd/>
            <a:tailEnd/>
          </a:ln>
        </p:spPr>
        <p:txBody>
          <a:bodyPr>
            <a:spAutoFit/>
          </a:bodyPr>
          <a:lstStyle/>
          <a:p>
            <a:pPr lvl="0"/>
            <a:r>
              <a:rPr lang="ru-RU" sz="2400" dirty="0" smtClean="0"/>
              <a:t> </a:t>
            </a:r>
            <a:endParaRPr lang="ru-RU" sz="1400" dirty="0" smtClean="0"/>
          </a:p>
          <a:p>
            <a:endParaRPr lang="ru-RU" sz="2400" b="1" dirty="0">
              <a:latin typeface="Times New Roman" pitchFamily="18" charset="0"/>
              <a:cs typeface="Times New Roman" pitchFamily="18" charset="0"/>
            </a:endParaRPr>
          </a:p>
        </p:txBody>
      </p:sp>
      <p:sp>
        <p:nvSpPr>
          <p:cNvPr id="2" name="Rectangle 6"/>
          <p:cNvSpPr>
            <a:spLocks noChangeArrowheads="1"/>
          </p:cNvSpPr>
          <p:nvPr/>
        </p:nvSpPr>
        <p:spPr bwMode="auto">
          <a:xfrm>
            <a:off x="381000" y="4166411"/>
            <a:ext cx="3810000" cy="1815882"/>
          </a:xfrm>
          <a:prstGeom prst="rect">
            <a:avLst/>
          </a:prstGeom>
          <a:noFill/>
          <a:ln w="9525">
            <a:noFill/>
            <a:miter lim="800000"/>
            <a:headEnd/>
            <a:tailEnd/>
          </a:ln>
        </p:spPr>
        <p:txBody>
          <a:bodyPr wrap="square" anchor="ctr">
            <a:spAutoFit/>
          </a:bodyPr>
          <a:lstStyle/>
          <a:p>
            <a:pPr lvl="0" algn="ctr" eaLnBrk="0" hangingPunct="0"/>
            <a:r>
              <a:rPr lang="ru-RU" b="1" dirty="0" smtClean="0"/>
              <a:t>Проект«Фартук »</a:t>
            </a:r>
            <a:r>
              <a:rPr lang="ru-RU" dirty="0" smtClean="0"/>
              <a:t> </a:t>
            </a:r>
            <a:r>
              <a:rPr lang="ru-RU" sz="1400" dirty="0" smtClean="0"/>
              <a:t>. </a:t>
            </a:r>
          </a:p>
          <a:p>
            <a:pPr lvl="0" eaLnBrk="0" hangingPunct="0"/>
            <a:r>
              <a:rPr lang="ru-RU" sz="1600" dirty="0" smtClean="0"/>
              <a:t>Эта работа подходит к теме из календарно-тематического планирования. Планирую выполнить с ученицей 6 класса </a:t>
            </a:r>
            <a:r>
              <a:rPr lang="ru-RU" sz="1600" dirty="0" err="1" smtClean="0"/>
              <a:t>Речкаловой</a:t>
            </a:r>
            <a:r>
              <a:rPr lang="ru-RU" sz="1600" dirty="0" smtClean="0"/>
              <a:t> Наташей.</a:t>
            </a:r>
          </a:p>
          <a:p>
            <a:pPr eaLnBrk="0" hangingPunct="0"/>
            <a:endParaRPr lang="ru-RU" sz="1400" b="1" dirty="0">
              <a:latin typeface="Times New Roman" pitchFamily="18" charset="0"/>
              <a:ea typeface="Calibri" pitchFamily="34" charset="0"/>
              <a:cs typeface="Times New Roman" pitchFamily="18" charset="0"/>
            </a:endParaRPr>
          </a:p>
        </p:txBody>
      </p:sp>
      <p:sp>
        <p:nvSpPr>
          <p:cNvPr id="3" name="Прямоугольник 11"/>
          <p:cNvSpPr>
            <a:spLocks noChangeArrowheads="1"/>
          </p:cNvSpPr>
          <p:nvPr/>
        </p:nvSpPr>
        <p:spPr bwMode="auto">
          <a:xfrm>
            <a:off x="5638800" y="685800"/>
            <a:ext cx="3048000" cy="2800767"/>
          </a:xfrm>
          <a:prstGeom prst="rect">
            <a:avLst/>
          </a:prstGeom>
          <a:noFill/>
          <a:ln w="9525">
            <a:noFill/>
            <a:miter lim="800000"/>
            <a:headEnd/>
            <a:tailEnd/>
          </a:ln>
        </p:spPr>
        <p:txBody>
          <a:bodyPr wrap="square">
            <a:spAutoFit/>
          </a:bodyPr>
          <a:lstStyle/>
          <a:p>
            <a:pPr lvl="0" algn="ctr"/>
            <a:r>
              <a:rPr lang="ru-RU" sz="1600" b="1" dirty="0" smtClean="0"/>
              <a:t>Проект «Салфетка для мамы».</a:t>
            </a:r>
            <a:r>
              <a:rPr lang="ru-RU" sz="1600" dirty="0" smtClean="0"/>
              <a:t> </a:t>
            </a:r>
          </a:p>
          <a:p>
            <a:pPr lvl="0"/>
            <a:r>
              <a:rPr lang="ru-RU" sz="1600" dirty="0" smtClean="0"/>
              <a:t>Этот проект для учениц 5 класса. Выполняют этот проект Дегтярева Томила; Осинцева Лена .Тема проекта подходит к теме  к календарно-тематического планирования.</a:t>
            </a:r>
          </a:p>
          <a:p>
            <a:r>
              <a:rPr lang="ru-RU" sz="1400" dirty="0" smtClean="0"/>
              <a:t>  </a:t>
            </a:r>
          </a:p>
          <a:p>
            <a:pPr eaLnBrk="0" hangingPunct="0"/>
            <a:endParaRPr lang="ru-RU" b="1" dirty="0">
              <a:latin typeface="Times New Roman" pitchFamily="18" charset="0"/>
              <a:ea typeface="Calibri" pitchFamily="34" charset="0"/>
              <a:cs typeface="Times New Roman" pitchFamily="18" charset="0"/>
            </a:endParaRPr>
          </a:p>
        </p:txBody>
      </p:sp>
      <p:pic>
        <p:nvPicPr>
          <p:cNvPr id="10249" name="Picture 7" descr="MC900432586[1]"/>
          <p:cNvPicPr>
            <a:picLocks noChangeAspect="1" noChangeArrowheads="1"/>
          </p:cNvPicPr>
          <p:nvPr/>
        </p:nvPicPr>
        <p:blipFill>
          <a:blip r:embed="rId2" cstate="email"/>
          <a:srcRect/>
          <a:stretch>
            <a:fillRect/>
          </a:stretch>
        </p:blipFill>
        <p:spPr bwMode="auto">
          <a:xfrm>
            <a:off x="7315200" y="152400"/>
            <a:ext cx="762000" cy="762000"/>
          </a:xfrm>
          <a:prstGeom prst="rect">
            <a:avLst/>
          </a:prstGeom>
          <a:noFill/>
          <a:ln w="9525">
            <a:noFill/>
            <a:miter lim="800000"/>
            <a:headEnd/>
            <a:tailEnd/>
          </a:ln>
        </p:spPr>
      </p:pic>
      <p:pic>
        <p:nvPicPr>
          <p:cNvPr id="4" name="Picture 7" descr="MC900432586[1]"/>
          <p:cNvPicPr>
            <a:picLocks noChangeAspect="1" noChangeArrowheads="1"/>
          </p:cNvPicPr>
          <p:nvPr/>
        </p:nvPicPr>
        <p:blipFill>
          <a:blip r:embed="rId2" cstate="email"/>
          <a:srcRect/>
          <a:stretch>
            <a:fillRect/>
          </a:stretch>
        </p:blipFill>
        <p:spPr bwMode="auto">
          <a:xfrm>
            <a:off x="990600" y="152400"/>
            <a:ext cx="762000" cy="762000"/>
          </a:xfrm>
          <a:prstGeom prst="rect">
            <a:avLst/>
          </a:prstGeom>
          <a:noFill/>
          <a:ln w="9525">
            <a:noFill/>
            <a:miter lim="800000"/>
            <a:headEnd/>
            <a:tailEnd/>
          </a:ln>
        </p:spPr>
      </p:pic>
      <p:pic>
        <p:nvPicPr>
          <p:cNvPr id="9" name="Рисунок 8"/>
          <p:cNvPicPr/>
          <p:nvPr/>
        </p:nvPicPr>
        <p:blipFill>
          <a:blip r:embed="rId3" cstate="print"/>
          <a:srcRect/>
          <a:stretch>
            <a:fillRect/>
          </a:stretch>
        </p:blipFill>
        <p:spPr bwMode="auto">
          <a:xfrm>
            <a:off x="914400" y="914400"/>
            <a:ext cx="2895600" cy="3200400"/>
          </a:xfrm>
          <a:prstGeom prst="rect">
            <a:avLst/>
          </a:prstGeom>
          <a:noFill/>
          <a:ln w="9525">
            <a:noFill/>
            <a:miter lim="800000"/>
            <a:headEnd/>
            <a:tailEnd/>
          </a:ln>
        </p:spPr>
      </p:pic>
      <p:pic>
        <p:nvPicPr>
          <p:cNvPr id="10" name="Рисунок 9" descr="C:\Documents and Settings\Admin\Рабочий стол\уроки\image_147087.JPG"/>
          <p:cNvPicPr/>
          <p:nvPr/>
        </p:nvPicPr>
        <p:blipFill>
          <a:blip r:embed="rId4" cstate="print"/>
          <a:srcRect/>
          <a:stretch>
            <a:fillRect/>
          </a:stretch>
        </p:blipFill>
        <p:spPr bwMode="auto">
          <a:xfrm>
            <a:off x="6019800" y="3276600"/>
            <a:ext cx="228600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10"/>
          <p:cNvSpPr>
            <a:spLocks noChangeArrowheads="1"/>
          </p:cNvSpPr>
          <p:nvPr/>
        </p:nvSpPr>
        <p:spPr bwMode="auto">
          <a:xfrm>
            <a:off x="0" y="0"/>
            <a:ext cx="9144000" cy="6858000"/>
          </a:xfrm>
          <a:prstGeom prst="foldedCorner">
            <a:avLst>
              <a:gd name="adj" fmla="val 23069"/>
            </a:avLst>
          </a:prstGeom>
          <a:solidFill>
            <a:srgbClr val="85FBF5"/>
          </a:solidFill>
          <a:ln w="9525">
            <a:solidFill>
              <a:schemeClr val="bg1"/>
            </a:solidFill>
            <a:round/>
            <a:headEnd/>
            <a:tailEnd/>
          </a:ln>
        </p:spPr>
        <p:txBody>
          <a:bodyPr wrap="none" anchor="ctr"/>
          <a:lstStyle/>
          <a:p>
            <a:pPr algn="ctr"/>
            <a:endParaRPr lang="ru-RU" dirty="0"/>
          </a:p>
        </p:txBody>
      </p:sp>
      <p:pic>
        <p:nvPicPr>
          <p:cNvPr id="17411" name="Picture 7" descr="http://one_vision.jofo.ru/data/userfiles/4988/images/487612-96789355_paplet__19_.jpg"/>
          <p:cNvPicPr>
            <a:picLocks noChangeAspect="1" noChangeArrowheads="1"/>
          </p:cNvPicPr>
          <p:nvPr/>
        </p:nvPicPr>
        <p:blipFill>
          <a:blip r:embed="rId2" cstate="email"/>
          <a:srcRect/>
          <a:stretch>
            <a:fillRect/>
          </a:stretch>
        </p:blipFill>
        <p:spPr bwMode="auto">
          <a:xfrm>
            <a:off x="10668000" y="914400"/>
            <a:ext cx="1839913" cy="2057400"/>
          </a:xfrm>
          <a:prstGeom prst="rect">
            <a:avLst/>
          </a:prstGeom>
          <a:noFill/>
          <a:ln w="9525">
            <a:noFill/>
            <a:miter lim="800000"/>
            <a:headEnd/>
            <a:tailEnd/>
          </a:ln>
        </p:spPr>
      </p:pic>
      <p:pic>
        <p:nvPicPr>
          <p:cNvPr id="17412" name="Picture 9" descr="http://img0.liveinternet.ru/images/attach/c/7/96/789/96789378_pr15.jpg"/>
          <p:cNvPicPr>
            <a:picLocks noChangeAspect="1" noChangeArrowheads="1"/>
          </p:cNvPicPr>
          <p:nvPr/>
        </p:nvPicPr>
        <p:blipFill>
          <a:blip r:embed="rId3" cstate="email"/>
          <a:srcRect/>
          <a:stretch>
            <a:fillRect/>
          </a:stretch>
        </p:blipFill>
        <p:spPr bwMode="auto">
          <a:xfrm>
            <a:off x="10515600" y="4114800"/>
            <a:ext cx="1495425" cy="1181100"/>
          </a:xfrm>
          <a:prstGeom prst="rect">
            <a:avLst/>
          </a:prstGeom>
          <a:noFill/>
          <a:ln w="9525">
            <a:noFill/>
            <a:miter lim="800000"/>
            <a:headEnd/>
            <a:tailEnd/>
          </a:ln>
        </p:spPr>
      </p:pic>
      <p:sp>
        <p:nvSpPr>
          <p:cNvPr id="17413" name="Прямоугольник 6"/>
          <p:cNvSpPr>
            <a:spLocks noChangeArrowheads="1"/>
          </p:cNvSpPr>
          <p:nvPr/>
        </p:nvSpPr>
        <p:spPr bwMode="auto">
          <a:xfrm>
            <a:off x="3810000" y="1371600"/>
            <a:ext cx="3810000" cy="2585323"/>
          </a:xfrm>
          <a:prstGeom prst="rect">
            <a:avLst/>
          </a:prstGeom>
          <a:noFill/>
          <a:ln w="9525">
            <a:noFill/>
            <a:miter lim="800000"/>
            <a:headEnd/>
            <a:tailEnd/>
          </a:ln>
        </p:spPr>
        <p:txBody>
          <a:bodyPr wrap="square">
            <a:spAutoFit/>
          </a:bodyPr>
          <a:lstStyle/>
          <a:p>
            <a:pPr algn="ctr"/>
            <a:r>
              <a:rPr lang="ru-RU" dirty="0" smtClean="0"/>
              <a:t>Так , например, в 7 классе, во 2 четверти учащиеся учатся шить  пижаму. Я предложила Ситниковой Наташе  выполнить  мини - проект  и сшить пижаму для себя. Она с удовольствием согласилась и справилась с этой задачей. В итоге вот что у нее получилось. </a:t>
            </a:r>
            <a:endParaRPr lang="ru-RU" b="1" dirty="0">
              <a:latin typeface="Times New Roman" pitchFamily="18" charset="0"/>
              <a:cs typeface="Times New Roman" pitchFamily="18" charset="0"/>
            </a:endParaRPr>
          </a:p>
        </p:txBody>
      </p:sp>
      <p:pic>
        <p:nvPicPr>
          <p:cNvPr id="17420" name="Picture 9" descr="http://img0.liveinternet.ru/images/attach/c/7/96/789/96789378_pr15.jpg"/>
          <p:cNvPicPr>
            <a:picLocks noChangeAspect="1" noChangeArrowheads="1"/>
          </p:cNvPicPr>
          <p:nvPr/>
        </p:nvPicPr>
        <p:blipFill>
          <a:blip r:embed="rId3" cstate="email"/>
          <a:srcRect/>
          <a:stretch>
            <a:fillRect/>
          </a:stretch>
        </p:blipFill>
        <p:spPr bwMode="auto">
          <a:xfrm>
            <a:off x="10668000" y="4267200"/>
            <a:ext cx="1495425" cy="1181100"/>
          </a:xfrm>
          <a:prstGeom prst="rect">
            <a:avLst/>
          </a:prstGeom>
          <a:noFill/>
          <a:ln w="9525">
            <a:noFill/>
            <a:miter lim="800000"/>
            <a:headEnd/>
            <a:tailEnd/>
          </a:ln>
        </p:spPr>
      </p:pic>
      <p:pic>
        <p:nvPicPr>
          <p:cNvPr id="17421" name="Picture 7" descr="MC900432586[1]"/>
          <p:cNvPicPr>
            <a:picLocks noChangeAspect="1" noChangeArrowheads="1"/>
          </p:cNvPicPr>
          <p:nvPr/>
        </p:nvPicPr>
        <p:blipFill>
          <a:blip r:embed="rId4" cstate="email"/>
          <a:srcRect/>
          <a:stretch>
            <a:fillRect/>
          </a:stretch>
        </p:blipFill>
        <p:spPr bwMode="auto">
          <a:xfrm>
            <a:off x="7620000" y="228600"/>
            <a:ext cx="762000" cy="762000"/>
          </a:xfrm>
          <a:prstGeom prst="rect">
            <a:avLst/>
          </a:prstGeom>
          <a:noFill/>
          <a:ln w="9525">
            <a:noFill/>
            <a:miter lim="800000"/>
            <a:headEnd/>
            <a:tailEnd/>
          </a:ln>
        </p:spPr>
      </p:pic>
      <p:pic>
        <p:nvPicPr>
          <p:cNvPr id="17422" name="Picture 7" descr="MC900432586[1]"/>
          <p:cNvPicPr>
            <a:picLocks noChangeAspect="1" noChangeArrowheads="1"/>
          </p:cNvPicPr>
          <p:nvPr/>
        </p:nvPicPr>
        <p:blipFill>
          <a:blip r:embed="rId4" cstate="email"/>
          <a:srcRect/>
          <a:stretch>
            <a:fillRect/>
          </a:stretch>
        </p:blipFill>
        <p:spPr bwMode="auto">
          <a:xfrm>
            <a:off x="381000" y="0"/>
            <a:ext cx="762000" cy="762000"/>
          </a:xfrm>
          <a:prstGeom prst="rect">
            <a:avLst/>
          </a:prstGeom>
          <a:noFill/>
          <a:ln w="9525">
            <a:noFill/>
            <a:miter lim="800000"/>
            <a:headEnd/>
            <a:tailEnd/>
          </a:ln>
        </p:spPr>
      </p:pic>
      <p:pic>
        <p:nvPicPr>
          <p:cNvPr id="10" name="Рисунок 9" descr="C:\Documents and Settings\Admin\Рабочий стол\Photo1024.jpg"/>
          <p:cNvPicPr/>
          <p:nvPr/>
        </p:nvPicPr>
        <p:blipFill>
          <a:blip r:embed="rId5" cstate="print"/>
          <a:srcRect/>
          <a:stretch>
            <a:fillRect/>
          </a:stretch>
        </p:blipFill>
        <p:spPr bwMode="auto">
          <a:xfrm>
            <a:off x="762000" y="1828800"/>
            <a:ext cx="31242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10"/>
          <p:cNvSpPr>
            <a:spLocks noChangeArrowheads="1"/>
          </p:cNvSpPr>
          <p:nvPr/>
        </p:nvSpPr>
        <p:spPr bwMode="auto">
          <a:xfrm>
            <a:off x="0" y="0"/>
            <a:ext cx="9144000" cy="6858000"/>
          </a:xfrm>
          <a:prstGeom prst="foldedCorner">
            <a:avLst>
              <a:gd name="adj" fmla="val 23069"/>
            </a:avLst>
          </a:prstGeom>
          <a:solidFill>
            <a:srgbClr val="85FBF5"/>
          </a:solidFill>
          <a:ln w="9525">
            <a:solidFill>
              <a:schemeClr val="bg1"/>
            </a:solidFill>
            <a:round/>
            <a:headEnd/>
            <a:tailEnd/>
          </a:ln>
        </p:spPr>
        <p:txBody>
          <a:bodyPr wrap="none" anchor="ctr"/>
          <a:lstStyle/>
          <a:p>
            <a:pPr algn="ctr"/>
            <a:endParaRPr lang="ru-RU"/>
          </a:p>
        </p:txBody>
      </p:sp>
      <p:sp>
        <p:nvSpPr>
          <p:cNvPr id="6" name="Заголовок 5"/>
          <p:cNvSpPr>
            <a:spLocks noGrp="1"/>
          </p:cNvSpPr>
          <p:nvPr>
            <p:ph type="title"/>
          </p:nvPr>
        </p:nvSpPr>
        <p:spPr>
          <a:xfrm>
            <a:off x="457200" y="381000"/>
            <a:ext cx="8686800" cy="1036638"/>
          </a:xfrm>
        </p:spPr>
        <p:txBody>
          <a:bodyPr/>
          <a:lstStyle/>
          <a:p>
            <a:pPr>
              <a:defRPr/>
            </a:pPr>
            <a:r>
              <a:rPr lang="ru-RU" sz="3200" b="1" dirty="0" smtClean="0">
                <a:solidFill>
                  <a:schemeClr val="accent6">
                    <a:lumMod val="50000"/>
                  </a:schemeClr>
                </a:solidFill>
                <a:latin typeface="Times New Roman" pitchFamily="18" charset="0"/>
                <a:cs typeface="Times New Roman" pitchFamily="18" charset="0"/>
              </a:rPr>
              <a:t> </a:t>
            </a:r>
            <a:r>
              <a:rPr lang="ru-RU" dirty="0" smtClean="0"/>
              <a:t/>
            </a:r>
            <a:br>
              <a:rPr lang="ru-RU" dirty="0" smtClean="0"/>
            </a:br>
            <a:endParaRPr lang="ru-RU" dirty="0"/>
          </a:p>
        </p:txBody>
      </p:sp>
      <p:sp>
        <p:nvSpPr>
          <p:cNvPr id="12292" name="Содержимое 6"/>
          <p:cNvSpPr>
            <a:spLocks noGrp="1"/>
          </p:cNvSpPr>
          <p:nvPr>
            <p:ph idx="1"/>
          </p:nvPr>
        </p:nvSpPr>
        <p:spPr>
          <a:xfrm>
            <a:off x="533400" y="4572000"/>
            <a:ext cx="4419600" cy="1676400"/>
          </a:xfrm>
        </p:spPr>
        <p:txBody>
          <a:bodyPr/>
          <a:lstStyle/>
          <a:p>
            <a:pPr lvl="0">
              <a:buNone/>
            </a:pPr>
            <a:r>
              <a:rPr lang="ru-RU" sz="1400" b="1" dirty="0" smtClean="0">
                <a:latin typeface="Times New Roman" pitchFamily="18" charset="0"/>
                <a:cs typeface="Times New Roman" pitchFamily="18" charset="0"/>
              </a:rPr>
              <a:t>        </a:t>
            </a:r>
            <a:r>
              <a:rPr lang="ru-RU" sz="2000" b="1" dirty="0" smtClean="0"/>
              <a:t>Проект «Дорожка здоровья</a:t>
            </a:r>
            <a:r>
              <a:rPr lang="ru-RU" sz="1400" b="1" dirty="0" smtClean="0"/>
              <a:t>»</a:t>
            </a:r>
            <a:endParaRPr lang="en-US" sz="1400" b="1" dirty="0" smtClean="0"/>
          </a:p>
          <a:p>
            <a:pPr lvl="0">
              <a:buNone/>
            </a:pPr>
            <a:r>
              <a:rPr lang="ru-RU" sz="1800" dirty="0" smtClean="0"/>
              <a:t>      эта работа долгосрочная, кропотливая. Работают над  этим проектом Лейзер Глеб; Овчинников Сережа; Алексеев Саша; </a:t>
            </a:r>
            <a:r>
              <a:rPr lang="ru-RU" sz="1800" dirty="0" err="1" smtClean="0"/>
              <a:t>Метлицкий</a:t>
            </a:r>
            <a:r>
              <a:rPr lang="ru-RU" sz="1800" dirty="0" smtClean="0"/>
              <a:t> Женя.</a:t>
            </a:r>
          </a:p>
          <a:p>
            <a:endParaRPr lang="ru-RU" sz="2400" b="1" dirty="0" smtClean="0">
              <a:latin typeface="Times New Roman" pitchFamily="18" charset="0"/>
              <a:ea typeface="Calibri" pitchFamily="34" charset="0"/>
              <a:cs typeface="Times New Roman" pitchFamily="18" charset="0"/>
            </a:endParaRPr>
          </a:p>
          <a:p>
            <a:pPr>
              <a:buFontTx/>
              <a:buNone/>
            </a:pPr>
            <a:endParaRPr lang="ru-RU" sz="2400" b="1" dirty="0" smtClean="0">
              <a:latin typeface="Times New Roman" pitchFamily="18" charset="0"/>
              <a:cs typeface="Times New Roman" pitchFamily="18" charset="0"/>
            </a:endParaRPr>
          </a:p>
          <a:p>
            <a:endParaRPr lang="ru-RU" sz="2400" b="1" dirty="0" smtClean="0">
              <a:latin typeface="Times New Roman" pitchFamily="18" charset="0"/>
              <a:cs typeface="Times New Roman" pitchFamily="18" charset="0"/>
            </a:endParaRPr>
          </a:p>
        </p:txBody>
      </p:sp>
      <p:pic>
        <p:nvPicPr>
          <p:cNvPr id="12294" name="Picture 7" descr="MC900432586[1]"/>
          <p:cNvPicPr>
            <a:picLocks noChangeAspect="1" noChangeArrowheads="1"/>
          </p:cNvPicPr>
          <p:nvPr/>
        </p:nvPicPr>
        <p:blipFill>
          <a:blip r:embed="rId2" cstate="email"/>
          <a:srcRect/>
          <a:stretch>
            <a:fillRect/>
          </a:stretch>
        </p:blipFill>
        <p:spPr bwMode="auto">
          <a:xfrm>
            <a:off x="8382000" y="685800"/>
            <a:ext cx="762000" cy="762000"/>
          </a:xfrm>
          <a:prstGeom prst="rect">
            <a:avLst/>
          </a:prstGeom>
          <a:noFill/>
          <a:ln w="9525">
            <a:noFill/>
            <a:miter lim="800000"/>
            <a:headEnd/>
            <a:tailEnd/>
          </a:ln>
        </p:spPr>
      </p:pic>
      <p:pic>
        <p:nvPicPr>
          <p:cNvPr id="12295" name="Picture 7" descr="MC900432586[1]"/>
          <p:cNvPicPr>
            <a:picLocks noChangeAspect="1" noChangeArrowheads="1"/>
          </p:cNvPicPr>
          <p:nvPr/>
        </p:nvPicPr>
        <p:blipFill>
          <a:blip r:embed="rId2" cstate="email"/>
          <a:srcRect/>
          <a:stretch>
            <a:fillRect/>
          </a:stretch>
        </p:blipFill>
        <p:spPr bwMode="auto">
          <a:xfrm>
            <a:off x="152400" y="609600"/>
            <a:ext cx="762000" cy="762000"/>
          </a:xfrm>
          <a:prstGeom prst="rect">
            <a:avLst/>
          </a:prstGeom>
          <a:noFill/>
          <a:ln w="9525">
            <a:noFill/>
            <a:miter lim="800000"/>
            <a:headEnd/>
            <a:tailEnd/>
          </a:ln>
        </p:spPr>
      </p:pic>
      <p:pic>
        <p:nvPicPr>
          <p:cNvPr id="7" name="Рисунок 6" descr="C:\Documents and Settings\Admin\Рабочий стол\Photo1015.jpg"/>
          <p:cNvPicPr/>
          <p:nvPr/>
        </p:nvPicPr>
        <p:blipFill>
          <a:blip r:embed="rId3" cstate="print"/>
          <a:srcRect/>
          <a:stretch>
            <a:fillRect/>
          </a:stretch>
        </p:blipFill>
        <p:spPr bwMode="auto">
          <a:xfrm>
            <a:off x="762000" y="1295400"/>
            <a:ext cx="4019550" cy="2976563"/>
          </a:xfrm>
          <a:prstGeom prst="rect">
            <a:avLst/>
          </a:prstGeom>
          <a:noFill/>
          <a:ln w="9525">
            <a:noFill/>
            <a:miter lim="800000"/>
            <a:headEnd/>
            <a:tailEnd/>
          </a:ln>
        </p:spPr>
      </p:pic>
      <p:pic>
        <p:nvPicPr>
          <p:cNvPr id="8" name="Рисунок 7" descr="C:\Documents and Settings\Admin\Рабочий стол\Photo1016.jpg"/>
          <p:cNvPicPr/>
          <p:nvPr/>
        </p:nvPicPr>
        <p:blipFill>
          <a:blip r:embed="rId4" cstate="print"/>
          <a:srcRect/>
          <a:stretch>
            <a:fillRect/>
          </a:stretch>
        </p:blipFill>
        <p:spPr bwMode="auto">
          <a:xfrm>
            <a:off x="5257800" y="2819400"/>
            <a:ext cx="2271713"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0"/>
          <p:cNvSpPr>
            <a:spLocks noChangeArrowheads="1"/>
          </p:cNvSpPr>
          <p:nvPr/>
        </p:nvSpPr>
        <p:spPr bwMode="auto">
          <a:xfrm>
            <a:off x="0" y="0"/>
            <a:ext cx="9144000" cy="6858000"/>
          </a:xfrm>
          <a:prstGeom prst="foldedCorner">
            <a:avLst>
              <a:gd name="adj" fmla="val 23069"/>
            </a:avLst>
          </a:prstGeom>
          <a:solidFill>
            <a:srgbClr val="85FBF5"/>
          </a:solidFill>
          <a:ln w="9525">
            <a:solidFill>
              <a:schemeClr val="bg1"/>
            </a:solidFill>
            <a:round/>
            <a:headEnd/>
            <a:tailEnd/>
          </a:ln>
        </p:spPr>
        <p:txBody>
          <a:bodyPr wrap="none" anchor="ctr"/>
          <a:lstStyle/>
          <a:p>
            <a:pPr algn="ctr"/>
            <a:endParaRPr lang="ru-RU"/>
          </a:p>
        </p:txBody>
      </p:sp>
      <p:sp>
        <p:nvSpPr>
          <p:cNvPr id="15364" name="Заголовок 4"/>
          <p:cNvSpPr>
            <a:spLocks noGrp="1"/>
          </p:cNvSpPr>
          <p:nvPr>
            <p:ph type="title"/>
          </p:nvPr>
        </p:nvSpPr>
        <p:spPr>
          <a:xfrm>
            <a:off x="457200" y="1447800"/>
            <a:ext cx="8305800" cy="1981200"/>
          </a:xfrm>
        </p:spPr>
        <p:txBody>
          <a:bodyPr/>
          <a:lstStyle/>
          <a:p>
            <a:r>
              <a:rPr lang="ru-RU" dirty="0" smtClean="0"/>
              <a:t> </a:t>
            </a:r>
            <a:r>
              <a:rPr lang="ru-RU" sz="3200" b="1" dirty="0" smtClean="0">
                <a:latin typeface="Times New Roman" pitchFamily="18" charset="0"/>
                <a:cs typeface="Times New Roman" pitchFamily="18" charset="0"/>
              </a:rPr>
              <a:t>  </a:t>
            </a:r>
          </a:p>
        </p:txBody>
      </p:sp>
      <p:pic>
        <p:nvPicPr>
          <p:cNvPr id="15367" name="Picture 7" descr="MC900432586[1]"/>
          <p:cNvPicPr>
            <a:picLocks noChangeAspect="1" noChangeArrowheads="1"/>
          </p:cNvPicPr>
          <p:nvPr/>
        </p:nvPicPr>
        <p:blipFill>
          <a:blip r:embed="rId2" cstate="email"/>
          <a:srcRect/>
          <a:stretch>
            <a:fillRect/>
          </a:stretch>
        </p:blipFill>
        <p:spPr bwMode="auto">
          <a:xfrm>
            <a:off x="7315200" y="762000"/>
            <a:ext cx="762000" cy="762000"/>
          </a:xfrm>
          <a:prstGeom prst="rect">
            <a:avLst/>
          </a:prstGeom>
          <a:noFill/>
          <a:ln w="9525">
            <a:noFill/>
            <a:miter lim="800000"/>
            <a:headEnd/>
            <a:tailEnd/>
          </a:ln>
        </p:spPr>
      </p:pic>
      <p:pic>
        <p:nvPicPr>
          <p:cNvPr id="15368" name="Picture 7" descr="MC900432586[1]"/>
          <p:cNvPicPr>
            <a:picLocks noChangeAspect="1" noChangeArrowheads="1"/>
          </p:cNvPicPr>
          <p:nvPr/>
        </p:nvPicPr>
        <p:blipFill>
          <a:blip r:embed="rId2" cstate="email"/>
          <a:srcRect/>
          <a:stretch>
            <a:fillRect/>
          </a:stretch>
        </p:blipFill>
        <p:spPr bwMode="auto">
          <a:xfrm>
            <a:off x="381000" y="762000"/>
            <a:ext cx="762000" cy="762000"/>
          </a:xfrm>
          <a:prstGeom prst="rect">
            <a:avLst/>
          </a:prstGeom>
          <a:noFill/>
          <a:ln w="9525">
            <a:noFill/>
            <a:miter lim="800000"/>
            <a:headEnd/>
            <a:tailEnd/>
          </a:ln>
        </p:spPr>
      </p:pic>
      <p:sp>
        <p:nvSpPr>
          <p:cNvPr id="10241" name="Rectangle 1"/>
          <p:cNvSpPr>
            <a:spLocks noChangeArrowheads="1"/>
          </p:cNvSpPr>
          <p:nvPr/>
        </p:nvSpPr>
        <p:spPr bwMode="auto">
          <a:xfrm>
            <a:off x="1295400" y="653457"/>
            <a:ext cx="78486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rPr>
              <a:t>Проект:</a:t>
            </a: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Головной убор на лето»</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Класс: 6</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Тип проекта</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творческий.</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Планируемый результат</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ученики самостоятельно изготавливают головной убор по выбору.</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Цели: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учить моделировать разные фасоны летних головных уборов;</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развивать самостоятельность в работе;</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умение планировать свою деятельность;</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следовать намеченному плану; </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развитие фантазии, воображения;</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дать объективную самооценку своей деятельности.</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Arial" pitchFamily="34" charset="0"/>
                <a:ea typeface="Times New Roman" pitchFamily="18" charset="0"/>
              </a:rPr>
              <a:t>Задачи: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1. Образовательные</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создать условия для  разработки модели головного убора по выбору; </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создать условия для закрепления  у учащихся понятие – «реализация»</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создать условия для закрепления навыков выполнения правил безопасной работы.</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2.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Коррекционно</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развивающие:</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развивать зрительное восприятие и внимание;</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развить слуховое восприятие;</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развивать мысленные операции (анализ, синтез, обобщение, классификация)</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развивать пальцевую моторику.</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3. Воспитательные:</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воспитывать умение следовать инструкции педагога;</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воспитывать умения наблюдать за действиями педагога.</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изготовить изделие, представить результаты своей работы.</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0"/>
          <p:cNvSpPr>
            <a:spLocks noChangeArrowheads="1"/>
          </p:cNvSpPr>
          <p:nvPr/>
        </p:nvSpPr>
        <p:spPr bwMode="auto">
          <a:xfrm>
            <a:off x="0" y="0"/>
            <a:ext cx="9144000" cy="6858000"/>
          </a:xfrm>
          <a:prstGeom prst="foldedCorner">
            <a:avLst>
              <a:gd name="adj" fmla="val 23069"/>
            </a:avLst>
          </a:prstGeom>
          <a:solidFill>
            <a:srgbClr val="85FBF5"/>
          </a:solidFill>
          <a:ln w="9525">
            <a:solidFill>
              <a:schemeClr val="bg1"/>
            </a:solidFill>
            <a:round/>
            <a:headEnd/>
            <a:tailEnd/>
          </a:ln>
        </p:spPr>
        <p:txBody>
          <a:bodyPr wrap="none" anchor="ctr"/>
          <a:lstStyle/>
          <a:p>
            <a:pPr algn="ctr"/>
            <a:endParaRPr lang="ru-RU"/>
          </a:p>
        </p:txBody>
      </p:sp>
      <p:sp>
        <p:nvSpPr>
          <p:cNvPr id="16388" name="Заголовок 8"/>
          <p:cNvSpPr>
            <a:spLocks noGrp="1"/>
          </p:cNvSpPr>
          <p:nvPr>
            <p:ph type="title"/>
          </p:nvPr>
        </p:nvSpPr>
        <p:spPr>
          <a:xfrm>
            <a:off x="381000" y="2209800"/>
            <a:ext cx="7924800" cy="3352800"/>
          </a:xfrm>
        </p:spPr>
        <p:txBody>
          <a:bodyPr/>
          <a:lstStyle/>
          <a:p>
            <a:pPr algn="l"/>
            <a:r>
              <a:rPr lang="en-US" sz="2000" b="1" dirty="0" smtClean="0">
                <a:solidFill>
                  <a:srgbClr val="FF0000"/>
                </a:solidFill>
                <a:latin typeface="+mn-lt"/>
              </a:rPr>
              <a:t>              </a:t>
            </a:r>
            <a:r>
              <a:rPr lang="ru-RU" sz="2000" b="1" dirty="0" smtClean="0">
                <a:solidFill>
                  <a:srgbClr val="FF0000"/>
                </a:solidFill>
                <a:latin typeface="+mn-lt"/>
              </a:rPr>
              <a:t>ЭТАПЫ РАБОТЫ НАД ПРОЕКТОМ:</a:t>
            </a:r>
            <a:r>
              <a:rPr lang="en-US" sz="2000" b="1" dirty="0" smtClean="0">
                <a:solidFill>
                  <a:srgbClr val="FF0000"/>
                </a:solidFill>
                <a:latin typeface="+mn-lt"/>
              </a:rPr>
              <a:t/>
            </a:r>
            <a:br>
              <a:rPr lang="en-US" sz="2000" b="1" dirty="0" smtClean="0">
                <a:solidFill>
                  <a:srgbClr val="FF0000"/>
                </a:solidFill>
                <a:latin typeface="+mn-lt"/>
              </a:rPr>
            </a:br>
            <a:r>
              <a:rPr lang="ru-RU" sz="2000" dirty="0" smtClean="0">
                <a:latin typeface="+mn-lt"/>
              </a:rPr>
              <a:t/>
            </a:r>
            <a:br>
              <a:rPr lang="ru-RU" sz="2000" dirty="0" smtClean="0">
                <a:latin typeface="+mn-lt"/>
              </a:rPr>
            </a:br>
            <a:r>
              <a:rPr lang="ru-RU" sz="2000" dirty="0" smtClean="0">
                <a:latin typeface="+mn-lt"/>
              </a:rPr>
              <a:t>1. Выбор изделия для проекта.</a:t>
            </a:r>
            <a:br>
              <a:rPr lang="ru-RU" sz="2000" dirty="0" smtClean="0">
                <a:latin typeface="+mn-lt"/>
              </a:rPr>
            </a:br>
            <a:r>
              <a:rPr lang="ru-RU" sz="2000" dirty="0" smtClean="0">
                <a:latin typeface="+mn-lt"/>
              </a:rPr>
              <a:t>2. Выполнение эскиза изделия.</a:t>
            </a:r>
            <a:br>
              <a:rPr lang="ru-RU" sz="2000" dirty="0" smtClean="0">
                <a:latin typeface="+mn-lt"/>
              </a:rPr>
            </a:br>
            <a:r>
              <a:rPr lang="ru-RU" sz="2000" dirty="0" smtClean="0">
                <a:latin typeface="+mn-lt"/>
              </a:rPr>
              <a:t>З. Выполнение чертежа, изготовление выкройки.</a:t>
            </a:r>
            <a:br>
              <a:rPr lang="ru-RU" sz="2000" dirty="0" smtClean="0">
                <a:latin typeface="+mn-lt"/>
              </a:rPr>
            </a:br>
            <a:r>
              <a:rPr lang="ru-RU" sz="2000" dirty="0" smtClean="0">
                <a:latin typeface="+mn-lt"/>
              </a:rPr>
              <a:t>4. Расчет себестоимости изделия.</a:t>
            </a:r>
            <a:br>
              <a:rPr lang="ru-RU" sz="2000" dirty="0" smtClean="0">
                <a:latin typeface="+mn-lt"/>
              </a:rPr>
            </a:br>
            <a:r>
              <a:rPr lang="ru-RU" sz="2000" dirty="0" smtClean="0">
                <a:latin typeface="+mn-lt"/>
              </a:rPr>
              <a:t>5. Технологическая последовательность изготовления изделия.</a:t>
            </a:r>
            <a:br>
              <a:rPr lang="ru-RU" sz="2000" dirty="0" smtClean="0">
                <a:latin typeface="+mn-lt"/>
              </a:rPr>
            </a:br>
            <a:r>
              <a:rPr lang="ru-RU" sz="2000" dirty="0" smtClean="0">
                <a:latin typeface="+mn-lt"/>
              </a:rPr>
              <a:t>б. Изготовление изделия.</a:t>
            </a:r>
            <a:br>
              <a:rPr lang="ru-RU" sz="2000" dirty="0" smtClean="0">
                <a:latin typeface="+mn-lt"/>
              </a:rPr>
            </a:br>
            <a:r>
              <a:rPr lang="ru-RU" sz="2000" dirty="0" smtClean="0">
                <a:latin typeface="+mn-lt"/>
              </a:rPr>
              <a:t>7. Оформление необходимой документации.</a:t>
            </a:r>
            <a:br>
              <a:rPr lang="ru-RU" sz="2000" dirty="0" smtClean="0">
                <a:latin typeface="+mn-lt"/>
              </a:rPr>
            </a:br>
            <a:r>
              <a:rPr lang="ru-RU" sz="2000" dirty="0" smtClean="0">
                <a:latin typeface="+mn-lt"/>
              </a:rPr>
              <a:t>8. Защита проекта.</a:t>
            </a:r>
            <a:br>
              <a:rPr lang="ru-RU" sz="2000" dirty="0" smtClean="0">
                <a:latin typeface="+mn-lt"/>
              </a:rPr>
            </a:br>
            <a:r>
              <a:rPr lang="ru-RU" sz="2000" dirty="0" smtClean="0">
                <a:latin typeface="+mn-lt"/>
              </a:rPr>
              <a:t> </a:t>
            </a:r>
            <a:br>
              <a:rPr lang="ru-RU" sz="2000" dirty="0" smtClean="0">
                <a:latin typeface="+mn-lt"/>
              </a:rPr>
            </a:br>
            <a:r>
              <a:rPr lang="ru-RU" sz="2000" dirty="0" smtClean="0">
                <a:latin typeface="+mn-lt"/>
              </a:rPr>
              <a:t>-Учащие на уроках изучают необходимый материал, выполняют чертеж изделия, выполняют работы по пошиву, во внеурочное время оформляют проект. В конце четверти учащиеся выполняют защиту проектов.</a:t>
            </a:r>
            <a:br>
              <a:rPr lang="ru-RU" sz="2000" dirty="0" smtClean="0">
                <a:latin typeface="+mn-lt"/>
              </a:rPr>
            </a:br>
            <a:r>
              <a:rPr lang="ru-RU" sz="2000" dirty="0" smtClean="0">
                <a:latin typeface="+mn-lt"/>
              </a:rPr>
              <a:t>Можно использовать проекты в качестве контрольных работ за год.</a:t>
            </a:r>
            <a:br>
              <a:rPr lang="ru-RU" sz="2000" dirty="0" smtClean="0">
                <a:latin typeface="+mn-lt"/>
              </a:rPr>
            </a:br>
            <a:r>
              <a:rPr lang="ru-RU" sz="2000" dirty="0" smtClean="0">
                <a:latin typeface="+mn-lt"/>
              </a:rPr>
              <a:t> </a:t>
            </a:r>
            <a:r>
              <a:rPr lang="ru-RU" sz="1400" dirty="0" smtClean="0">
                <a:latin typeface="+mn-lt"/>
              </a:rPr>
              <a:t/>
            </a:r>
            <a:br>
              <a:rPr lang="ru-RU" sz="1400" dirty="0" smtClean="0">
                <a:latin typeface="+mn-lt"/>
              </a:rPr>
            </a:br>
            <a:r>
              <a:rPr lang="ru-RU" sz="1400" i="1" dirty="0" smtClean="0">
                <a:latin typeface="+mn-lt"/>
              </a:rPr>
              <a:t> </a:t>
            </a:r>
            <a:r>
              <a:rPr lang="ru-RU" sz="1400" dirty="0" smtClean="0">
                <a:latin typeface="+mn-lt"/>
              </a:rPr>
              <a:t/>
            </a:r>
            <a:br>
              <a:rPr lang="ru-RU" sz="1400" dirty="0" smtClean="0">
                <a:latin typeface="+mn-lt"/>
              </a:rPr>
            </a:br>
            <a:r>
              <a:rPr lang="ru-RU" sz="1400" b="1" dirty="0" smtClean="0">
                <a:latin typeface="+mn-lt"/>
              </a:rPr>
              <a:t> </a:t>
            </a:r>
            <a:r>
              <a:rPr lang="ru-RU" sz="3200" dirty="0" smtClean="0"/>
              <a:t/>
            </a:r>
            <a:br>
              <a:rPr lang="ru-RU" sz="3200" dirty="0" smtClean="0"/>
            </a:br>
            <a:endParaRPr lang="ru-RU" sz="3200" b="1" dirty="0" smtClean="0">
              <a:latin typeface="Times New Roman" pitchFamily="18" charset="0"/>
              <a:cs typeface="Times New Roman" pitchFamily="18" charset="0"/>
            </a:endParaRPr>
          </a:p>
        </p:txBody>
      </p:sp>
      <p:pic>
        <p:nvPicPr>
          <p:cNvPr id="16390" name="Picture 7" descr="MC900432586[1]"/>
          <p:cNvPicPr>
            <a:picLocks noChangeAspect="1" noChangeArrowheads="1"/>
          </p:cNvPicPr>
          <p:nvPr/>
        </p:nvPicPr>
        <p:blipFill>
          <a:blip r:embed="rId2" cstate="email"/>
          <a:srcRect/>
          <a:stretch>
            <a:fillRect/>
          </a:stretch>
        </p:blipFill>
        <p:spPr bwMode="auto">
          <a:xfrm>
            <a:off x="7772400" y="609600"/>
            <a:ext cx="762000" cy="762000"/>
          </a:xfrm>
          <a:prstGeom prst="rect">
            <a:avLst/>
          </a:prstGeom>
          <a:noFill/>
          <a:ln w="9525">
            <a:noFill/>
            <a:miter lim="800000"/>
            <a:headEnd/>
            <a:tailEnd/>
          </a:ln>
        </p:spPr>
      </p:pic>
      <p:pic>
        <p:nvPicPr>
          <p:cNvPr id="16391" name="Picture 7" descr="MC900432586[1]"/>
          <p:cNvPicPr>
            <a:picLocks noChangeAspect="1" noChangeArrowheads="1"/>
          </p:cNvPicPr>
          <p:nvPr/>
        </p:nvPicPr>
        <p:blipFill>
          <a:blip r:embed="rId2" cstate="email"/>
          <a:srcRect/>
          <a:stretch>
            <a:fillRect/>
          </a:stretch>
        </p:blipFill>
        <p:spPr bwMode="auto">
          <a:xfrm>
            <a:off x="228600" y="533400"/>
            <a:ext cx="762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2"/>
          <p:cNvSpPr>
            <a:spLocks noChangeArrowheads="1"/>
          </p:cNvSpPr>
          <p:nvPr/>
        </p:nvSpPr>
        <p:spPr bwMode="auto">
          <a:xfrm>
            <a:off x="2971800" y="2743200"/>
            <a:ext cx="3733800" cy="914400"/>
          </a:xfrm>
          <a:prstGeom prst="ellipse">
            <a:avLst/>
          </a:prstGeom>
          <a:gradFill rotWithShape="0">
            <a:gsLst>
              <a:gs pos="0">
                <a:srgbClr val="9966FF"/>
              </a:gs>
              <a:gs pos="50000">
                <a:srgbClr val="FFFFFF"/>
              </a:gs>
              <a:gs pos="100000">
                <a:srgbClr val="9966FF"/>
              </a:gs>
            </a:gsLst>
            <a:lin ang="5400000" scaled="1"/>
          </a:gradFill>
          <a:ln w="9525">
            <a:solidFill>
              <a:srgbClr val="FF3300"/>
            </a:solidFill>
            <a:round/>
            <a:headEnd/>
            <a:tailEnd/>
          </a:ln>
          <a:effectLst/>
        </p:spPr>
        <p:txBody>
          <a:bodyPr wrap="none" anchor="ctr"/>
          <a:lstStyle/>
          <a:p>
            <a:pPr algn="ctr"/>
            <a:endParaRPr lang="ru-RU">
              <a:solidFill>
                <a:srgbClr val="993300"/>
              </a:solidFill>
            </a:endParaRPr>
          </a:p>
        </p:txBody>
      </p:sp>
      <p:sp>
        <p:nvSpPr>
          <p:cNvPr id="2051" name="Text Box 3"/>
          <p:cNvSpPr txBox="1">
            <a:spLocks noChangeArrowheads="1"/>
          </p:cNvSpPr>
          <p:nvPr/>
        </p:nvSpPr>
        <p:spPr bwMode="auto">
          <a:xfrm>
            <a:off x="3657600" y="2971800"/>
            <a:ext cx="2743200" cy="1004888"/>
          </a:xfrm>
          <a:prstGeom prst="rect">
            <a:avLst/>
          </a:prstGeom>
          <a:noFill/>
          <a:ln w="9525">
            <a:noFill/>
            <a:miter lim="800000"/>
            <a:headEnd/>
            <a:tailEnd/>
          </a:ln>
          <a:effectLst/>
        </p:spPr>
        <p:txBody>
          <a:bodyPr>
            <a:spAutoFit/>
          </a:bodyPr>
          <a:lstStyle/>
          <a:p>
            <a:pPr>
              <a:spcBef>
                <a:spcPct val="50000"/>
              </a:spcBef>
            </a:pPr>
            <a:endParaRPr lang="ru-RU" b="1" i="1"/>
          </a:p>
          <a:p>
            <a:pPr>
              <a:spcBef>
                <a:spcPct val="50000"/>
              </a:spcBef>
            </a:pPr>
            <a:endParaRPr lang="ru-RU" b="1" i="1"/>
          </a:p>
        </p:txBody>
      </p:sp>
      <p:sp>
        <p:nvSpPr>
          <p:cNvPr id="2052" name="Oval 4"/>
          <p:cNvSpPr>
            <a:spLocks noChangeArrowheads="1"/>
          </p:cNvSpPr>
          <p:nvPr/>
        </p:nvSpPr>
        <p:spPr bwMode="auto">
          <a:xfrm>
            <a:off x="4191000" y="228600"/>
            <a:ext cx="2971800" cy="762000"/>
          </a:xfrm>
          <a:prstGeom prst="ellipse">
            <a:avLst/>
          </a:pr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r="100000" b="100000"/>
            </a:path>
          </a:gradFill>
          <a:ln w="9525">
            <a:solidFill>
              <a:srgbClr val="FFFF99"/>
            </a:solidFill>
            <a:round/>
            <a:headEnd/>
            <a:tailEnd/>
          </a:ln>
          <a:effectLst/>
        </p:spPr>
        <p:txBody>
          <a:bodyPr wrap="none" anchor="ctr"/>
          <a:lstStyle/>
          <a:p>
            <a:endParaRPr lang="ru-RU"/>
          </a:p>
        </p:txBody>
      </p:sp>
      <p:sp>
        <p:nvSpPr>
          <p:cNvPr id="2053" name="Oval 5"/>
          <p:cNvSpPr>
            <a:spLocks noChangeArrowheads="1"/>
          </p:cNvSpPr>
          <p:nvPr/>
        </p:nvSpPr>
        <p:spPr bwMode="auto">
          <a:xfrm>
            <a:off x="6248400" y="1143000"/>
            <a:ext cx="2895600" cy="914400"/>
          </a:xfrm>
          <a:prstGeom prst="ellipse">
            <a:avLst/>
          </a:prstGeom>
          <a:gradFill rotWithShape="0">
            <a:gsLst>
              <a:gs pos="0">
                <a:srgbClr val="FF0000"/>
              </a:gs>
              <a:gs pos="100000">
                <a:srgbClr val="FFFFFF"/>
              </a:gs>
            </a:gsLst>
            <a:lin ang="5400000" scaled="1"/>
          </a:gradFill>
          <a:ln w="9525">
            <a:solidFill>
              <a:srgbClr val="660066"/>
            </a:solidFill>
            <a:round/>
            <a:headEnd/>
            <a:tailEnd/>
          </a:ln>
          <a:effectLst/>
        </p:spPr>
        <p:txBody>
          <a:bodyPr wrap="none" anchor="ctr"/>
          <a:lstStyle/>
          <a:p>
            <a:endParaRPr lang="ru-RU"/>
          </a:p>
        </p:txBody>
      </p:sp>
      <p:sp>
        <p:nvSpPr>
          <p:cNvPr id="2054" name="Oval 6"/>
          <p:cNvSpPr>
            <a:spLocks noChangeArrowheads="1"/>
          </p:cNvSpPr>
          <p:nvPr/>
        </p:nvSpPr>
        <p:spPr bwMode="auto">
          <a:xfrm>
            <a:off x="7162800" y="2667000"/>
            <a:ext cx="1981200" cy="838200"/>
          </a:xfrm>
          <a:prstGeom prst="ellipse">
            <a:avLst/>
          </a:prstGeom>
          <a:gradFill rotWithShape="0">
            <a:gsLst>
              <a:gs pos="0">
                <a:srgbClr val="CC00FF"/>
              </a:gs>
              <a:gs pos="100000">
                <a:srgbClr val="FFFFFF"/>
              </a:gs>
            </a:gsLst>
            <a:path path="rect">
              <a:fillToRect t="100000" r="100000"/>
            </a:path>
          </a:gradFill>
          <a:ln w="9525">
            <a:solidFill>
              <a:srgbClr val="660066"/>
            </a:solidFill>
            <a:round/>
            <a:headEnd/>
            <a:tailEnd/>
          </a:ln>
          <a:effectLst/>
        </p:spPr>
        <p:txBody>
          <a:bodyPr wrap="none" anchor="ctr"/>
          <a:lstStyle/>
          <a:p>
            <a:endParaRPr lang="ru-RU"/>
          </a:p>
        </p:txBody>
      </p:sp>
      <p:sp>
        <p:nvSpPr>
          <p:cNvPr id="2055" name="Oval 7"/>
          <p:cNvSpPr>
            <a:spLocks noChangeArrowheads="1"/>
          </p:cNvSpPr>
          <p:nvPr/>
        </p:nvSpPr>
        <p:spPr bwMode="auto">
          <a:xfrm>
            <a:off x="6629400" y="3886200"/>
            <a:ext cx="2514600" cy="990600"/>
          </a:xfrm>
          <a:prstGeom prst="ellipse">
            <a:avLst/>
          </a:prstGeom>
          <a:gradFill rotWithShape="0">
            <a:gsLst>
              <a:gs pos="0">
                <a:srgbClr val="66FF99">
                  <a:gamma/>
                  <a:shade val="46275"/>
                  <a:invGamma/>
                </a:srgbClr>
              </a:gs>
              <a:gs pos="100000">
                <a:srgbClr val="66FF99"/>
              </a:gs>
            </a:gsLst>
            <a:lin ang="5400000" scaled="1"/>
          </a:gradFill>
          <a:ln w="9525">
            <a:solidFill>
              <a:srgbClr val="FFFF99"/>
            </a:solidFill>
            <a:round/>
            <a:headEnd/>
            <a:tailEnd/>
          </a:ln>
          <a:effectLst/>
        </p:spPr>
        <p:txBody>
          <a:bodyPr wrap="none" anchor="ctr"/>
          <a:lstStyle/>
          <a:p>
            <a:endParaRPr lang="ru-RU"/>
          </a:p>
        </p:txBody>
      </p:sp>
      <p:sp>
        <p:nvSpPr>
          <p:cNvPr id="2056" name="Oval 8"/>
          <p:cNvSpPr>
            <a:spLocks noChangeArrowheads="1"/>
          </p:cNvSpPr>
          <p:nvPr/>
        </p:nvSpPr>
        <p:spPr bwMode="auto">
          <a:xfrm>
            <a:off x="5105400" y="5638800"/>
            <a:ext cx="3352800" cy="990600"/>
          </a:xfrm>
          <a:prstGeom prst="ellipse">
            <a:avLst/>
          </a:prstGeom>
          <a:gradFill rotWithShape="0">
            <a:gsLst>
              <a:gs pos="0">
                <a:srgbClr val="6600FF"/>
              </a:gs>
              <a:gs pos="100000">
                <a:srgbClr val="FFFF99"/>
              </a:gs>
            </a:gsLst>
            <a:lin ang="18900000" scaled="1"/>
          </a:gradFill>
          <a:ln w="9525">
            <a:solidFill>
              <a:schemeClr val="accent2"/>
            </a:solidFill>
            <a:round/>
            <a:headEnd/>
            <a:tailEnd/>
          </a:ln>
          <a:effectLst/>
        </p:spPr>
        <p:txBody>
          <a:bodyPr wrap="none" anchor="ctr"/>
          <a:lstStyle/>
          <a:p>
            <a:pPr algn="ctr"/>
            <a:endParaRPr lang="ru-RU"/>
          </a:p>
        </p:txBody>
      </p:sp>
      <p:sp>
        <p:nvSpPr>
          <p:cNvPr id="2057" name="Oval 9"/>
          <p:cNvSpPr>
            <a:spLocks noChangeArrowheads="1"/>
          </p:cNvSpPr>
          <p:nvPr/>
        </p:nvSpPr>
        <p:spPr bwMode="auto">
          <a:xfrm>
            <a:off x="990600" y="5715000"/>
            <a:ext cx="3886200" cy="990600"/>
          </a:xfrm>
          <a:prstGeom prst="ellipse">
            <a:avLst/>
          </a:prstGeom>
          <a:gradFill rotWithShape="0">
            <a:gsLst>
              <a:gs pos="0">
                <a:srgbClr val="FFFF99"/>
              </a:gs>
              <a:gs pos="100000">
                <a:srgbClr val="FF7C80"/>
              </a:gs>
            </a:gsLst>
            <a:path path="shape">
              <a:fillToRect l="50000" t="50000" r="50000" b="50000"/>
            </a:path>
          </a:gradFill>
          <a:ln w="9525">
            <a:solidFill>
              <a:srgbClr val="800000"/>
            </a:solidFill>
            <a:round/>
            <a:headEnd/>
            <a:tailEnd/>
          </a:ln>
          <a:effectLst/>
        </p:spPr>
        <p:txBody>
          <a:bodyPr wrap="none" anchor="ctr"/>
          <a:lstStyle/>
          <a:p>
            <a:endParaRPr lang="ru-RU"/>
          </a:p>
        </p:txBody>
      </p:sp>
      <p:sp>
        <p:nvSpPr>
          <p:cNvPr id="2058" name="Oval 10"/>
          <p:cNvSpPr>
            <a:spLocks noChangeArrowheads="1"/>
          </p:cNvSpPr>
          <p:nvPr/>
        </p:nvSpPr>
        <p:spPr bwMode="auto">
          <a:xfrm>
            <a:off x="152400" y="4419600"/>
            <a:ext cx="2971800" cy="1066800"/>
          </a:xfrm>
          <a:prstGeom prst="ellipse">
            <a:avLst/>
          </a:prstGeom>
          <a:gradFill rotWithShape="0">
            <a:gsLst>
              <a:gs pos="0">
                <a:srgbClr val="00FFFF"/>
              </a:gs>
              <a:gs pos="100000">
                <a:srgbClr val="3366FF"/>
              </a:gs>
            </a:gsLst>
            <a:path path="shape">
              <a:fillToRect l="50000" t="50000" r="50000" b="50000"/>
            </a:path>
          </a:gradFill>
          <a:ln w="9525">
            <a:solidFill>
              <a:srgbClr val="660066"/>
            </a:solidFill>
            <a:round/>
            <a:headEnd/>
            <a:tailEnd/>
          </a:ln>
          <a:effectLst/>
        </p:spPr>
        <p:txBody>
          <a:bodyPr wrap="none" anchor="ctr"/>
          <a:lstStyle/>
          <a:p>
            <a:endParaRPr lang="ru-RU"/>
          </a:p>
        </p:txBody>
      </p:sp>
      <p:sp>
        <p:nvSpPr>
          <p:cNvPr id="2059" name="Oval 11"/>
          <p:cNvSpPr>
            <a:spLocks noChangeArrowheads="1"/>
          </p:cNvSpPr>
          <p:nvPr/>
        </p:nvSpPr>
        <p:spPr bwMode="auto">
          <a:xfrm>
            <a:off x="0" y="3048000"/>
            <a:ext cx="2438400" cy="914400"/>
          </a:xfrm>
          <a:prstGeom prst="ellipse">
            <a:avLst/>
          </a:prstGeom>
          <a:gradFill rotWithShape="0">
            <a:gsLst>
              <a:gs pos="0">
                <a:srgbClr val="0099CC"/>
              </a:gs>
              <a:gs pos="100000">
                <a:srgbClr val="FFFFFF"/>
              </a:gs>
            </a:gsLst>
            <a:path path="rect">
              <a:fillToRect l="100000" b="100000"/>
            </a:path>
          </a:gradFill>
          <a:ln w="9525">
            <a:solidFill>
              <a:schemeClr val="accent2"/>
            </a:solidFill>
            <a:round/>
            <a:headEnd/>
            <a:tailEnd/>
          </a:ln>
          <a:effectLst/>
        </p:spPr>
        <p:txBody>
          <a:bodyPr wrap="none" anchor="ctr"/>
          <a:lstStyle/>
          <a:p>
            <a:endParaRPr lang="ru-RU"/>
          </a:p>
        </p:txBody>
      </p:sp>
      <p:sp>
        <p:nvSpPr>
          <p:cNvPr id="2060" name="Oval 12"/>
          <p:cNvSpPr>
            <a:spLocks noChangeArrowheads="1"/>
          </p:cNvSpPr>
          <p:nvPr/>
        </p:nvSpPr>
        <p:spPr bwMode="auto">
          <a:xfrm>
            <a:off x="152400" y="1524000"/>
            <a:ext cx="2743200" cy="1143000"/>
          </a:xfrm>
          <a:prstGeom prst="ellipse">
            <a:avLst/>
          </a:prstGeom>
          <a:gradFill rotWithShape="0">
            <a:gsLst>
              <a:gs pos="0">
                <a:srgbClr val="FFFF99">
                  <a:gamma/>
                  <a:shade val="46275"/>
                  <a:invGamma/>
                </a:srgbClr>
              </a:gs>
              <a:gs pos="100000">
                <a:srgbClr val="FFFF99"/>
              </a:gs>
            </a:gsLst>
            <a:lin ang="5400000" scaled="1"/>
          </a:gradFill>
          <a:ln w="9525">
            <a:solidFill>
              <a:srgbClr val="009900"/>
            </a:solidFill>
            <a:round/>
            <a:headEnd/>
            <a:tailEnd/>
          </a:ln>
          <a:effectLst/>
        </p:spPr>
        <p:txBody>
          <a:bodyPr wrap="none" anchor="ctr"/>
          <a:lstStyle/>
          <a:p>
            <a:endParaRPr lang="ru-RU"/>
          </a:p>
        </p:txBody>
      </p:sp>
      <p:sp>
        <p:nvSpPr>
          <p:cNvPr id="2061" name="Oval 13"/>
          <p:cNvSpPr>
            <a:spLocks noChangeArrowheads="1"/>
          </p:cNvSpPr>
          <p:nvPr/>
        </p:nvSpPr>
        <p:spPr bwMode="auto">
          <a:xfrm>
            <a:off x="1219200" y="228600"/>
            <a:ext cx="2895600" cy="1066800"/>
          </a:xfrm>
          <a:prstGeom prst="ellipse">
            <a:avLst/>
          </a:prstGeom>
          <a:gradFill rotWithShape="0">
            <a:gsLst>
              <a:gs pos="0">
                <a:srgbClr val="66FF99"/>
              </a:gs>
              <a:gs pos="100000">
                <a:srgbClr val="009900"/>
              </a:gs>
            </a:gsLst>
            <a:lin ang="5400000" scaled="1"/>
          </a:gradFill>
          <a:ln w="9525">
            <a:solidFill>
              <a:srgbClr val="FF9900"/>
            </a:solidFill>
            <a:round/>
            <a:headEnd/>
            <a:tailEnd/>
          </a:ln>
          <a:effectLst/>
        </p:spPr>
        <p:txBody>
          <a:bodyPr wrap="none" anchor="ctr"/>
          <a:lstStyle/>
          <a:p>
            <a:endParaRPr lang="ru-RU"/>
          </a:p>
        </p:txBody>
      </p:sp>
      <p:sp>
        <p:nvSpPr>
          <p:cNvPr id="2062" name="Text Box 14"/>
          <p:cNvSpPr txBox="1">
            <a:spLocks noChangeArrowheads="1"/>
          </p:cNvSpPr>
          <p:nvPr/>
        </p:nvSpPr>
        <p:spPr bwMode="auto">
          <a:xfrm>
            <a:off x="3505200" y="2971800"/>
            <a:ext cx="3657600" cy="396875"/>
          </a:xfrm>
          <a:prstGeom prst="rect">
            <a:avLst/>
          </a:prstGeom>
          <a:noFill/>
          <a:ln w="9525">
            <a:noFill/>
            <a:miter lim="800000"/>
            <a:headEnd/>
            <a:tailEnd/>
          </a:ln>
          <a:effectLst/>
        </p:spPr>
        <p:txBody>
          <a:bodyPr>
            <a:spAutoFit/>
          </a:bodyPr>
          <a:lstStyle/>
          <a:p>
            <a:pPr>
              <a:spcBef>
                <a:spcPct val="50000"/>
              </a:spcBef>
            </a:pPr>
            <a:r>
              <a:rPr lang="ru-RU" sz="2000" b="1" dirty="0" smtClean="0">
                <a:solidFill>
                  <a:srgbClr val="800000"/>
                </a:solidFill>
              </a:rPr>
              <a:t>ИЗДЕЛИЕ ; </a:t>
            </a:r>
            <a:r>
              <a:rPr lang="ru-RU" sz="2000" b="1" dirty="0">
                <a:solidFill>
                  <a:srgbClr val="800000"/>
                </a:solidFill>
              </a:rPr>
              <a:t>ИГРУШКА</a:t>
            </a:r>
          </a:p>
        </p:txBody>
      </p:sp>
      <p:sp>
        <p:nvSpPr>
          <p:cNvPr id="2063" name="Line 15"/>
          <p:cNvSpPr>
            <a:spLocks noChangeShapeType="1"/>
          </p:cNvSpPr>
          <p:nvPr/>
        </p:nvSpPr>
        <p:spPr bwMode="auto">
          <a:xfrm flipV="1">
            <a:off x="4953000" y="990600"/>
            <a:ext cx="533400" cy="1676400"/>
          </a:xfrm>
          <a:prstGeom prst="line">
            <a:avLst/>
          </a:prstGeom>
          <a:noFill/>
          <a:ln w="57150">
            <a:solidFill>
              <a:srgbClr val="FF3300"/>
            </a:solidFill>
            <a:round/>
            <a:headEnd type="oval" w="med" len="med"/>
            <a:tailEnd type="stealth" w="med" len="med"/>
          </a:ln>
          <a:effectLst/>
        </p:spPr>
        <p:txBody>
          <a:bodyPr/>
          <a:lstStyle/>
          <a:p>
            <a:endParaRPr lang="ru-RU"/>
          </a:p>
        </p:txBody>
      </p:sp>
      <p:sp>
        <p:nvSpPr>
          <p:cNvPr id="2064" name="Line 16"/>
          <p:cNvSpPr>
            <a:spLocks noChangeShapeType="1"/>
          </p:cNvSpPr>
          <p:nvPr/>
        </p:nvSpPr>
        <p:spPr bwMode="auto">
          <a:xfrm flipV="1">
            <a:off x="5867400" y="2133600"/>
            <a:ext cx="990600" cy="685800"/>
          </a:xfrm>
          <a:prstGeom prst="line">
            <a:avLst/>
          </a:prstGeom>
          <a:noFill/>
          <a:ln w="57150">
            <a:solidFill>
              <a:srgbClr val="FF3300"/>
            </a:solidFill>
            <a:round/>
            <a:headEnd type="oval" w="med" len="med"/>
            <a:tailEnd type="triangle" w="med" len="med"/>
          </a:ln>
          <a:effectLst/>
        </p:spPr>
        <p:txBody>
          <a:bodyPr/>
          <a:lstStyle/>
          <a:p>
            <a:endParaRPr lang="ru-RU"/>
          </a:p>
        </p:txBody>
      </p:sp>
      <p:sp>
        <p:nvSpPr>
          <p:cNvPr id="2065" name="Line 17"/>
          <p:cNvSpPr>
            <a:spLocks noChangeShapeType="1"/>
          </p:cNvSpPr>
          <p:nvPr/>
        </p:nvSpPr>
        <p:spPr bwMode="auto">
          <a:xfrm flipV="1">
            <a:off x="6705600" y="2971800"/>
            <a:ext cx="533400" cy="76200"/>
          </a:xfrm>
          <a:prstGeom prst="line">
            <a:avLst/>
          </a:prstGeom>
          <a:noFill/>
          <a:ln w="57150">
            <a:solidFill>
              <a:srgbClr val="FF3300"/>
            </a:solidFill>
            <a:round/>
            <a:headEnd type="oval" w="med" len="med"/>
            <a:tailEnd type="triangle" w="med" len="med"/>
          </a:ln>
          <a:effectLst/>
        </p:spPr>
        <p:txBody>
          <a:bodyPr/>
          <a:lstStyle/>
          <a:p>
            <a:endParaRPr lang="ru-RU"/>
          </a:p>
        </p:txBody>
      </p:sp>
      <p:sp>
        <p:nvSpPr>
          <p:cNvPr id="2066" name="Line 18"/>
          <p:cNvSpPr>
            <a:spLocks noChangeShapeType="1"/>
          </p:cNvSpPr>
          <p:nvPr/>
        </p:nvSpPr>
        <p:spPr bwMode="auto">
          <a:xfrm>
            <a:off x="6019800" y="3581400"/>
            <a:ext cx="1066800" cy="457200"/>
          </a:xfrm>
          <a:prstGeom prst="line">
            <a:avLst/>
          </a:prstGeom>
          <a:noFill/>
          <a:ln w="57150">
            <a:solidFill>
              <a:srgbClr val="FF3300"/>
            </a:solidFill>
            <a:round/>
            <a:headEnd type="oval" w="med" len="med"/>
            <a:tailEnd type="triangle" w="med" len="med"/>
          </a:ln>
          <a:effectLst/>
        </p:spPr>
        <p:txBody>
          <a:bodyPr/>
          <a:lstStyle/>
          <a:p>
            <a:endParaRPr lang="ru-RU"/>
          </a:p>
        </p:txBody>
      </p:sp>
      <p:sp>
        <p:nvSpPr>
          <p:cNvPr id="2067" name="Line 19"/>
          <p:cNvSpPr>
            <a:spLocks noChangeShapeType="1"/>
          </p:cNvSpPr>
          <p:nvPr/>
        </p:nvSpPr>
        <p:spPr bwMode="auto">
          <a:xfrm>
            <a:off x="5257800" y="3733800"/>
            <a:ext cx="685800" cy="1752600"/>
          </a:xfrm>
          <a:prstGeom prst="line">
            <a:avLst/>
          </a:prstGeom>
          <a:noFill/>
          <a:ln w="57150">
            <a:solidFill>
              <a:srgbClr val="FF3300"/>
            </a:solidFill>
            <a:round/>
            <a:headEnd type="oval" w="med" len="med"/>
            <a:tailEnd type="triangle" w="med" len="med"/>
          </a:ln>
          <a:effectLst/>
        </p:spPr>
        <p:txBody>
          <a:bodyPr/>
          <a:lstStyle/>
          <a:p>
            <a:endParaRPr lang="ru-RU"/>
          </a:p>
        </p:txBody>
      </p:sp>
      <p:sp>
        <p:nvSpPr>
          <p:cNvPr id="2068" name="Line 20"/>
          <p:cNvSpPr>
            <a:spLocks noChangeShapeType="1"/>
          </p:cNvSpPr>
          <p:nvPr/>
        </p:nvSpPr>
        <p:spPr bwMode="auto">
          <a:xfrm flipH="1">
            <a:off x="3505200" y="3733800"/>
            <a:ext cx="914400" cy="1981200"/>
          </a:xfrm>
          <a:prstGeom prst="line">
            <a:avLst/>
          </a:prstGeom>
          <a:noFill/>
          <a:ln w="57150">
            <a:solidFill>
              <a:srgbClr val="FF3300"/>
            </a:solidFill>
            <a:round/>
            <a:headEnd type="oval" w="med" len="med"/>
            <a:tailEnd type="triangle" w="med" len="med"/>
          </a:ln>
          <a:effectLst/>
        </p:spPr>
        <p:txBody>
          <a:bodyPr/>
          <a:lstStyle/>
          <a:p>
            <a:endParaRPr lang="ru-RU"/>
          </a:p>
        </p:txBody>
      </p:sp>
      <p:sp>
        <p:nvSpPr>
          <p:cNvPr id="2069" name="Line 21"/>
          <p:cNvSpPr>
            <a:spLocks noChangeShapeType="1"/>
          </p:cNvSpPr>
          <p:nvPr/>
        </p:nvSpPr>
        <p:spPr bwMode="auto">
          <a:xfrm flipH="1">
            <a:off x="2362200" y="3581400"/>
            <a:ext cx="1447800" cy="838200"/>
          </a:xfrm>
          <a:prstGeom prst="line">
            <a:avLst/>
          </a:prstGeom>
          <a:noFill/>
          <a:ln w="57150">
            <a:solidFill>
              <a:srgbClr val="FF3300"/>
            </a:solidFill>
            <a:round/>
            <a:headEnd type="oval" w="med" len="med"/>
            <a:tailEnd type="triangle" w="med" len="med"/>
          </a:ln>
          <a:effectLst/>
        </p:spPr>
        <p:txBody>
          <a:bodyPr/>
          <a:lstStyle/>
          <a:p>
            <a:endParaRPr lang="ru-RU"/>
          </a:p>
        </p:txBody>
      </p:sp>
      <p:sp>
        <p:nvSpPr>
          <p:cNvPr id="2070" name="Line 22"/>
          <p:cNvSpPr>
            <a:spLocks noChangeShapeType="1"/>
          </p:cNvSpPr>
          <p:nvPr/>
        </p:nvSpPr>
        <p:spPr bwMode="auto">
          <a:xfrm flipH="1">
            <a:off x="2438400" y="3276600"/>
            <a:ext cx="533400" cy="76200"/>
          </a:xfrm>
          <a:prstGeom prst="line">
            <a:avLst/>
          </a:prstGeom>
          <a:noFill/>
          <a:ln w="57150">
            <a:solidFill>
              <a:srgbClr val="FF3300"/>
            </a:solidFill>
            <a:round/>
            <a:headEnd type="oval" w="med" len="med"/>
            <a:tailEnd type="triangle" w="med" len="med"/>
          </a:ln>
          <a:effectLst/>
        </p:spPr>
        <p:txBody>
          <a:bodyPr/>
          <a:lstStyle/>
          <a:p>
            <a:endParaRPr lang="ru-RU"/>
          </a:p>
        </p:txBody>
      </p:sp>
      <p:sp>
        <p:nvSpPr>
          <p:cNvPr id="2071" name="Line 23"/>
          <p:cNvSpPr>
            <a:spLocks noChangeShapeType="1"/>
          </p:cNvSpPr>
          <p:nvPr/>
        </p:nvSpPr>
        <p:spPr bwMode="auto">
          <a:xfrm flipH="1" flipV="1">
            <a:off x="2514600" y="2286000"/>
            <a:ext cx="762000" cy="533400"/>
          </a:xfrm>
          <a:prstGeom prst="line">
            <a:avLst/>
          </a:prstGeom>
          <a:noFill/>
          <a:ln w="57150">
            <a:solidFill>
              <a:srgbClr val="FF3300"/>
            </a:solidFill>
            <a:round/>
            <a:headEnd type="oval" w="med" len="med"/>
            <a:tailEnd type="triangle" w="med" len="med"/>
          </a:ln>
          <a:effectLst/>
        </p:spPr>
        <p:txBody>
          <a:bodyPr/>
          <a:lstStyle/>
          <a:p>
            <a:endParaRPr lang="ru-RU"/>
          </a:p>
        </p:txBody>
      </p:sp>
      <p:sp>
        <p:nvSpPr>
          <p:cNvPr id="2072" name="Line 24"/>
          <p:cNvSpPr>
            <a:spLocks noChangeShapeType="1"/>
          </p:cNvSpPr>
          <p:nvPr/>
        </p:nvSpPr>
        <p:spPr bwMode="auto">
          <a:xfrm flipH="1" flipV="1">
            <a:off x="3276600" y="1295400"/>
            <a:ext cx="838200" cy="1371600"/>
          </a:xfrm>
          <a:prstGeom prst="line">
            <a:avLst/>
          </a:prstGeom>
          <a:noFill/>
          <a:ln w="57150">
            <a:solidFill>
              <a:srgbClr val="FF3300"/>
            </a:solidFill>
            <a:round/>
            <a:headEnd type="oval" w="med" len="med"/>
            <a:tailEnd type="triangle" w="med" len="med"/>
          </a:ln>
          <a:effectLst/>
        </p:spPr>
        <p:txBody>
          <a:bodyPr/>
          <a:lstStyle/>
          <a:p>
            <a:endParaRPr lang="ru-RU"/>
          </a:p>
        </p:txBody>
      </p:sp>
      <p:sp>
        <p:nvSpPr>
          <p:cNvPr id="2073" name="Text Box 25"/>
          <p:cNvSpPr txBox="1">
            <a:spLocks noChangeArrowheads="1"/>
          </p:cNvSpPr>
          <p:nvPr/>
        </p:nvSpPr>
        <p:spPr bwMode="auto">
          <a:xfrm>
            <a:off x="4419600" y="533400"/>
            <a:ext cx="2133600" cy="457200"/>
          </a:xfrm>
          <a:prstGeom prst="rect">
            <a:avLst/>
          </a:prstGeom>
          <a:noFill/>
          <a:ln w="9525">
            <a:noFill/>
            <a:miter lim="800000"/>
            <a:headEnd/>
            <a:tailEnd/>
          </a:ln>
          <a:effectLst/>
        </p:spPr>
        <p:txBody>
          <a:bodyPr>
            <a:spAutoFit/>
          </a:bodyPr>
          <a:lstStyle/>
          <a:p>
            <a:pPr>
              <a:spcBef>
                <a:spcPct val="50000"/>
              </a:spcBef>
            </a:pPr>
            <a:endParaRPr lang="ru-RU"/>
          </a:p>
        </p:txBody>
      </p:sp>
      <p:sp>
        <p:nvSpPr>
          <p:cNvPr id="2075" name="Text Box 27"/>
          <p:cNvSpPr txBox="1">
            <a:spLocks noChangeArrowheads="1"/>
          </p:cNvSpPr>
          <p:nvPr/>
        </p:nvSpPr>
        <p:spPr bwMode="auto">
          <a:xfrm>
            <a:off x="6477000" y="1371600"/>
            <a:ext cx="2819400" cy="457200"/>
          </a:xfrm>
          <a:prstGeom prst="rect">
            <a:avLst/>
          </a:prstGeom>
          <a:noFill/>
          <a:ln w="9525">
            <a:noFill/>
            <a:miter lim="800000"/>
            <a:headEnd/>
            <a:tailEnd/>
          </a:ln>
          <a:effectLst/>
        </p:spPr>
        <p:txBody>
          <a:bodyPr>
            <a:spAutoFit/>
          </a:bodyPr>
          <a:lstStyle/>
          <a:p>
            <a:pPr>
              <a:spcBef>
                <a:spcPct val="50000"/>
              </a:spcBef>
            </a:pPr>
            <a:r>
              <a:rPr lang="ru-RU" b="1">
                <a:solidFill>
                  <a:srgbClr val="660066"/>
                </a:solidFill>
              </a:rPr>
              <a:t>Стиль интерьера</a:t>
            </a:r>
          </a:p>
        </p:txBody>
      </p:sp>
      <p:sp>
        <p:nvSpPr>
          <p:cNvPr id="2077" name="Text Box 29"/>
          <p:cNvSpPr txBox="1">
            <a:spLocks noChangeArrowheads="1"/>
          </p:cNvSpPr>
          <p:nvPr/>
        </p:nvSpPr>
        <p:spPr bwMode="auto">
          <a:xfrm>
            <a:off x="4724400" y="381000"/>
            <a:ext cx="2133600" cy="457200"/>
          </a:xfrm>
          <a:prstGeom prst="rect">
            <a:avLst/>
          </a:prstGeom>
          <a:noFill/>
          <a:ln w="9525">
            <a:noFill/>
            <a:miter lim="800000"/>
            <a:headEnd/>
            <a:tailEnd/>
          </a:ln>
          <a:effectLst/>
        </p:spPr>
        <p:txBody>
          <a:bodyPr>
            <a:spAutoFit/>
          </a:bodyPr>
          <a:lstStyle/>
          <a:p>
            <a:pPr>
              <a:spcBef>
                <a:spcPct val="50000"/>
              </a:spcBef>
            </a:pPr>
            <a:r>
              <a:rPr lang="ru-RU" b="1">
                <a:solidFill>
                  <a:srgbClr val="660066"/>
                </a:solidFill>
              </a:rPr>
              <a:t>Потребность</a:t>
            </a:r>
          </a:p>
        </p:txBody>
      </p:sp>
      <p:sp>
        <p:nvSpPr>
          <p:cNvPr id="2078" name="Text Box 30"/>
          <p:cNvSpPr txBox="1">
            <a:spLocks noChangeArrowheads="1"/>
          </p:cNvSpPr>
          <p:nvPr/>
        </p:nvSpPr>
        <p:spPr bwMode="auto">
          <a:xfrm>
            <a:off x="7467600" y="2667000"/>
            <a:ext cx="1905000" cy="822325"/>
          </a:xfrm>
          <a:prstGeom prst="rect">
            <a:avLst/>
          </a:prstGeom>
          <a:noFill/>
          <a:ln w="9525">
            <a:noFill/>
            <a:miter lim="800000"/>
            <a:headEnd/>
            <a:tailEnd/>
          </a:ln>
          <a:effectLst/>
        </p:spPr>
        <p:txBody>
          <a:bodyPr>
            <a:spAutoFit/>
          </a:bodyPr>
          <a:lstStyle/>
          <a:p>
            <a:pPr>
              <a:spcBef>
                <a:spcPct val="50000"/>
              </a:spcBef>
            </a:pPr>
            <a:r>
              <a:rPr lang="ru-RU" b="1">
                <a:solidFill>
                  <a:srgbClr val="660066"/>
                </a:solidFill>
              </a:rPr>
              <a:t>Традиции, мода</a:t>
            </a:r>
          </a:p>
        </p:txBody>
      </p:sp>
      <p:sp>
        <p:nvSpPr>
          <p:cNvPr id="2079" name="Text Box 31"/>
          <p:cNvSpPr txBox="1">
            <a:spLocks noChangeArrowheads="1"/>
          </p:cNvSpPr>
          <p:nvPr/>
        </p:nvSpPr>
        <p:spPr bwMode="auto">
          <a:xfrm>
            <a:off x="7239000" y="3962400"/>
            <a:ext cx="2209800" cy="646331"/>
          </a:xfrm>
          <a:prstGeom prst="rect">
            <a:avLst/>
          </a:prstGeom>
          <a:noFill/>
          <a:ln w="9525">
            <a:noFill/>
            <a:miter lim="800000"/>
            <a:headEnd/>
            <a:tailEnd/>
          </a:ln>
          <a:effectLst/>
        </p:spPr>
        <p:txBody>
          <a:bodyPr>
            <a:spAutoFit/>
          </a:bodyPr>
          <a:lstStyle/>
          <a:p>
            <a:pPr>
              <a:spcBef>
                <a:spcPct val="50000"/>
              </a:spcBef>
            </a:pPr>
            <a:r>
              <a:rPr lang="ru-RU" b="1" dirty="0">
                <a:solidFill>
                  <a:srgbClr val="660066"/>
                </a:solidFill>
              </a:rPr>
              <a:t>Формы</a:t>
            </a:r>
            <a:r>
              <a:rPr lang="ru-RU" b="1" dirty="0" smtClean="0">
                <a:solidFill>
                  <a:srgbClr val="660066"/>
                </a:solidFill>
              </a:rPr>
              <a:t>,  </a:t>
            </a:r>
            <a:r>
              <a:rPr lang="ru-RU" b="1" dirty="0">
                <a:solidFill>
                  <a:srgbClr val="660066"/>
                </a:solidFill>
              </a:rPr>
              <a:t>размеры</a:t>
            </a:r>
          </a:p>
        </p:txBody>
      </p:sp>
      <p:sp>
        <p:nvSpPr>
          <p:cNvPr id="2081" name="Text Box 33"/>
          <p:cNvSpPr txBox="1">
            <a:spLocks noChangeArrowheads="1"/>
          </p:cNvSpPr>
          <p:nvPr/>
        </p:nvSpPr>
        <p:spPr bwMode="auto">
          <a:xfrm>
            <a:off x="6096000" y="5867400"/>
            <a:ext cx="2438400" cy="457200"/>
          </a:xfrm>
          <a:prstGeom prst="rect">
            <a:avLst/>
          </a:prstGeom>
          <a:noFill/>
          <a:ln w="9525">
            <a:noFill/>
            <a:miter lim="800000"/>
            <a:headEnd/>
            <a:tailEnd/>
          </a:ln>
          <a:effectLst/>
        </p:spPr>
        <p:txBody>
          <a:bodyPr>
            <a:spAutoFit/>
          </a:bodyPr>
          <a:lstStyle/>
          <a:p>
            <a:pPr>
              <a:spcBef>
                <a:spcPct val="50000"/>
              </a:spcBef>
            </a:pPr>
            <a:r>
              <a:rPr lang="ru-RU" b="1">
                <a:solidFill>
                  <a:srgbClr val="660066"/>
                </a:solidFill>
              </a:rPr>
              <a:t>Материал</a:t>
            </a:r>
          </a:p>
        </p:txBody>
      </p:sp>
      <p:sp>
        <p:nvSpPr>
          <p:cNvPr id="2082" name="Text Box 34"/>
          <p:cNvSpPr txBox="1">
            <a:spLocks noChangeArrowheads="1"/>
          </p:cNvSpPr>
          <p:nvPr/>
        </p:nvSpPr>
        <p:spPr bwMode="auto">
          <a:xfrm>
            <a:off x="1524000" y="5791200"/>
            <a:ext cx="3657600" cy="822325"/>
          </a:xfrm>
          <a:prstGeom prst="rect">
            <a:avLst/>
          </a:prstGeom>
          <a:noFill/>
          <a:ln w="9525">
            <a:noFill/>
            <a:miter lim="800000"/>
            <a:headEnd/>
            <a:tailEnd/>
          </a:ln>
          <a:effectLst/>
        </p:spPr>
        <p:txBody>
          <a:bodyPr>
            <a:spAutoFit/>
          </a:bodyPr>
          <a:lstStyle/>
          <a:p>
            <a:pPr>
              <a:spcBef>
                <a:spcPct val="50000"/>
              </a:spcBef>
            </a:pPr>
            <a:r>
              <a:rPr lang="ru-RU" b="1">
                <a:solidFill>
                  <a:srgbClr val="660066"/>
                </a:solidFill>
              </a:rPr>
              <a:t>Моделирование,</a:t>
            </a:r>
            <a:r>
              <a:rPr lang="ru-RU">
                <a:solidFill>
                  <a:srgbClr val="660066"/>
                </a:solidFill>
              </a:rPr>
              <a:t> </a:t>
            </a:r>
            <a:r>
              <a:rPr lang="ru-RU" b="1">
                <a:solidFill>
                  <a:srgbClr val="660066"/>
                </a:solidFill>
              </a:rPr>
              <a:t>конструирование</a:t>
            </a:r>
          </a:p>
        </p:txBody>
      </p:sp>
      <p:sp>
        <p:nvSpPr>
          <p:cNvPr id="2083" name="Text Box 35"/>
          <p:cNvSpPr txBox="1">
            <a:spLocks noChangeArrowheads="1"/>
          </p:cNvSpPr>
          <p:nvPr/>
        </p:nvSpPr>
        <p:spPr bwMode="auto">
          <a:xfrm>
            <a:off x="609600" y="4572000"/>
            <a:ext cx="2667000" cy="822325"/>
          </a:xfrm>
          <a:prstGeom prst="rect">
            <a:avLst/>
          </a:prstGeom>
          <a:noFill/>
          <a:ln w="9525">
            <a:noFill/>
            <a:miter lim="800000"/>
            <a:headEnd/>
            <a:tailEnd/>
          </a:ln>
          <a:effectLst/>
        </p:spPr>
        <p:txBody>
          <a:bodyPr>
            <a:spAutoFit/>
          </a:bodyPr>
          <a:lstStyle/>
          <a:p>
            <a:pPr>
              <a:spcBef>
                <a:spcPct val="50000"/>
              </a:spcBef>
            </a:pPr>
            <a:r>
              <a:rPr lang="ru-RU" b="1">
                <a:solidFill>
                  <a:srgbClr val="660066"/>
                </a:solidFill>
              </a:rPr>
              <a:t>Технология изготовления</a:t>
            </a:r>
          </a:p>
        </p:txBody>
      </p:sp>
      <p:sp>
        <p:nvSpPr>
          <p:cNvPr id="2084" name="Text Box 36"/>
          <p:cNvSpPr txBox="1">
            <a:spLocks noChangeArrowheads="1"/>
          </p:cNvSpPr>
          <p:nvPr/>
        </p:nvSpPr>
        <p:spPr bwMode="auto">
          <a:xfrm>
            <a:off x="304800" y="3124200"/>
            <a:ext cx="2590800" cy="646331"/>
          </a:xfrm>
          <a:prstGeom prst="rect">
            <a:avLst/>
          </a:prstGeom>
          <a:noFill/>
          <a:ln w="9525">
            <a:noFill/>
            <a:miter lim="800000"/>
            <a:headEnd/>
            <a:tailEnd/>
          </a:ln>
          <a:effectLst/>
        </p:spPr>
        <p:txBody>
          <a:bodyPr>
            <a:spAutoFit/>
          </a:bodyPr>
          <a:lstStyle/>
          <a:p>
            <a:pPr>
              <a:spcBef>
                <a:spcPct val="50000"/>
              </a:spcBef>
            </a:pPr>
            <a:r>
              <a:rPr lang="ru-RU" b="1" dirty="0" smtClean="0">
                <a:solidFill>
                  <a:srgbClr val="660066"/>
                </a:solidFill>
              </a:rPr>
              <a:t>Безопасность  </a:t>
            </a:r>
            <a:r>
              <a:rPr lang="ru-RU" dirty="0" smtClean="0"/>
              <a:t>  </a:t>
            </a:r>
            <a:r>
              <a:rPr lang="ru-RU" b="1" dirty="0" smtClean="0">
                <a:solidFill>
                  <a:srgbClr val="660066"/>
                </a:solidFill>
              </a:rPr>
              <a:t>труда</a:t>
            </a:r>
            <a:endParaRPr lang="ru-RU" b="1" dirty="0">
              <a:solidFill>
                <a:srgbClr val="660066"/>
              </a:solidFill>
            </a:endParaRPr>
          </a:p>
        </p:txBody>
      </p:sp>
      <p:sp>
        <p:nvSpPr>
          <p:cNvPr id="2085" name="Text Box 37"/>
          <p:cNvSpPr txBox="1">
            <a:spLocks noChangeArrowheads="1"/>
          </p:cNvSpPr>
          <p:nvPr/>
        </p:nvSpPr>
        <p:spPr bwMode="auto">
          <a:xfrm>
            <a:off x="381000" y="1600200"/>
            <a:ext cx="2438400" cy="822325"/>
          </a:xfrm>
          <a:prstGeom prst="rect">
            <a:avLst/>
          </a:prstGeom>
          <a:noFill/>
          <a:ln w="9525">
            <a:noFill/>
            <a:miter lim="800000"/>
            <a:headEnd/>
            <a:tailEnd/>
          </a:ln>
          <a:effectLst/>
        </p:spPr>
        <p:txBody>
          <a:bodyPr>
            <a:spAutoFit/>
          </a:bodyPr>
          <a:lstStyle/>
          <a:p>
            <a:pPr>
              <a:spcBef>
                <a:spcPct val="50000"/>
              </a:spcBef>
            </a:pPr>
            <a:r>
              <a:rPr lang="ru-RU" b="1">
                <a:solidFill>
                  <a:srgbClr val="660066"/>
                </a:solidFill>
              </a:rPr>
              <a:t>Экономическое обоснование</a:t>
            </a:r>
          </a:p>
        </p:txBody>
      </p:sp>
      <p:sp>
        <p:nvSpPr>
          <p:cNvPr id="2086" name="Text Box 38"/>
          <p:cNvSpPr txBox="1">
            <a:spLocks noChangeArrowheads="1"/>
          </p:cNvSpPr>
          <p:nvPr/>
        </p:nvSpPr>
        <p:spPr bwMode="auto">
          <a:xfrm>
            <a:off x="1295400" y="457200"/>
            <a:ext cx="2895600" cy="369332"/>
          </a:xfrm>
          <a:prstGeom prst="rect">
            <a:avLst/>
          </a:prstGeom>
          <a:noFill/>
          <a:ln w="9525">
            <a:noFill/>
            <a:miter lim="800000"/>
            <a:headEnd/>
            <a:tailEnd/>
          </a:ln>
          <a:effectLst/>
        </p:spPr>
        <p:txBody>
          <a:bodyPr>
            <a:spAutoFit/>
          </a:bodyPr>
          <a:lstStyle/>
          <a:p>
            <a:pPr>
              <a:spcBef>
                <a:spcPct val="50000"/>
              </a:spcBef>
            </a:pPr>
            <a:r>
              <a:rPr lang="ru-RU" b="1" dirty="0" smtClean="0">
                <a:solidFill>
                  <a:srgbClr val="660066"/>
                </a:solidFill>
              </a:rPr>
              <a:t>              Реклама</a:t>
            </a:r>
            <a:endParaRPr lang="ru-RU" b="1" dirty="0">
              <a:solidFill>
                <a:srgbClr val="66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063"/>
                                        </p:tgtEl>
                                        <p:attrNameLst>
                                          <p:attrName>style.visibility</p:attrName>
                                        </p:attrNameLst>
                                      </p:cBhvr>
                                      <p:to>
                                        <p:strVal val="visible"/>
                                      </p:to>
                                    </p:set>
                                    <p:anim calcmode="lin" valueType="num">
                                      <p:cBhvr>
                                        <p:cTn id="7" dur="500" fill="hold"/>
                                        <p:tgtEl>
                                          <p:spTgt spid="2063"/>
                                        </p:tgtEl>
                                        <p:attrNameLst>
                                          <p:attrName>ppt_w</p:attrName>
                                        </p:attrNameLst>
                                      </p:cBhvr>
                                      <p:tavLst>
                                        <p:tav tm="0">
                                          <p:val>
                                            <p:fltVal val="0"/>
                                          </p:val>
                                        </p:tav>
                                        <p:tav tm="100000">
                                          <p:val>
                                            <p:strVal val="#ppt_w"/>
                                          </p:val>
                                        </p:tav>
                                      </p:tavLst>
                                    </p:anim>
                                    <p:anim calcmode="lin" valueType="num">
                                      <p:cBhvr>
                                        <p:cTn id="8" dur="500" fill="hold"/>
                                        <p:tgtEl>
                                          <p:spTgt spid="2063"/>
                                        </p:tgtEl>
                                        <p:attrNameLst>
                                          <p:attrName>ppt_h</p:attrName>
                                        </p:attrNameLst>
                                      </p:cBhvr>
                                      <p:tavLst>
                                        <p:tav tm="0">
                                          <p:val>
                                            <p:fltVal val="0"/>
                                          </p:val>
                                        </p:tav>
                                        <p:tav tm="100000">
                                          <p:val>
                                            <p:strVal val="#ppt_h"/>
                                          </p:val>
                                        </p:tav>
                                      </p:tavLst>
                                    </p:anim>
                                    <p:anim calcmode="lin" valueType="num">
                                      <p:cBhvr>
                                        <p:cTn id="9" dur="500" fill="hold"/>
                                        <p:tgtEl>
                                          <p:spTgt spid="2063"/>
                                        </p:tgtEl>
                                        <p:attrNameLst>
                                          <p:attrName>ppt_x</p:attrName>
                                        </p:attrNameLst>
                                      </p:cBhvr>
                                      <p:tavLst>
                                        <p:tav tm="0">
                                          <p:val>
                                            <p:fltVal val="0.5"/>
                                          </p:val>
                                        </p:tav>
                                        <p:tav tm="100000">
                                          <p:val>
                                            <p:strVal val="#ppt_x"/>
                                          </p:val>
                                        </p:tav>
                                      </p:tavLst>
                                    </p:anim>
                                    <p:anim calcmode="lin" valueType="num">
                                      <p:cBhvr>
                                        <p:cTn id="10" dur="500" fill="hold"/>
                                        <p:tgtEl>
                                          <p:spTgt spid="2063"/>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grpId="0" nodeType="click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p:cTn id="15" dur="5000" fill="hold"/>
                                        <p:tgtEl>
                                          <p:spTgt spid="2052"/>
                                        </p:tgtEl>
                                        <p:attrNameLst>
                                          <p:attrName>ppt_w</p:attrName>
                                        </p:attrNameLst>
                                      </p:cBhvr>
                                      <p:tavLst>
                                        <p:tav tm="0" fmla="#ppt_w*sin(2.5*pi*$)">
                                          <p:val>
                                            <p:fltVal val="0"/>
                                          </p:val>
                                        </p:tav>
                                        <p:tav tm="100000">
                                          <p:val>
                                            <p:fltVal val="1"/>
                                          </p:val>
                                        </p:tav>
                                      </p:tavLst>
                                    </p:anim>
                                    <p:anim calcmode="lin" valueType="num">
                                      <p:cBhvr>
                                        <p:cTn id="16" dur="5000" fill="hold"/>
                                        <p:tgtEl>
                                          <p:spTgt spid="205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2077"/>
                                        </p:tgtEl>
                                        <p:attrNameLst>
                                          <p:attrName>style.visibility</p:attrName>
                                        </p:attrNameLst>
                                      </p:cBhvr>
                                      <p:to>
                                        <p:strVal val="visible"/>
                                      </p:to>
                                    </p:set>
                                    <p:anim calcmode="lin" valueType="num">
                                      <p:cBhvr>
                                        <p:cTn id="21" dur="500" fill="hold"/>
                                        <p:tgtEl>
                                          <p:spTgt spid="2077"/>
                                        </p:tgtEl>
                                        <p:attrNameLst>
                                          <p:attrName>ppt_w</p:attrName>
                                        </p:attrNameLst>
                                      </p:cBhvr>
                                      <p:tavLst>
                                        <p:tav tm="0">
                                          <p:val>
                                            <p:fltVal val="0"/>
                                          </p:val>
                                        </p:tav>
                                        <p:tav tm="100000">
                                          <p:val>
                                            <p:strVal val="#ppt_w"/>
                                          </p:val>
                                        </p:tav>
                                      </p:tavLst>
                                    </p:anim>
                                    <p:anim calcmode="lin" valueType="num">
                                      <p:cBhvr>
                                        <p:cTn id="22" dur="500" fill="hold"/>
                                        <p:tgtEl>
                                          <p:spTgt spid="207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2053"/>
                                        </p:tgtEl>
                                        <p:attrNameLst>
                                          <p:attrName>style.visibility</p:attrName>
                                        </p:attrNameLst>
                                      </p:cBhvr>
                                      <p:to>
                                        <p:strVal val="visible"/>
                                      </p:to>
                                    </p:set>
                                    <p:animEffect transition="in" filter="blinds(vertical)">
                                      <p:cBhvr>
                                        <p:cTn id="27" dur="500"/>
                                        <p:tgtEl>
                                          <p:spTgt spid="205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75"/>
                                        </p:tgtEl>
                                        <p:attrNameLst>
                                          <p:attrName>style.visibility</p:attrName>
                                        </p:attrNameLst>
                                      </p:cBhvr>
                                      <p:to>
                                        <p:strVal val="visible"/>
                                      </p:to>
                                    </p:set>
                                    <p:animEffect transition="in" filter="box(in)">
                                      <p:cBhvr>
                                        <p:cTn id="32" dur="500"/>
                                        <p:tgtEl>
                                          <p:spTgt spid="207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064"/>
                                        </p:tgtEl>
                                        <p:attrNameLst>
                                          <p:attrName>style.visibility</p:attrName>
                                        </p:attrNameLst>
                                      </p:cBhvr>
                                      <p:to>
                                        <p:strVal val="visible"/>
                                      </p:to>
                                    </p:set>
                                    <p:animEffect transition="in" filter="box(in)">
                                      <p:cBhvr>
                                        <p:cTn id="37" dur="500"/>
                                        <p:tgtEl>
                                          <p:spTgt spid="206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206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054"/>
                                        </p:tgtEl>
                                        <p:attrNameLst>
                                          <p:attrName>style.visibility</p:attrName>
                                        </p:attrNameLst>
                                      </p:cBhvr>
                                      <p:to>
                                        <p:strVal val="visible"/>
                                      </p:to>
                                    </p:set>
                                    <p:animEffect transition="in" filter="box(in)">
                                      <p:cBhvr>
                                        <p:cTn id="46" dur="500"/>
                                        <p:tgtEl>
                                          <p:spTgt spid="205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1" fill="hold" grpId="0" nodeType="clickEffect">
                                  <p:stCondLst>
                                    <p:cond delay="0"/>
                                  </p:stCondLst>
                                  <p:childTnLst>
                                    <p:set>
                                      <p:cBhvr>
                                        <p:cTn id="50" dur="1" fill="hold">
                                          <p:stCondLst>
                                            <p:cond delay="0"/>
                                          </p:stCondLst>
                                        </p:cTn>
                                        <p:tgtEl>
                                          <p:spTgt spid="2078"/>
                                        </p:tgtEl>
                                        <p:attrNameLst>
                                          <p:attrName>style.visibility</p:attrName>
                                        </p:attrNameLst>
                                      </p:cBhvr>
                                      <p:to>
                                        <p:strVal val="visible"/>
                                      </p:to>
                                    </p:set>
                                    <p:animEffect transition="in" filter="slide(fromTop)">
                                      <p:cBhvr>
                                        <p:cTn id="51" dur="500"/>
                                        <p:tgtEl>
                                          <p:spTgt spid="2078"/>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2066"/>
                                        </p:tgtEl>
                                        <p:attrNameLst>
                                          <p:attrName>style.visibility</p:attrName>
                                        </p:attrNameLst>
                                      </p:cBhvr>
                                      <p:to>
                                        <p:strVal val="visible"/>
                                      </p:to>
                                    </p:set>
                                    <p:anim calcmode="lin" valueType="num">
                                      <p:cBhvr>
                                        <p:cTn id="56" dur="500" fill="hold"/>
                                        <p:tgtEl>
                                          <p:spTgt spid="2066"/>
                                        </p:tgtEl>
                                        <p:attrNameLst>
                                          <p:attrName>ppt_w</p:attrName>
                                        </p:attrNameLst>
                                      </p:cBhvr>
                                      <p:tavLst>
                                        <p:tav tm="0">
                                          <p:val>
                                            <p:fltVal val="0"/>
                                          </p:val>
                                        </p:tav>
                                        <p:tav tm="100000">
                                          <p:val>
                                            <p:strVal val="#ppt_w"/>
                                          </p:val>
                                        </p:tav>
                                      </p:tavLst>
                                    </p:anim>
                                    <p:anim calcmode="lin" valueType="num">
                                      <p:cBhvr>
                                        <p:cTn id="57" dur="500" fill="hold"/>
                                        <p:tgtEl>
                                          <p:spTgt spid="2066"/>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5" presetClass="entr" presetSubtype="5" fill="hold" grpId="0" nodeType="clickEffect">
                                  <p:stCondLst>
                                    <p:cond delay="0"/>
                                  </p:stCondLst>
                                  <p:childTnLst>
                                    <p:set>
                                      <p:cBhvr>
                                        <p:cTn id="61" dur="1" fill="hold">
                                          <p:stCondLst>
                                            <p:cond delay="0"/>
                                          </p:stCondLst>
                                        </p:cTn>
                                        <p:tgtEl>
                                          <p:spTgt spid="2055"/>
                                        </p:tgtEl>
                                        <p:attrNameLst>
                                          <p:attrName>style.visibility</p:attrName>
                                        </p:attrNameLst>
                                      </p:cBhvr>
                                      <p:to>
                                        <p:strVal val="visible"/>
                                      </p:to>
                                    </p:set>
                                    <p:animEffect transition="in" filter="checkerboard(down)">
                                      <p:cBhvr>
                                        <p:cTn id="62" dur="500"/>
                                        <p:tgtEl>
                                          <p:spTgt spid="205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079"/>
                                        </p:tgtEl>
                                        <p:attrNameLst>
                                          <p:attrName>style.visibility</p:attrName>
                                        </p:attrNameLst>
                                      </p:cBhvr>
                                      <p:to>
                                        <p:strVal val="visible"/>
                                      </p:to>
                                    </p:set>
                                    <p:animEffect transition="in" filter="barn(inVertical)">
                                      <p:cBhvr>
                                        <p:cTn id="67" dur="500"/>
                                        <p:tgtEl>
                                          <p:spTgt spid="207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067"/>
                                        </p:tgtEl>
                                        <p:attrNameLst>
                                          <p:attrName>style.visibility</p:attrName>
                                        </p:attrNameLst>
                                      </p:cBhvr>
                                      <p:to>
                                        <p:strVal val="visible"/>
                                      </p:to>
                                    </p:set>
                                    <p:animEffect transition="in" filter="barn(inVertical)">
                                      <p:cBhvr>
                                        <p:cTn id="72" dur="500"/>
                                        <p:tgtEl>
                                          <p:spTgt spid="2067"/>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1" fill="hold" grpId="0" nodeType="clickEffect">
                                  <p:stCondLst>
                                    <p:cond delay="0"/>
                                  </p:stCondLst>
                                  <p:childTnLst>
                                    <p:set>
                                      <p:cBhvr>
                                        <p:cTn id="76" dur="1" fill="hold">
                                          <p:stCondLst>
                                            <p:cond delay="0"/>
                                          </p:stCondLst>
                                        </p:cTn>
                                        <p:tgtEl>
                                          <p:spTgt spid="2056"/>
                                        </p:tgtEl>
                                        <p:attrNameLst>
                                          <p:attrName>style.visibility</p:attrName>
                                        </p:attrNameLst>
                                      </p:cBhvr>
                                      <p:to>
                                        <p:strVal val="visible"/>
                                      </p:to>
                                    </p:set>
                                    <p:anim calcmode="lin" valueType="num">
                                      <p:cBhvr additive="base">
                                        <p:cTn id="77" dur="500" fill="hold"/>
                                        <p:tgtEl>
                                          <p:spTgt spid="2056"/>
                                        </p:tgtEl>
                                        <p:attrNameLst>
                                          <p:attrName>ppt_x</p:attrName>
                                        </p:attrNameLst>
                                      </p:cBhvr>
                                      <p:tavLst>
                                        <p:tav tm="0">
                                          <p:val>
                                            <p:strVal val="#ppt_x"/>
                                          </p:val>
                                        </p:tav>
                                        <p:tav tm="100000">
                                          <p:val>
                                            <p:strVal val="#ppt_x"/>
                                          </p:val>
                                        </p:tav>
                                      </p:tavLst>
                                    </p:anim>
                                    <p:anim calcmode="lin" valueType="num">
                                      <p:cBhvr additive="base">
                                        <p:cTn id="78" dur="500" fill="hold"/>
                                        <p:tgtEl>
                                          <p:spTgt spid="2056"/>
                                        </p:tgtEl>
                                        <p:attrNameLst>
                                          <p:attrName>ppt_y</p:attrName>
                                        </p:attrNameLst>
                                      </p:cBhvr>
                                      <p:tavLst>
                                        <p:tav tm="0">
                                          <p:val>
                                            <p:strVal val="0-#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8" presetClass="entr" presetSubtype="9" fill="hold" grpId="0" nodeType="clickEffect">
                                  <p:stCondLst>
                                    <p:cond delay="0"/>
                                  </p:stCondLst>
                                  <p:childTnLst>
                                    <p:set>
                                      <p:cBhvr>
                                        <p:cTn id="82" dur="1" fill="hold">
                                          <p:stCondLst>
                                            <p:cond delay="0"/>
                                          </p:stCondLst>
                                        </p:cTn>
                                        <p:tgtEl>
                                          <p:spTgt spid="2081"/>
                                        </p:tgtEl>
                                        <p:attrNameLst>
                                          <p:attrName>style.visibility</p:attrName>
                                        </p:attrNameLst>
                                      </p:cBhvr>
                                      <p:to>
                                        <p:strVal val="visible"/>
                                      </p:to>
                                    </p:set>
                                    <p:animEffect transition="in" filter="strips(upLeft)">
                                      <p:cBhvr>
                                        <p:cTn id="83" dur="500"/>
                                        <p:tgtEl>
                                          <p:spTgt spid="2081"/>
                                        </p:tgtEl>
                                      </p:cBhvr>
                                    </p:animEffect>
                                  </p:childTnLst>
                                </p:cTn>
                              </p:par>
                            </p:childTnLst>
                          </p:cTn>
                        </p:par>
                      </p:childTnLst>
                    </p:cTn>
                  </p:par>
                  <p:par>
                    <p:cTn id="84" fill="hold">
                      <p:stCondLst>
                        <p:cond delay="indefinite"/>
                      </p:stCondLst>
                      <p:childTnLst>
                        <p:par>
                          <p:cTn id="85" fill="hold">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2068"/>
                                        </p:tgtEl>
                                        <p:attrNameLst>
                                          <p:attrName>style.visibility</p:attrName>
                                        </p:attrNameLst>
                                      </p:cBhvr>
                                      <p:to>
                                        <p:strVal val="visible"/>
                                      </p:to>
                                    </p:set>
                                    <p:animEffect transition="in" filter="box(in)">
                                      <p:cBhvr>
                                        <p:cTn id="88" dur="500"/>
                                        <p:tgtEl>
                                          <p:spTgt spid="2068"/>
                                        </p:tgtEl>
                                      </p:cBhvr>
                                    </p:animEffect>
                                  </p:childTnLst>
                                </p:cTn>
                              </p:par>
                            </p:childTnLst>
                          </p:cTn>
                        </p:par>
                      </p:childTnLst>
                    </p:cTn>
                  </p:par>
                  <p:par>
                    <p:cTn id="89" fill="hold">
                      <p:stCondLst>
                        <p:cond delay="indefinite"/>
                      </p:stCondLst>
                      <p:childTnLst>
                        <p:par>
                          <p:cTn id="90" fill="hold">
                            <p:stCondLst>
                              <p:cond delay="0"/>
                            </p:stCondLst>
                            <p:childTnLst>
                              <p:par>
                                <p:cTn id="91" presetID="18" presetClass="entr" presetSubtype="9" fill="hold" grpId="0" nodeType="clickEffect">
                                  <p:stCondLst>
                                    <p:cond delay="0"/>
                                  </p:stCondLst>
                                  <p:childTnLst>
                                    <p:set>
                                      <p:cBhvr>
                                        <p:cTn id="92" dur="1" fill="hold">
                                          <p:stCondLst>
                                            <p:cond delay="0"/>
                                          </p:stCondLst>
                                        </p:cTn>
                                        <p:tgtEl>
                                          <p:spTgt spid="2057"/>
                                        </p:tgtEl>
                                        <p:attrNameLst>
                                          <p:attrName>style.visibility</p:attrName>
                                        </p:attrNameLst>
                                      </p:cBhvr>
                                      <p:to>
                                        <p:strVal val="visible"/>
                                      </p:to>
                                    </p:set>
                                    <p:animEffect transition="in" filter="strips(upLeft)">
                                      <p:cBhvr>
                                        <p:cTn id="93" dur="500"/>
                                        <p:tgtEl>
                                          <p:spTgt spid="2057"/>
                                        </p:tgtEl>
                                      </p:cBhvr>
                                    </p:animEffect>
                                  </p:childTnLst>
                                </p:cTn>
                              </p:par>
                            </p:childTnLst>
                          </p:cTn>
                        </p:par>
                      </p:childTnLst>
                    </p:cTn>
                  </p:par>
                  <p:par>
                    <p:cTn id="94" fill="hold">
                      <p:stCondLst>
                        <p:cond delay="indefinite"/>
                      </p:stCondLst>
                      <p:childTnLst>
                        <p:par>
                          <p:cTn id="95" fill="hold">
                            <p:stCondLst>
                              <p:cond delay="0"/>
                            </p:stCondLst>
                            <p:childTnLst>
                              <p:par>
                                <p:cTn id="96" presetID="23" presetClass="entr" presetSubtype="288" fill="hold" grpId="0" nodeType="clickEffect">
                                  <p:stCondLst>
                                    <p:cond delay="0"/>
                                  </p:stCondLst>
                                  <p:childTnLst>
                                    <p:set>
                                      <p:cBhvr>
                                        <p:cTn id="97" dur="1" fill="hold">
                                          <p:stCondLst>
                                            <p:cond delay="0"/>
                                          </p:stCondLst>
                                        </p:cTn>
                                        <p:tgtEl>
                                          <p:spTgt spid="2082"/>
                                        </p:tgtEl>
                                        <p:attrNameLst>
                                          <p:attrName>style.visibility</p:attrName>
                                        </p:attrNameLst>
                                      </p:cBhvr>
                                      <p:to>
                                        <p:strVal val="visible"/>
                                      </p:to>
                                    </p:set>
                                    <p:anim calcmode="lin" valueType="num">
                                      <p:cBhvr>
                                        <p:cTn id="98" dur="500" fill="hold"/>
                                        <p:tgtEl>
                                          <p:spTgt spid="2082"/>
                                        </p:tgtEl>
                                        <p:attrNameLst>
                                          <p:attrName>ppt_w</p:attrName>
                                        </p:attrNameLst>
                                      </p:cBhvr>
                                      <p:tavLst>
                                        <p:tav tm="0">
                                          <p:val>
                                            <p:strVal val="4/3*#ppt_w"/>
                                          </p:val>
                                        </p:tav>
                                        <p:tav tm="100000">
                                          <p:val>
                                            <p:strVal val="#ppt_w"/>
                                          </p:val>
                                        </p:tav>
                                      </p:tavLst>
                                    </p:anim>
                                    <p:anim calcmode="lin" valueType="num">
                                      <p:cBhvr>
                                        <p:cTn id="99" dur="500" fill="hold"/>
                                        <p:tgtEl>
                                          <p:spTgt spid="2082"/>
                                        </p:tgtEl>
                                        <p:attrNameLst>
                                          <p:attrName>ppt_h</p:attrName>
                                        </p:attrNameLst>
                                      </p:cBhvr>
                                      <p:tavLst>
                                        <p:tav tm="0">
                                          <p:val>
                                            <p:strVal val="4/3*#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7" presetClass="entr" presetSubtype="1" fill="hold" grpId="0" nodeType="clickEffect">
                                  <p:stCondLst>
                                    <p:cond delay="0"/>
                                  </p:stCondLst>
                                  <p:childTnLst>
                                    <p:set>
                                      <p:cBhvr>
                                        <p:cTn id="103" dur="1" fill="hold">
                                          <p:stCondLst>
                                            <p:cond delay="0"/>
                                          </p:stCondLst>
                                        </p:cTn>
                                        <p:tgtEl>
                                          <p:spTgt spid="2069"/>
                                        </p:tgtEl>
                                        <p:attrNameLst>
                                          <p:attrName>style.visibility</p:attrName>
                                        </p:attrNameLst>
                                      </p:cBhvr>
                                      <p:to>
                                        <p:strVal val="visible"/>
                                      </p:to>
                                    </p:set>
                                    <p:anim calcmode="lin" valueType="num">
                                      <p:cBhvr additive="base">
                                        <p:cTn id="104" dur="5000" fill="hold"/>
                                        <p:tgtEl>
                                          <p:spTgt spid="2069"/>
                                        </p:tgtEl>
                                        <p:attrNameLst>
                                          <p:attrName>ppt_x</p:attrName>
                                        </p:attrNameLst>
                                      </p:cBhvr>
                                      <p:tavLst>
                                        <p:tav tm="0">
                                          <p:val>
                                            <p:strVal val="#ppt_x"/>
                                          </p:val>
                                        </p:tav>
                                        <p:tav tm="100000">
                                          <p:val>
                                            <p:strVal val="#ppt_x"/>
                                          </p:val>
                                        </p:tav>
                                      </p:tavLst>
                                    </p:anim>
                                    <p:anim calcmode="lin" valueType="num">
                                      <p:cBhvr additive="base">
                                        <p:cTn id="105" dur="5000" fill="hold"/>
                                        <p:tgtEl>
                                          <p:spTgt spid="2069"/>
                                        </p:tgtEl>
                                        <p:attrNameLst>
                                          <p:attrName>ppt_y</p:attrName>
                                        </p:attrNameLst>
                                      </p:cBhvr>
                                      <p:tavLst>
                                        <p:tav tm="0">
                                          <p:val>
                                            <p:strVal val="0-#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3" presetClass="entr" presetSubtype="5" fill="hold" grpId="0" nodeType="clickEffect">
                                  <p:stCondLst>
                                    <p:cond delay="0"/>
                                  </p:stCondLst>
                                  <p:childTnLst>
                                    <p:set>
                                      <p:cBhvr>
                                        <p:cTn id="109" dur="1" fill="hold">
                                          <p:stCondLst>
                                            <p:cond delay="0"/>
                                          </p:stCondLst>
                                        </p:cTn>
                                        <p:tgtEl>
                                          <p:spTgt spid="2058"/>
                                        </p:tgtEl>
                                        <p:attrNameLst>
                                          <p:attrName>style.visibility</p:attrName>
                                        </p:attrNameLst>
                                      </p:cBhvr>
                                      <p:to>
                                        <p:strVal val="visible"/>
                                      </p:to>
                                    </p:set>
                                    <p:animEffect transition="in" filter="blinds(vertical)">
                                      <p:cBhvr>
                                        <p:cTn id="110" dur="500"/>
                                        <p:tgtEl>
                                          <p:spTgt spid="2058"/>
                                        </p:tgtEl>
                                      </p:cBhvr>
                                    </p:animEffect>
                                  </p:childTnLst>
                                </p:cTn>
                              </p:par>
                            </p:childTnLst>
                          </p:cTn>
                        </p:par>
                      </p:childTnLst>
                    </p:cTn>
                  </p:par>
                  <p:par>
                    <p:cTn id="111" fill="hold">
                      <p:stCondLst>
                        <p:cond delay="indefinite"/>
                      </p:stCondLst>
                      <p:childTnLst>
                        <p:par>
                          <p:cTn id="112" fill="hold">
                            <p:stCondLst>
                              <p:cond delay="0"/>
                            </p:stCondLst>
                            <p:childTnLst>
                              <p:par>
                                <p:cTn id="113" presetID="17" presetClass="entr" presetSubtype="10" fill="hold" grpId="0" nodeType="clickEffect">
                                  <p:stCondLst>
                                    <p:cond delay="0"/>
                                  </p:stCondLst>
                                  <p:childTnLst>
                                    <p:set>
                                      <p:cBhvr>
                                        <p:cTn id="114" dur="1" fill="hold">
                                          <p:stCondLst>
                                            <p:cond delay="0"/>
                                          </p:stCondLst>
                                        </p:cTn>
                                        <p:tgtEl>
                                          <p:spTgt spid="2083"/>
                                        </p:tgtEl>
                                        <p:attrNameLst>
                                          <p:attrName>style.visibility</p:attrName>
                                        </p:attrNameLst>
                                      </p:cBhvr>
                                      <p:to>
                                        <p:strVal val="visible"/>
                                      </p:to>
                                    </p:set>
                                    <p:anim calcmode="lin" valueType="num">
                                      <p:cBhvr>
                                        <p:cTn id="115" dur="500" fill="hold"/>
                                        <p:tgtEl>
                                          <p:spTgt spid="2083"/>
                                        </p:tgtEl>
                                        <p:attrNameLst>
                                          <p:attrName>ppt_w</p:attrName>
                                        </p:attrNameLst>
                                      </p:cBhvr>
                                      <p:tavLst>
                                        <p:tav tm="0">
                                          <p:val>
                                            <p:fltVal val="0"/>
                                          </p:val>
                                        </p:tav>
                                        <p:tav tm="100000">
                                          <p:val>
                                            <p:strVal val="#ppt_w"/>
                                          </p:val>
                                        </p:tav>
                                      </p:tavLst>
                                    </p:anim>
                                    <p:anim calcmode="lin" valueType="num">
                                      <p:cBhvr>
                                        <p:cTn id="116" dur="500" fill="hold"/>
                                        <p:tgtEl>
                                          <p:spTgt spid="2083"/>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15" presetClass="entr" presetSubtype="0" fill="hold" grpId="0" nodeType="clickEffect">
                                  <p:stCondLst>
                                    <p:cond delay="0"/>
                                  </p:stCondLst>
                                  <p:childTnLst>
                                    <p:set>
                                      <p:cBhvr>
                                        <p:cTn id="120" dur="1" fill="hold">
                                          <p:stCondLst>
                                            <p:cond delay="0"/>
                                          </p:stCondLst>
                                        </p:cTn>
                                        <p:tgtEl>
                                          <p:spTgt spid="2070"/>
                                        </p:tgtEl>
                                        <p:attrNameLst>
                                          <p:attrName>style.visibility</p:attrName>
                                        </p:attrNameLst>
                                      </p:cBhvr>
                                      <p:to>
                                        <p:strVal val="visible"/>
                                      </p:to>
                                    </p:set>
                                    <p:anim calcmode="lin" valueType="num">
                                      <p:cBhvr>
                                        <p:cTn id="121" dur="1000" fill="hold"/>
                                        <p:tgtEl>
                                          <p:spTgt spid="2070"/>
                                        </p:tgtEl>
                                        <p:attrNameLst>
                                          <p:attrName>ppt_w</p:attrName>
                                        </p:attrNameLst>
                                      </p:cBhvr>
                                      <p:tavLst>
                                        <p:tav tm="0">
                                          <p:val>
                                            <p:fltVal val="0"/>
                                          </p:val>
                                        </p:tav>
                                        <p:tav tm="100000">
                                          <p:val>
                                            <p:strVal val="#ppt_w"/>
                                          </p:val>
                                        </p:tav>
                                      </p:tavLst>
                                    </p:anim>
                                    <p:anim calcmode="lin" valueType="num">
                                      <p:cBhvr>
                                        <p:cTn id="122" dur="1000" fill="hold"/>
                                        <p:tgtEl>
                                          <p:spTgt spid="2070"/>
                                        </p:tgtEl>
                                        <p:attrNameLst>
                                          <p:attrName>ppt_h</p:attrName>
                                        </p:attrNameLst>
                                      </p:cBhvr>
                                      <p:tavLst>
                                        <p:tav tm="0">
                                          <p:val>
                                            <p:fltVal val="0"/>
                                          </p:val>
                                        </p:tav>
                                        <p:tav tm="100000">
                                          <p:val>
                                            <p:strVal val="#ppt_h"/>
                                          </p:val>
                                        </p:tav>
                                      </p:tavLst>
                                    </p:anim>
                                    <p:anim calcmode="lin" valueType="num">
                                      <p:cBhvr>
                                        <p:cTn id="123" dur="1000" fill="hold"/>
                                        <p:tgtEl>
                                          <p:spTgt spid="2070"/>
                                        </p:tgtEl>
                                        <p:attrNameLst>
                                          <p:attrName>ppt_x</p:attrName>
                                        </p:attrNameLst>
                                      </p:cBhvr>
                                      <p:tavLst>
                                        <p:tav tm="0" fmla="#ppt_x+(cos(-2*pi*(1-$))*-#ppt_x-sin(-2*pi*(1-$))*(1-#ppt_y))*(1-$)">
                                          <p:val>
                                            <p:fltVal val="0"/>
                                          </p:val>
                                        </p:tav>
                                        <p:tav tm="100000">
                                          <p:val>
                                            <p:fltVal val="1"/>
                                          </p:val>
                                        </p:tav>
                                      </p:tavLst>
                                    </p:anim>
                                    <p:anim calcmode="lin" valueType="num">
                                      <p:cBhvr>
                                        <p:cTn id="124" dur="1000" fill="hold"/>
                                        <p:tgtEl>
                                          <p:spTgt spid="20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5" fill="hold">
                      <p:stCondLst>
                        <p:cond delay="indefinite"/>
                      </p:stCondLst>
                      <p:childTnLst>
                        <p:par>
                          <p:cTn id="126" fill="hold">
                            <p:stCondLst>
                              <p:cond delay="0"/>
                            </p:stCondLst>
                            <p:childTnLst>
                              <p:par>
                                <p:cTn id="127" presetID="4" presetClass="entr" presetSubtype="16" fill="hold" grpId="0" nodeType="clickEffect">
                                  <p:stCondLst>
                                    <p:cond delay="0"/>
                                  </p:stCondLst>
                                  <p:childTnLst>
                                    <p:set>
                                      <p:cBhvr>
                                        <p:cTn id="128" dur="1" fill="hold">
                                          <p:stCondLst>
                                            <p:cond delay="0"/>
                                          </p:stCondLst>
                                        </p:cTn>
                                        <p:tgtEl>
                                          <p:spTgt spid="2059"/>
                                        </p:tgtEl>
                                        <p:attrNameLst>
                                          <p:attrName>style.visibility</p:attrName>
                                        </p:attrNameLst>
                                      </p:cBhvr>
                                      <p:to>
                                        <p:strVal val="visible"/>
                                      </p:to>
                                    </p:set>
                                    <p:animEffect transition="in" filter="box(in)">
                                      <p:cBhvr>
                                        <p:cTn id="129" dur="500"/>
                                        <p:tgtEl>
                                          <p:spTgt spid="2059"/>
                                        </p:tgtEl>
                                      </p:cBhvr>
                                    </p:animEffect>
                                  </p:childTnLst>
                                </p:cTn>
                              </p:par>
                            </p:childTnLst>
                          </p:cTn>
                        </p:par>
                      </p:childTnLst>
                    </p:cTn>
                  </p:par>
                  <p:par>
                    <p:cTn id="130" fill="hold">
                      <p:stCondLst>
                        <p:cond delay="indefinite"/>
                      </p:stCondLst>
                      <p:childTnLst>
                        <p:par>
                          <p:cTn id="131" fill="hold">
                            <p:stCondLst>
                              <p:cond delay="0"/>
                            </p:stCondLst>
                            <p:childTnLst>
                              <p:par>
                                <p:cTn id="132" presetID="23" presetClass="entr" presetSubtype="272" fill="hold" grpId="0" nodeType="clickEffect">
                                  <p:stCondLst>
                                    <p:cond delay="0"/>
                                  </p:stCondLst>
                                  <p:childTnLst>
                                    <p:set>
                                      <p:cBhvr>
                                        <p:cTn id="133" dur="1" fill="hold">
                                          <p:stCondLst>
                                            <p:cond delay="0"/>
                                          </p:stCondLst>
                                        </p:cTn>
                                        <p:tgtEl>
                                          <p:spTgt spid="2084"/>
                                        </p:tgtEl>
                                        <p:attrNameLst>
                                          <p:attrName>style.visibility</p:attrName>
                                        </p:attrNameLst>
                                      </p:cBhvr>
                                      <p:to>
                                        <p:strVal val="visible"/>
                                      </p:to>
                                    </p:set>
                                    <p:anim calcmode="lin" valueType="num">
                                      <p:cBhvr>
                                        <p:cTn id="134" dur="500" fill="hold"/>
                                        <p:tgtEl>
                                          <p:spTgt spid="2084"/>
                                        </p:tgtEl>
                                        <p:attrNameLst>
                                          <p:attrName>ppt_w</p:attrName>
                                        </p:attrNameLst>
                                      </p:cBhvr>
                                      <p:tavLst>
                                        <p:tav tm="0">
                                          <p:val>
                                            <p:strVal val="2/3*#ppt_w"/>
                                          </p:val>
                                        </p:tav>
                                        <p:tav tm="100000">
                                          <p:val>
                                            <p:strVal val="#ppt_w"/>
                                          </p:val>
                                        </p:tav>
                                      </p:tavLst>
                                    </p:anim>
                                    <p:anim calcmode="lin" valueType="num">
                                      <p:cBhvr>
                                        <p:cTn id="135" dur="500" fill="hold"/>
                                        <p:tgtEl>
                                          <p:spTgt spid="2084"/>
                                        </p:tgtEl>
                                        <p:attrNameLst>
                                          <p:attrName>ppt_h</p:attrName>
                                        </p:attrNameLst>
                                      </p:cBhvr>
                                      <p:tavLst>
                                        <p:tav tm="0">
                                          <p:val>
                                            <p:strVal val="2/3*#ppt_h"/>
                                          </p:val>
                                        </p:tav>
                                        <p:tav tm="100000">
                                          <p:val>
                                            <p:strVal val="#ppt_h"/>
                                          </p:val>
                                        </p:tav>
                                      </p:tavLst>
                                    </p:anim>
                                  </p:childTnLst>
                                </p:cTn>
                              </p:par>
                            </p:childTnLst>
                          </p:cTn>
                        </p:par>
                      </p:childTnLst>
                    </p:cTn>
                  </p:par>
                  <p:par>
                    <p:cTn id="136" fill="hold">
                      <p:stCondLst>
                        <p:cond delay="indefinite"/>
                      </p:stCondLst>
                      <p:childTnLst>
                        <p:par>
                          <p:cTn id="137" fill="hold">
                            <p:stCondLst>
                              <p:cond delay="0"/>
                            </p:stCondLst>
                            <p:childTnLst>
                              <p:par>
                                <p:cTn id="138" presetID="17" presetClass="entr" presetSubtype="10" fill="hold" grpId="0" nodeType="clickEffect">
                                  <p:stCondLst>
                                    <p:cond delay="0"/>
                                  </p:stCondLst>
                                  <p:childTnLst>
                                    <p:set>
                                      <p:cBhvr>
                                        <p:cTn id="139" dur="1" fill="hold">
                                          <p:stCondLst>
                                            <p:cond delay="0"/>
                                          </p:stCondLst>
                                        </p:cTn>
                                        <p:tgtEl>
                                          <p:spTgt spid="2071"/>
                                        </p:tgtEl>
                                        <p:attrNameLst>
                                          <p:attrName>style.visibility</p:attrName>
                                        </p:attrNameLst>
                                      </p:cBhvr>
                                      <p:to>
                                        <p:strVal val="visible"/>
                                      </p:to>
                                    </p:set>
                                    <p:anim calcmode="lin" valueType="num">
                                      <p:cBhvr>
                                        <p:cTn id="140" dur="500" fill="hold"/>
                                        <p:tgtEl>
                                          <p:spTgt spid="2071"/>
                                        </p:tgtEl>
                                        <p:attrNameLst>
                                          <p:attrName>ppt_w</p:attrName>
                                        </p:attrNameLst>
                                      </p:cBhvr>
                                      <p:tavLst>
                                        <p:tav tm="0">
                                          <p:val>
                                            <p:fltVal val="0"/>
                                          </p:val>
                                        </p:tav>
                                        <p:tav tm="100000">
                                          <p:val>
                                            <p:strVal val="#ppt_w"/>
                                          </p:val>
                                        </p:tav>
                                      </p:tavLst>
                                    </p:anim>
                                    <p:anim calcmode="lin" valueType="num">
                                      <p:cBhvr>
                                        <p:cTn id="141" dur="500" fill="hold"/>
                                        <p:tgtEl>
                                          <p:spTgt spid="2071"/>
                                        </p:tgtEl>
                                        <p:attrNameLst>
                                          <p:attrName>ppt_h</p:attrName>
                                        </p:attrNameLst>
                                      </p:cBhvr>
                                      <p:tavLst>
                                        <p:tav tm="0">
                                          <p:val>
                                            <p:strVal val="#ppt_h"/>
                                          </p:val>
                                        </p:tav>
                                        <p:tav tm="100000">
                                          <p:val>
                                            <p:strVal val="#ppt_h"/>
                                          </p:val>
                                        </p:tav>
                                      </p:tavLst>
                                    </p:anim>
                                  </p:child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grpId="0" nodeType="clickEffect">
                                  <p:stCondLst>
                                    <p:cond delay="0"/>
                                  </p:stCondLst>
                                  <p:childTnLst>
                                    <p:set>
                                      <p:cBhvr>
                                        <p:cTn id="145" dur="1" fill="hold">
                                          <p:stCondLst>
                                            <p:cond delay="0"/>
                                          </p:stCondLst>
                                        </p:cTn>
                                        <p:tgtEl>
                                          <p:spTgt spid="2060"/>
                                        </p:tgtEl>
                                        <p:attrNameLst>
                                          <p:attrName>style.visibility</p:attrName>
                                        </p:attrNameLst>
                                      </p:cBhvr>
                                      <p:to>
                                        <p:strVal val="visible"/>
                                      </p:to>
                                    </p:set>
                                    <p:animEffect transition="in" filter="barn(inVertical)">
                                      <p:cBhvr>
                                        <p:cTn id="146" dur="500"/>
                                        <p:tgtEl>
                                          <p:spTgt spid="2060"/>
                                        </p:tgtEl>
                                      </p:cBhvr>
                                    </p:animEffect>
                                  </p:childTnLst>
                                </p:cTn>
                              </p:par>
                            </p:childTnLst>
                          </p:cTn>
                        </p:par>
                      </p:childTnLst>
                    </p:cTn>
                  </p:par>
                  <p:par>
                    <p:cTn id="147" fill="hold">
                      <p:stCondLst>
                        <p:cond delay="indefinite"/>
                      </p:stCondLst>
                      <p:childTnLst>
                        <p:par>
                          <p:cTn id="148" fill="hold">
                            <p:stCondLst>
                              <p:cond delay="0"/>
                            </p:stCondLst>
                            <p:childTnLst>
                              <p:par>
                                <p:cTn id="149" presetID="5" presetClass="entr" presetSubtype="5" fill="hold" grpId="0" nodeType="clickEffect">
                                  <p:stCondLst>
                                    <p:cond delay="0"/>
                                  </p:stCondLst>
                                  <p:childTnLst>
                                    <p:set>
                                      <p:cBhvr>
                                        <p:cTn id="150" dur="1" fill="hold">
                                          <p:stCondLst>
                                            <p:cond delay="0"/>
                                          </p:stCondLst>
                                        </p:cTn>
                                        <p:tgtEl>
                                          <p:spTgt spid="2085"/>
                                        </p:tgtEl>
                                        <p:attrNameLst>
                                          <p:attrName>style.visibility</p:attrName>
                                        </p:attrNameLst>
                                      </p:cBhvr>
                                      <p:to>
                                        <p:strVal val="visible"/>
                                      </p:to>
                                    </p:set>
                                    <p:animEffect transition="in" filter="checkerboard(down)">
                                      <p:cBhvr>
                                        <p:cTn id="151" dur="500"/>
                                        <p:tgtEl>
                                          <p:spTgt spid="2085"/>
                                        </p:tgtEl>
                                      </p:cBhvr>
                                    </p:animEffect>
                                  </p:childTnLst>
                                </p:cTn>
                              </p:par>
                            </p:childTnLst>
                          </p:cTn>
                        </p:par>
                      </p:childTnLst>
                    </p:cTn>
                  </p:par>
                  <p:par>
                    <p:cTn id="152" fill="hold">
                      <p:stCondLst>
                        <p:cond delay="indefinite"/>
                      </p:stCondLst>
                      <p:childTnLst>
                        <p:par>
                          <p:cTn id="153" fill="hold">
                            <p:stCondLst>
                              <p:cond delay="0"/>
                            </p:stCondLst>
                            <p:childTnLst>
                              <p:par>
                                <p:cTn id="154" presetID="12" presetClass="entr" presetSubtype="1" fill="hold" grpId="0" nodeType="clickEffect">
                                  <p:stCondLst>
                                    <p:cond delay="0"/>
                                  </p:stCondLst>
                                  <p:childTnLst>
                                    <p:set>
                                      <p:cBhvr>
                                        <p:cTn id="155" dur="1" fill="hold">
                                          <p:stCondLst>
                                            <p:cond delay="0"/>
                                          </p:stCondLst>
                                        </p:cTn>
                                        <p:tgtEl>
                                          <p:spTgt spid="2072"/>
                                        </p:tgtEl>
                                        <p:attrNameLst>
                                          <p:attrName>style.visibility</p:attrName>
                                        </p:attrNameLst>
                                      </p:cBhvr>
                                      <p:to>
                                        <p:strVal val="visible"/>
                                      </p:to>
                                    </p:set>
                                    <p:animEffect transition="in" filter="slide(fromTop)">
                                      <p:cBhvr>
                                        <p:cTn id="156" dur="500"/>
                                        <p:tgtEl>
                                          <p:spTgt spid="2072"/>
                                        </p:tgtEl>
                                      </p:cBhvr>
                                    </p:animEffect>
                                  </p:childTnLst>
                                </p:cTn>
                              </p:par>
                            </p:childTnLst>
                          </p:cTn>
                        </p:par>
                      </p:childTnLst>
                    </p:cTn>
                  </p:par>
                  <p:par>
                    <p:cTn id="157" fill="hold">
                      <p:stCondLst>
                        <p:cond delay="indefinite"/>
                      </p:stCondLst>
                      <p:childTnLst>
                        <p:par>
                          <p:cTn id="158" fill="hold">
                            <p:stCondLst>
                              <p:cond delay="0"/>
                            </p:stCondLst>
                            <p:childTnLst>
                              <p:par>
                                <p:cTn id="159" presetID="5" presetClass="entr" presetSubtype="5" fill="hold" grpId="0" nodeType="clickEffect">
                                  <p:stCondLst>
                                    <p:cond delay="0"/>
                                  </p:stCondLst>
                                  <p:childTnLst>
                                    <p:set>
                                      <p:cBhvr>
                                        <p:cTn id="160" dur="1" fill="hold">
                                          <p:stCondLst>
                                            <p:cond delay="0"/>
                                          </p:stCondLst>
                                        </p:cTn>
                                        <p:tgtEl>
                                          <p:spTgt spid="2061"/>
                                        </p:tgtEl>
                                        <p:attrNameLst>
                                          <p:attrName>style.visibility</p:attrName>
                                        </p:attrNameLst>
                                      </p:cBhvr>
                                      <p:to>
                                        <p:strVal val="visible"/>
                                      </p:to>
                                    </p:set>
                                    <p:animEffect transition="in" filter="checkerboard(down)">
                                      <p:cBhvr>
                                        <p:cTn id="161" dur="500"/>
                                        <p:tgtEl>
                                          <p:spTgt spid="2061"/>
                                        </p:tgtEl>
                                      </p:cBhvr>
                                    </p:animEffect>
                                  </p:childTnLst>
                                </p:cTn>
                              </p:par>
                            </p:childTnLst>
                          </p:cTn>
                        </p:par>
                      </p:childTnLst>
                    </p:cTn>
                  </p:par>
                  <p:par>
                    <p:cTn id="162" fill="hold">
                      <p:stCondLst>
                        <p:cond delay="indefinite"/>
                      </p:stCondLst>
                      <p:childTnLst>
                        <p:par>
                          <p:cTn id="163" fill="hold">
                            <p:stCondLst>
                              <p:cond delay="0"/>
                            </p:stCondLst>
                            <p:childTnLst>
                              <p:par>
                                <p:cTn id="164" presetID="15" presetClass="entr" presetSubtype="0" fill="hold" grpId="0" nodeType="clickEffect">
                                  <p:stCondLst>
                                    <p:cond delay="0"/>
                                  </p:stCondLst>
                                  <p:childTnLst>
                                    <p:set>
                                      <p:cBhvr>
                                        <p:cTn id="165" dur="1" fill="hold">
                                          <p:stCondLst>
                                            <p:cond delay="0"/>
                                          </p:stCondLst>
                                        </p:cTn>
                                        <p:tgtEl>
                                          <p:spTgt spid="2086"/>
                                        </p:tgtEl>
                                        <p:attrNameLst>
                                          <p:attrName>style.visibility</p:attrName>
                                        </p:attrNameLst>
                                      </p:cBhvr>
                                      <p:to>
                                        <p:strVal val="visible"/>
                                      </p:to>
                                    </p:set>
                                    <p:anim calcmode="lin" valueType="num">
                                      <p:cBhvr>
                                        <p:cTn id="166" dur="1000" fill="hold"/>
                                        <p:tgtEl>
                                          <p:spTgt spid="2086"/>
                                        </p:tgtEl>
                                        <p:attrNameLst>
                                          <p:attrName>ppt_w</p:attrName>
                                        </p:attrNameLst>
                                      </p:cBhvr>
                                      <p:tavLst>
                                        <p:tav tm="0">
                                          <p:val>
                                            <p:fltVal val="0"/>
                                          </p:val>
                                        </p:tav>
                                        <p:tav tm="100000">
                                          <p:val>
                                            <p:strVal val="#ppt_w"/>
                                          </p:val>
                                        </p:tav>
                                      </p:tavLst>
                                    </p:anim>
                                    <p:anim calcmode="lin" valueType="num">
                                      <p:cBhvr>
                                        <p:cTn id="167" dur="1000" fill="hold"/>
                                        <p:tgtEl>
                                          <p:spTgt spid="2086"/>
                                        </p:tgtEl>
                                        <p:attrNameLst>
                                          <p:attrName>ppt_h</p:attrName>
                                        </p:attrNameLst>
                                      </p:cBhvr>
                                      <p:tavLst>
                                        <p:tav tm="0">
                                          <p:val>
                                            <p:fltVal val="0"/>
                                          </p:val>
                                        </p:tav>
                                        <p:tav tm="100000">
                                          <p:val>
                                            <p:strVal val="#ppt_h"/>
                                          </p:val>
                                        </p:tav>
                                      </p:tavLst>
                                    </p:anim>
                                    <p:anim calcmode="lin" valueType="num">
                                      <p:cBhvr>
                                        <p:cTn id="168" dur="1000" fill="hold"/>
                                        <p:tgtEl>
                                          <p:spTgt spid="2086"/>
                                        </p:tgtEl>
                                        <p:attrNameLst>
                                          <p:attrName>ppt_x</p:attrName>
                                        </p:attrNameLst>
                                      </p:cBhvr>
                                      <p:tavLst>
                                        <p:tav tm="0" fmla="#ppt_x+(cos(-2*pi*(1-$))*-#ppt_x-sin(-2*pi*(1-$))*(1-#ppt_y))*(1-$)">
                                          <p:val>
                                            <p:fltVal val="0"/>
                                          </p:val>
                                        </p:tav>
                                        <p:tav tm="100000">
                                          <p:val>
                                            <p:fltVal val="1"/>
                                          </p:val>
                                        </p:tav>
                                      </p:tavLst>
                                    </p:anim>
                                    <p:anim calcmode="lin" valueType="num">
                                      <p:cBhvr>
                                        <p:cTn id="169" dur="1000" fill="hold"/>
                                        <p:tgtEl>
                                          <p:spTgt spid="208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3" grpId="0" animBg="1"/>
      <p:bldP spid="2054" grpId="0" animBg="1"/>
      <p:bldP spid="2055" grpId="0" animBg="1"/>
      <p:bldP spid="2056" grpId="0" animBg="1" autoUpdateAnimBg="0"/>
      <p:bldP spid="2057" grpId="0" animBg="1"/>
      <p:bldP spid="2058" grpId="0" animBg="1"/>
      <p:bldP spid="2059" grpId="0" animBg="1"/>
      <p:bldP spid="2060" grpId="0" animBg="1"/>
      <p:bldP spid="2061" grpId="0" animBg="1"/>
      <p:bldP spid="2063" grpId="0" animBg="1"/>
      <p:bldP spid="2064" grpId="0" animBg="1"/>
      <p:bldP spid="2065" grpId="0" animBg="1"/>
      <p:bldP spid="2066" grpId="0" animBg="1"/>
      <p:bldP spid="2067" grpId="0" animBg="1"/>
      <p:bldP spid="2068" grpId="0" animBg="1"/>
      <p:bldP spid="2069" grpId="0" animBg="1"/>
      <p:bldP spid="2070" grpId="0" animBg="1"/>
      <p:bldP spid="2071" grpId="0" animBg="1"/>
      <p:bldP spid="2072" grpId="0" animBg="1"/>
      <p:bldP spid="2075" grpId="0" autoUpdateAnimBg="0"/>
      <p:bldP spid="2077" grpId="0" autoUpdateAnimBg="0"/>
      <p:bldP spid="2078" grpId="0" autoUpdateAnimBg="0"/>
      <p:bldP spid="2079" grpId="0" autoUpdateAnimBg="0"/>
      <p:bldP spid="2081" grpId="0" autoUpdateAnimBg="0"/>
      <p:bldP spid="2082" grpId="0" autoUpdateAnimBg="0"/>
      <p:bldP spid="2083" grpId="0" autoUpdateAnimBg="0"/>
      <p:bldP spid="2084" grpId="0" autoUpdateAnimBg="0"/>
      <p:bldP spid="2085" grpId="0" autoUpdateAnimBg="0"/>
      <p:bldP spid="208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0"/>
          <p:cNvSpPr>
            <a:spLocks noChangeArrowheads="1"/>
          </p:cNvSpPr>
          <p:nvPr/>
        </p:nvSpPr>
        <p:spPr bwMode="auto">
          <a:xfrm>
            <a:off x="0" y="0"/>
            <a:ext cx="9144000" cy="6858000"/>
          </a:xfrm>
          <a:prstGeom prst="foldedCorner">
            <a:avLst>
              <a:gd name="adj" fmla="val 23069"/>
            </a:avLst>
          </a:prstGeom>
          <a:solidFill>
            <a:srgbClr val="85FBF5"/>
          </a:solidFill>
          <a:ln w="9525">
            <a:solidFill>
              <a:schemeClr val="bg1"/>
            </a:solidFill>
            <a:round/>
            <a:headEnd/>
            <a:tailEnd/>
          </a:ln>
        </p:spPr>
        <p:txBody>
          <a:bodyPr wrap="none" anchor="ctr"/>
          <a:lstStyle/>
          <a:p>
            <a:pPr algn="ctr"/>
            <a:endParaRPr lang="ru-RU" dirty="0"/>
          </a:p>
        </p:txBody>
      </p:sp>
      <p:pic>
        <p:nvPicPr>
          <p:cNvPr id="5123" name="Picture 7" descr="MC900432586[1]"/>
          <p:cNvPicPr>
            <a:picLocks noChangeAspect="1" noChangeArrowheads="1"/>
          </p:cNvPicPr>
          <p:nvPr/>
        </p:nvPicPr>
        <p:blipFill>
          <a:blip r:embed="rId2" cstate="email"/>
          <a:srcRect/>
          <a:stretch>
            <a:fillRect/>
          </a:stretch>
        </p:blipFill>
        <p:spPr bwMode="auto">
          <a:xfrm>
            <a:off x="6553200" y="228600"/>
            <a:ext cx="762000" cy="762000"/>
          </a:xfrm>
          <a:prstGeom prst="rect">
            <a:avLst/>
          </a:prstGeom>
          <a:noFill/>
          <a:ln w="9525">
            <a:noFill/>
            <a:miter lim="800000"/>
            <a:headEnd/>
            <a:tailEnd/>
          </a:ln>
        </p:spPr>
      </p:pic>
      <p:sp>
        <p:nvSpPr>
          <p:cNvPr id="5124" name="Прямоугольник 4"/>
          <p:cNvSpPr>
            <a:spLocks noChangeArrowheads="1"/>
          </p:cNvSpPr>
          <p:nvPr/>
        </p:nvSpPr>
        <p:spPr bwMode="auto">
          <a:xfrm>
            <a:off x="457200" y="762000"/>
            <a:ext cx="7239000" cy="5755422"/>
          </a:xfrm>
          <a:prstGeom prst="rect">
            <a:avLst/>
          </a:prstGeom>
          <a:noFill/>
          <a:ln w="9525">
            <a:noFill/>
            <a:miter lim="800000"/>
            <a:headEnd/>
            <a:tailEnd/>
          </a:ln>
        </p:spPr>
        <p:txBody>
          <a:bodyPr wrap="square">
            <a:spAutoFit/>
          </a:bodyPr>
          <a:lstStyle/>
          <a:p>
            <a:pPr lvl="0" indent="449263" algn="just"/>
            <a:r>
              <a:rPr lang="ru-RU" sz="1600" dirty="0" smtClean="0">
                <a:latin typeface="+mn-lt"/>
                <a:ea typeface="Times New Roman" pitchFamily="18" charset="0"/>
              </a:rPr>
              <a:t>В специальной (коррекционной) общеобразовательной школе VIII вида, основной задачей является социально-бытовая, социально-нормативная и социально-трудовая адаптация учащихся с недостатком интеллекта с последующей интеграцией их в общество. Активные формы обучения являются для современной специальной (коррекционной) школы актуальными и перспективными. Одной из таких форм на уроках швейного дела  является  метод проектов, который открывает значительные возможности для повышения качества обучения, позволяет обучать детей самостоятельной  деятельности, повышает мотивацию к обучению.</a:t>
            </a:r>
            <a:endParaRPr lang="ru-RU" sz="1600" dirty="0" smtClean="0">
              <a:latin typeface="+mn-lt"/>
            </a:endParaRPr>
          </a:p>
          <a:p>
            <a:pPr indent="449263" algn="just" eaLnBrk="0" hangingPunct="0"/>
            <a:r>
              <a:rPr lang="ru-RU" sz="1600" dirty="0" smtClean="0">
                <a:latin typeface="+mn-lt"/>
                <a:ea typeface="Times New Roman" pitchFamily="18" charset="0"/>
              </a:rPr>
              <a:t>Метод проекта в специальной (коррекционной) школе имеет свои специфические особенности и подходы к организации, и прежде всего, ориентирован на психофизические возможности учащихся с недостатками интеллекта и на коллективную деятельность </a:t>
            </a:r>
            <a:r>
              <a:rPr lang="ru-RU" sz="1600" dirty="0" smtClean="0">
                <a:latin typeface="+mn-lt"/>
              </a:rPr>
              <a:t>учащихся – парную, групповую (иногда индивидуальную), которую учащиеся выполняют в течение определенного </a:t>
            </a:r>
            <a:r>
              <a:rPr lang="ru-RU" sz="1600" u="sng" dirty="0" smtClean="0">
                <a:latin typeface="+mn-lt"/>
              </a:rPr>
              <a:t>отрезка деятельности</a:t>
            </a:r>
            <a:r>
              <a:rPr lang="ru-RU" sz="1600" dirty="0" smtClean="0">
                <a:latin typeface="+mn-lt"/>
              </a:rPr>
              <a:t>. Деятельность педагога играет ведущую и направляющую роль. Задача учителя трудового обучения заключается не только в подаче готовых знаний учащимся, но и создании психолого-педагогических ситуаций во время учебного процесса для активизации познавательно-поисковой деятельности учащихся с недостатком интеллекта, в выработке алгоритма деятельности от задумки до конечного результата.</a:t>
            </a:r>
          </a:p>
          <a:p>
            <a:r>
              <a:rPr lang="ru-RU" sz="1600" b="1" dirty="0" smtClean="0">
                <a:latin typeface="+mn-lt"/>
                <a:cs typeface="Times New Roman" pitchFamily="18" charset="0"/>
              </a:rPr>
              <a:t> </a:t>
            </a:r>
            <a:endParaRPr lang="ru-RU" sz="1600" b="1" dirty="0">
              <a:latin typeface="+mn-lt"/>
              <a:cs typeface="Times New Roman" pitchFamily="18" charset="0"/>
            </a:endParaRPr>
          </a:p>
        </p:txBody>
      </p:sp>
      <p:pic>
        <p:nvPicPr>
          <p:cNvPr id="5127" name="Picture 7" descr="MC900432586[1]"/>
          <p:cNvPicPr>
            <a:picLocks noChangeAspect="1" noChangeArrowheads="1"/>
          </p:cNvPicPr>
          <p:nvPr/>
        </p:nvPicPr>
        <p:blipFill>
          <a:blip r:embed="rId2" cstate="email"/>
          <a:srcRect/>
          <a:stretch>
            <a:fillRect/>
          </a:stretch>
        </p:blipFill>
        <p:spPr bwMode="auto">
          <a:xfrm>
            <a:off x="1447800" y="228600"/>
            <a:ext cx="762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10"/>
          <p:cNvSpPr>
            <a:spLocks noChangeArrowheads="1"/>
          </p:cNvSpPr>
          <p:nvPr/>
        </p:nvSpPr>
        <p:spPr bwMode="auto">
          <a:xfrm>
            <a:off x="0" y="0"/>
            <a:ext cx="9144000" cy="6858000"/>
          </a:xfrm>
          <a:prstGeom prst="foldedCorner">
            <a:avLst>
              <a:gd name="adj" fmla="val 23069"/>
            </a:avLst>
          </a:prstGeom>
          <a:solidFill>
            <a:srgbClr val="85FBF5"/>
          </a:solidFill>
          <a:ln w="9525">
            <a:solidFill>
              <a:schemeClr val="bg1"/>
            </a:solidFill>
            <a:round/>
            <a:headEnd/>
            <a:tailEnd/>
          </a:ln>
        </p:spPr>
        <p:txBody>
          <a:bodyPr wrap="none" anchor="ctr"/>
          <a:lstStyle/>
          <a:p>
            <a:pPr algn="ctr"/>
            <a:endParaRPr lang="ru-RU"/>
          </a:p>
        </p:txBody>
      </p:sp>
      <p:sp>
        <p:nvSpPr>
          <p:cNvPr id="20485" name="Прямоугольник 5"/>
          <p:cNvSpPr>
            <a:spLocks noChangeArrowheads="1"/>
          </p:cNvSpPr>
          <p:nvPr/>
        </p:nvSpPr>
        <p:spPr bwMode="auto">
          <a:xfrm>
            <a:off x="990600" y="990600"/>
            <a:ext cx="7010400" cy="5909310"/>
          </a:xfrm>
          <a:prstGeom prst="rect">
            <a:avLst/>
          </a:prstGeom>
          <a:noFill/>
          <a:ln w="9525">
            <a:noFill/>
            <a:miter lim="800000"/>
            <a:headEnd/>
            <a:tailEnd/>
          </a:ln>
        </p:spPr>
        <p:txBody>
          <a:bodyPr wrap="square">
            <a:spAutoFit/>
          </a:bodyPr>
          <a:lstStyle/>
          <a:p>
            <a:r>
              <a:rPr lang="ru-RU" sz="1600" dirty="0" smtClean="0">
                <a:latin typeface="+mn-lt"/>
              </a:rPr>
              <a:t>Включение элементов метода творческих проектов в учебный процесс дает мне возможность разнообразить формы проведения занятий, стимулировать творчество и развить мотивационную сферу  учащихся. Работая над проектом, они учатся взаимодействовать в команде, ответственно относиться к выполнению своей части работы, оценивать результаты своего труда и труда товарищей. Процесс работы над творческим проектом позволяет пробудить у моих учеников осознанный интерес к изучаемому предмету, проявить творческие способности. У учащихся появляется уверенность в себе, гордость за разработанное и изготовленное изделие, значимость и необходимость своего труда для окружающих людей. Конечно, проекты моих ребят по своей конструктивной сложности, материалоемкости, эстетическому исполнению уступают работам сверстников из общеобразовательных школ. Однако эмоциональное удовлетворение, осознанная значимость и необходимость своего труда у наших школьников ни с чем не сравнимы.</a:t>
            </a:r>
            <a:r>
              <a:rPr lang="ru-RU" sz="1600" dirty="0" smtClean="0"/>
              <a:t> Использование метода проектной деятельности на уроках швейного дела учит учащихся общению в трудовом процессе, вырабатывает умение формулировать свои желания и потребности, развивает коммуникативные качества личности, помогает адекватно реагировать на замечания и похвалу – всё это способствует их успешной социализации после окончания школы. </a:t>
            </a:r>
          </a:p>
          <a:p>
            <a:r>
              <a:rPr lang="ru-RU" sz="1400" dirty="0" smtClean="0"/>
              <a:t> </a:t>
            </a:r>
          </a:p>
          <a:p>
            <a:pPr algn="ctr"/>
            <a:endParaRPr lang="ru-RU" sz="1400" dirty="0" smtClean="0">
              <a:latin typeface="+mn-lt"/>
            </a:endParaRPr>
          </a:p>
          <a:p>
            <a:pPr algn="ctr"/>
            <a:endParaRPr lang="ru-RU" sz="1400" b="1" dirty="0">
              <a:latin typeface="+mn-lt"/>
              <a:cs typeface="Times New Roman" pitchFamily="18" charset="0"/>
            </a:endParaRPr>
          </a:p>
        </p:txBody>
      </p:sp>
      <p:pic>
        <p:nvPicPr>
          <p:cNvPr id="20487" name="Picture 7" descr="MC900432586[1]"/>
          <p:cNvPicPr>
            <a:picLocks noChangeAspect="1" noChangeArrowheads="1"/>
          </p:cNvPicPr>
          <p:nvPr/>
        </p:nvPicPr>
        <p:blipFill>
          <a:blip r:embed="rId2" cstate="email"/>
          <a:srcRect/>
          <a:stretch>
            <a:fillRect/>
          </a:stretch>
        </p:blipFill>
        <p:spPr bwMode="auto">
          <a:xfrm>
            <a:off x="7391400" y="304800"/>
            <a:ext cx="762000" cy="762000"/>
          </a:xfrm>
          <a:prstGeom prst="rect">
            <a:avLst/>
          </a:prstGeom>
          <a:noFill/>
          <a:ln w="9525">
            <a:noFill/>
            <a:miter lim="800000"/>
            <a:headEnd/>
            <a:tailEnd/>
          </a:ln>
        </p:spPr>
      </p:pic>
      <p:pic>
        <p:nvPicPr>
          <p:cNvPr id="20488" name="Picture 7" descr="MC900432586[1]"/>
          <p:cNvPicPr>
            <a:picLocks noChangeAspect="1" noChangeArrowheads="1"/>
          </p:cNvPicPr>
          <p:nvPr/>
        </p:nvPicPr>
        <p:blipFill>
          <a:blip r:embed="rId2" cstate="email"/>
          <a:srcRect/>
          <a:stretch>
            <a:fillRect/>
          </a:stretch>
        </p:blipFill>
        <p:spPr bwMode="auto">
          <a:xfrm>
            <a:off x="990600" y="304800"/>
            <a:ext cx="762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10"/>
          <p:cNvSpPr>
            <a:spLocks noChangeArrowheads="1"/>
          </p:cNvSpPr>
          <p:nvPr/>
        </p:nvSpPr>
        <p:spPr bwMode="auto">
          <a:xfrm>
            <a:off x="0" y="0"/>
            <a:ext cx="9144000" cy="6858000"/>
          </a:xfrm>
          <a:prstGeom prst="foldedCorner">
            <a:avLst>
              <a:gd name="adj" fmla="val 23069"/>
            </a:avLst>
          </a:prstGeom>
          <a:solidFill>
            <a:srgbClr val="85FBF5"/>
          </a:solidFill>
          <a:ln w="9525">
            <a:solidFill>
              <a:schemeClr val="bg1"/>
            </a:solidFill>
            <a:round/>
            <a:headEnd/>
            <a:tailEnd/>
          </a:ln>
        </p:spPr>
        <p:txBody>
          <a:bodyPr wrap="none" anchor="ctr"/>
          <a:lstStyle/>
          <a:p>
            <a:pPr algn="ctr"/>
            <a:endParaRPr lang="ru-RU"/>
          </a:p>
        </p:txBody>
      </p:sp>
      <p:sp>
        <p:nvSpPr>
          <p:cNvPr id="20485" name="Прямоугольник 5"/>
          <p:cNvSpPr>
            <a:spLocks noChangeArrowheads="1"/>
          </p:cNvSpPr>
          <p:nvPr/>
        </p:nvSpPr>
        <p:spPr bwMode="auto">
          <a:xfrm>
            <a:off x="990600" y="990600"/>
            <a:ext cx="7010400" cy="738664"/>
          </a:xfrm>
          <a:prstGeom prst="rect">
            <a:avLst/>
          </a:prstGeom>
          <a:noFill/>
          <a:ln w="9525">
            <a:noFill/>
            <a:miter lim="800000"/>
            <a:headEnd/>
            <a:tailEnd/>
          </a:ln>
        </p:spPr>
        <p:txBody>
          <a:bodyPr wrap="square">
            <a:spAutoFit/>
          </a:bodyPr>
          <a:lstStyle/>
          <a:p>
            <a:endParaRPr lang="ru-RU" sz="1400" dirty="0" smtClean="0"/>
          </a:p>
          <a:p>
            <a:pPr algn="ctr"/>
            <a:endParaRPr lang="ru-RU" sz="1400" dirty="0" smtClean="0">
              <a:latin typeface="+mn-lt"/>
            </a:endParaRPr>
          </a:p>
          <a:p>
            <a:pPr algn="ctr"/>
            <a:endParaRPr lang="ru-RU" sz="1400" b="1" dirty="0">
              <a:latin typeface="+mn-lt"/>
              <a:cs typeface="Times New Roman" pitchFamily="18" charset="0"/>
            </a:endParaRPr>
          </a:p>
        </p:txBody>
      </p:sp>
      <p:pic>
        <p:nvPicPr>
          <p:cNvPr id="20487" name="Picture 7" descr="MC900432586[1]"/>
          <p:cNvPicPr>
            <a:picLocks noChangeAspect="1" noChangeArrowheads="1"/>
          </p:cNvPicPr>
          <p:nvPr/>
        </p:nvPicPr>
        <p:blipFill>
          <a:blip r:embed="rId2" cstate="email"/>
          <a:srcRect/>
          <a:stretch>
            <a:fillRect/>
          </a:stretch>
        </p:blipFill>
        <p:spPr bwMode="auto">
          <a:xfrm>
            <a:off x="7391400" y="304800"/>
            <a:ext cx="762000" cy="762000"/>
          </a:xfrm>
          <a:prstGeom prst="rect">
            <a:avLst/>
          </a:prstGeom>
          <a:noFill/>
          <a:ln w="9525">
            <a:noFill/>
            <a:miter lim="800000"/>
            <a:headEnd/>
            <a:tailEnd/>
          </a:ln>
        </p:spPr>
      </p:pic>
      <p:pic>
        <p:nvPicPr>
          <p:cNvPr id="20488" name="Picture 7" descr="MC900432586[1]"/>
          <p:cNvPicPr>
            <a:picLocks noChangeAspect="1" noChangeArrowheads="1"/>
          </p:cNvPicPr>
          <p:nvPr/>
        </p:nvPicPr>
        <p:blipFill>
          <a:blip r:embed="rId2" cstate="email"/>
          <a:srcRect/>
          <a:stretch>
            <a:fillRect/>
          </a:stretch>
        </p:blipFill>
        <p:spPr bwMode="auto">
          <a:xfrm>
            <a:off x="990600" y="304800"/>
            <a:ext cx="762000" cy="762000"/>
          </a:xfrm>
          <a:prstGeom prst="rect">
            <a:avLst/>
          </a:prstGeom>
          <a:noFill/>
          <a:ln w="9525">
            <a:noFill/>
            <a:miter lim="800000"/>
            <a:headEnd/>
            <a:tailEnd/>
          </a:ln>
        </p:spPr>
      </p:pic>
      <p:pic>
        <p:nvPicPr>
          <p:cNvPr id="6" name="Picture 4" descr="BS00554_"/>
          <p:cNvPicPr>
            <a:picLocks noChangeAspect="1" noChangeArrowheads="1"/>
          </p:cNvPicPr>
          <p:nvPr/>
        </p:nvPicPr>
        <p:blipFill>
          <a:blip r:embed="rId3" cstate="print"/>
          <a:srcRect/>
          <a:stretch>
            <a:fillRect/>
          </a:stretch>
        </p:blipFill>
        <p:spPr bwMode="auto">
          <a:xfrm>
            <a:off x="457200" y="1143000"/>
            <a:ext cx="2590800" cy="2260600"/>
          </a:xfrm>
          <a:prstGeom prst="rect">
            <a:avLst/>
          </a:prstGeom>
          <a:noFill/>
          <a:ln w="9525">
            <a:noFill/>
            <a:miter lim="800000"/>
            <a:headEnd/>
            <a:tailEnd/>
          </a:ln>
        </p:spPr>
      </p:pic>
      <p:sp>
        <p:nvSpPr>
          <p:cNvPr id="7" name="AutoShape 2"/>
          <p:cNvSpPr>
            <a:spLocks noChangeArrowheads="1"/>
          </p:cNvSpPr>
          <p:nvPr/>
        </p:nvSpPr>
        <p:spPr bwMode="auto">
          <a:xfrm>
            <a:off x="914400" y="3124200"/>
            <a:ext cx="6705600" cy="2743200"/>
          </a:xfrm>
          <a:prstGeom prst="horizontalScroll">
            <a:avLst>
              <a:gd name="adj" fmla="val 12500"/>
            </a:avLst>
          </a:prstGeom>
          <a:gradFill rotWithShape="0">
            <a:gsLst>
              <a:gs pos="0">
                <a:schemeClr val="bg1"/>
              </a:gs>
              <a:gs pos="100000">
                <a:schemeClr val="accent1"/>
              </a:gs>
            </a:gsLst>
            <a:path path="rect">
              <a:fillToRect l="50000" t="50000" r="50000" b="50000"/>
            </a:path>
          </a:gradFill>
          <a:ln w="9525">
            <a:solidFill>
              <a:schemeClr val="tx1"/>
            </a:solidFill>
            <a:round/>
            <a:headEnd/>
            <a:tailEnd/>
          </a:ln>
          <a:effectLst/>
        </p:spPr>
        <p:txBody>
          <a:bodyPr wrap="none" lIns="92075" tIns="46038" rIns="92075" bIns="46038" anchor="ctr"/>
          <a:lstStyle/>
          <a:p>
            <a:endParaRPr lang="ru-RU"/>
          </a:p>
        </p:txBody>
      </p:sp>
      <p:sp>
        <p:nvSpPr>
          <p:cNvPr id="8" name="Text Box 3"/>
          <p:cNvSpPr txBox="1">
            <a:spLocks noChangeArrowheads="1"/>
          </p:cNvSpPr>
          <p:nvPr/>
        </p:nvSpPr>
        <p:spPr bwMode="auto">
          <a:xfrm rot="10800000" flipV="1">
            <a:off x="1524000" y="4075486"/>
            <a:ext cx="6019800" cy="9239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2075" tIns="46038" rIns="92075" bIns="46038">
            <a:spAutoFit/>
          </a:bodyPr>
          <a:lstStyle/>
          <a:p>
            <a:pPr algn="ctr">
              <a:spcBef>
                <a:spcPct val="50000"/>
              </a:spcBef>
              <a:buFont typeface="Wingdings" pitchFamily="2" charset="2"/>
              <a:buNone/>
              <a:defRPr/>
            </a:pPr>
            <a:r>
              <a:rPr lang="ru-RU" sz="5400" b="1" dirty="0">
                <a:solidFill>
                  <a:srgbClr val="800000"/>
                </a:solidFill>
                <a:effectLst>
                  <a:outerShdw blurRad="38100" dist="38100" dir="2700000" algn="tl">
                    <a:srgbClr val="000000"/>
                  </a:outerShdw>
                </a:effectLst>
              </a:rPr>
              <a:t>Желаю удачи!</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0"/>
          <p:cNvSpPr>
            <a:spLocks noChangeArrowheads="1"/>
          </p:cNvSpPr>
          <p:nvPr/>
        </p:nvSpPr>
        <p:spPr bwMode="auto">
          <a:xfrm>
            <a:off x="0" y="0"/>
            <a:ext cx="9144000" cy="6858000"/>
          </a:xfrm>
          <a:prstGeom prst="foldedCorner">
            <a:avLst>
              <a:gd name="adj" fmla="val 23069"/>
            </a:avLst>
          </a:prstGeom>
          <a:solidFill>
            <a:srgbClr val="85FBF5"/>
          </a:solidFill>
          <a:ln w="9525">
            <a:solidFill>
              <a:schemeClr val="bg1"/>
            </a:solidFill>
            <a:round/>
            <a:headEnd/>
            <a:tailEnd/>
          </a:ln>
        </p:spPr>
        <p:txBody>
          <a:bodyPr wrap="none" anchor="ctr"/>
          <a:lstStyle/>
          <a:p>
            <a:pPr algn="ctr"/>
            <a:endParaRPr lang="ru-RU" dirty="0"/>
          </a:p>
        </p:txBody>
      </p:sp>
      <p:pic>
        <p:nvPicPr>
          <p:cNvPr id="5123" name="Picture 7" descr="MC900432586[1]"/>
          <p:cNvPicPr>
            <a:picLocks noChangeAspect="1" noChangeArrowheads="1"/>
          </p:cNvPicPr>
          <p:nvPr/>
        </p:nvPicPr>
        <p:blipFill>
          <a:blip r:embed="rId2" cstate="email"/>
          <a:srcRect/>
          <a:stretch>
            <a:fillRect/>
          </a:stretch>
        </p:blipFill>
        <p:spPr bwMode="auto">
          <a:xfrm>
            <a:off x="6553200" y="228600"/>
            <a:ext cx="762000" cy="762000"/>
          </a:xfrm>
          <a:prstGeom prst="rect">
            <a:avLst/>
          </a:prstGeom>
          <a:noFill/>
          <a:ln w="9525">
            <a:noFill/>
            <a:miter lim="800000"/>
            <a:headEnd/>
            <a:tailEnd/>
          </a:ln>
        </p:spPr>
      </p:pic>
      <p:pic>
        <p:nvPicPr>
          <p:cNvPr id="5127" name="Picture 7" descr="MC900432586[1]"/>
          <p:cNvPicPr>
            <a:picLocks noChangeAspect="1" noChangeArrowheads="1"/>
          </p:cNvPicPr>
          <p:nvPr/>
        </p:nvPicPr>
        <p:blipFill>
          <a:blip r:embed="rId2" cstate="email"/>
          <a:srcRect/>
          <a:stretch>
            <a:fillRect/>
          </a:stretch>
        </p:blipFill>
        <p:spPr bwMode="auto">
          <a:xfrm>
            <a:off x="1447800" y="228600"/>
            <a:ext cx="762000" cy="762000"/>
          </a:xfrm>
          <a:prstGeom prst="rect">
            <a:avLst/>
          </a:prstGeom>
          <a:noFill/>
          <a:ln w="9525">
            <a:noFill/>
            <a:miter lim="800000"/>
            <a:headEnd/>
            <a:tailEnd/>
          </a:ln>
        </p:spPr>
      </p:pic>
      <p:sp>
        <p:nvSpPr>
          <p:cNvPr id="6" name="Заголовок 1"/>
          <p:cNvSpPr txBox="1">
            <a:spLocks/>
          </p:cNvSpPr>
          <p:nvPr/>
        </p:nvSpPr>
        <p:spPr>
          <a:xfrm>
            <a:off x="381000" y="685800"/>
            <a:ext cx="8305800" cy="838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4000" b="0" i="0" u="none" strike="noStrike" kern="0" cap="none" spc="0" normalizeH="0" baseline="0" noProof="0" dirty="0" smtClean="0">
                <a:ln>
                  <a:noFill/>
                </a:ln>
                <a:solidFill>
                  <a:schemeClr val="tx2"/>
                </a:solidFill>
                <a:effectLst/>
                <a:uLnTx/>
                <a:uFillTx/>
                <a:latin typeface="+mj-lt"/>
                <a:ea typeface="+mj-ea"/>
                <a:cs typeface="+mj-cs"/>
              </a:rPr>
              <a:t>Индивидуальные или групповые?</a:t>
            </a:r>
            <a:endParaRPr kumimoji="0" lang="ru-RU" sz="4000" b="0" i="0" u="none" strike="noStrike" kern="0" cap="none" spc="0" normalizeH="0" baseline="0" noProof="0" dirty="0">
              <a:ln>
                <a:noFill/>
              </a:ln>
              <a:solidFill>
                <a:schemeClr val="tx2"/>
              </a:solidFill>
              <a:effectLst/>
              <a:uLnTx/>
              <a:uFillTx/>
              <a:latin typeface="+mj-lt"/>
              <a:ea typeface="+mj-ea"/>
              <a:cs typeface="+mj-cs"/>
            </a:endParaRPr>
          </a:p>
        </p:txBody>
      </p:sp>
      <p:sp>
        <p:nvSpPr>
          <p:cNvPr id="7" name="Текст 2"/>
          <p:cNvSpPr txBox="1">
            <a:spLocks/>
          </p:cNvSpPr>
          <p:nvPr/>
        </p:nvSpPr>
        <p:spPr>
          <a:xfrm>
            <a:off x="457200" y="1600200"/>
            <a:ext cx="6858000" cy="990599"/>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endParaRPr kumimoji="0" lang="ru-RU" sz="2000" b="0" i="0" u="sng" strike="noStrike" kern="0" cap="none" spc="0" normalizeH="0" baseline="0" noProof="0" dirty="0" smtClean="0">
              <a:ln>
                <a:noFill/>
              </a:ln>
              <a:solidFill>
                <a:srgbClr val="00B0F0"/>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tabLst/>
              <a:defRPr/>
            </a:pPr>
            <a:r>
              <a:rPr kumimoji="0" lang="ru-RU" sz="2000" b="0" i="0" u="sng" strike="noStrike" kern="0" cap="none" spc="0" normalizeH="0" baseline="0" noProof="0" dirty="0" smtClean="0">
                <a:ln>
                  <a:noFill/>
                </a:ln>
                <a:solidFill>
                  <a:srgbClr val="00B0F0"/>
                </a:solidFill>
                <a:effectLst/>
                <a:uLnTx/>
                <a:uFillTx/>
                <a:latin typeface="+mn-lt"/>
                <a:ea typeface="+mn-ea"/>
                <a:cs typeface="+mn-cs"/>
              </a:rPr>
              <a:t>Преимущества индивидуальных проектов:</a:t>
            </a:r>
            <a:endParaRPr kumimoji="0" lang="ru-RU" sz="2000" b="0" i="0" u="sng" strike="noStrike" kern="0" cap="none" spc="0" normalizeH="0" baseline="0" noProof="0" dirty="0">
              <a:ln>
                <a:noFill/>
              </a:ln>
              <a:solidFill>
                <a:srgbClr val="00B0F0"/>
              </a:solidFill>
              <a:effectLst/>
              <a:uLnTx/>
              <a:uFillTx/>
              <a:latin typeface="+mn-lt"/>
              <a:ea typeface="+mn-ea"/>
              <a:cs typeface="+mn-cs"/>
            </a:endParaRPr>
          </a:p>
        </p:txBody>
      </p:sp>
      <p:sp>
        <p:nvSpPr>
          <p:cNvPr id="8" name="Содержимое 3"/>
          <p:cNvSpPr txBox="1">
            <a:spLocks/>
          </p:cNvSpPr>
          <p:nvPr/>
        </p:nvSpPr>
        <p:spPr>
          <a:xfrm>
            <a:off x="304800" y="2590800"/>
            <a:ext cx="8534400" cy="35814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ru-RU" sz="2000" b="0" i="0" u="none" strike="noStrike" kern="0" cap="none" spc="0" normalizeH="0" baseline="0" noProof="0" dirty="0" smtClean="0">
                <a:ln>
                  <a:noFill/>
                </a:ln>
                <a:solidFill>
                  <a:schemeClr val="tx1"/>
                </a:solidFill>
                <a:effectLst/>
                <a:uLnTx/>
                <a:uFillTx/>
                <a:latin typeface="+mn-lt"/>
                <a:ea typeface="+mn-ea"/>
                <a:cs typeface="+mn-cs"/>
              </a:rPr>
              <a:t>План работы выстраивается и отслеживается с  максимальной точностью</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ru-RU" sz="2000" b="0" i="0" u="none" strike="noStrike" kern="0" cap="none" spc="0" normalizeH="0" baseline="0" noProof="0" dirty="0" smtClean="0">
                <a:ln>
                  <a:noFill/>
                </a:ln>
                <a:solidFill>
                  <a:schemeClr val="tx1"/>
                </a:solidFill>
                <a:effectLst/>
                <a:uLnTx/>
                <a:uFillTx/>
                <a:latin typeface="+mn-lt"/>
                <a:ea typeface="+mn-ea"/>
                <a:cs typeface="+mn-cs"/>
              </a:rPr>
              <a:t>Формируется чувство личной ответственности</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ru-RU" sz="2000" b="0" i="0" u="none" strike="noStrike" kern="0" cap="none" spc="0" normalizeH="0" baseline="0" noProof="0" dirty="0" smtClean="0">
                <a:ln>
                  <a:noFill/>
                </a:ln>
                <a:solidFill>
                  <a:schemeClr val="tx1"/>
                </a:solidFill>
                <a:effectLst/>
                <a:uLnTx/>
                <a:uFillTx/>
                <a:latin typeface="+mn-lt"/>
                <a:ea typeface="+mn-ea"/>
                <a:cs typeface="+mn-cs"/>
              </a:rPr>
              <a:t>Приобретается опыт выполнения всех этапов работы</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ru-RU" sz="2000" b="0" i="0" u="none" strike="noStrike" kern="0" cap="none" spc="0" normalizeH="0" baseline="0" noProof="0" dirty="0" smtClean="0">
                <a:ln>
                  <a:noFill/>
                </a:ln>
                <a:solidFill>
                  <a:schemeClr val="tx1"/>
                </a:solidFill>
                <a:effectLst/>
                <a:uLnTx/>
                <a:uFillTx/>
                <a:latin typeface="+mn-lt"/>
                <a:ea typeface="+mn-ea"/>
                <a:cs typeface="+mn-cs"/>
              </a:rPr>
              <a:t>Формирование важнейших </a:t>
            </a:r>
            <a:r>
              <a:rPr kumimoji="0" lang="ru-RU" sz="2000" b="0" i="0" u="none" strike="noStrike" kern="0" cap="none" spc="0" normalizeH="0" baseline="0" noProof="0" dirty="0" err="1" smtClean="0">
                <a:ln>
                  <a:noFill/>
                </a:ln>
                <a:solidFill>
                  <a:schemeClr val="tx1"/>
                </a:solidFill>
                <a:effectLst/>
                <a:uLnTx/>
                <a:uFillTx/>
                <a:latin typeface="+mn-lt"/>
                <a:ea typeface="+mn-ea"/>
                <a:cs typeface="+mn-cs"/>
              </a:rPr>
              <a:t>общеучебных</a:t>
            </a:r>
            <a:r>
              <a:rPr kumimoji="0" lang="ru-RU" sz="2000" b="0" i="0" u="none" strike="noStrike" kern="0" cap="none" spc="0" normalizeH="0" baseline="0" noProof="0" dirty="0" smtClean="0">
                <a:ln>
                  <a:noFill/>
                </a:ln>
                <a:solidFill>
                  <a:schemeClr val="tx1"/>
                </a:solidFill>
                <a:effectLst/>
                <a:uLnTx/>
                <a:uFillTx/>
                <a:latin typeface="+mn-lt"/>
                <a:ea typeface="+mn-ea"/>
                <a:cs typeface="+mn-cs"/>
              </a:rPr>
              <a:t> умений и навыков</a:t>
            </a:r>
            <a:endParaRPr kumimoji="0" lang="ru-RU"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0"/>
          <p:cNvSpPr>
            <a:spLocks noChangeArrowheads="1"/>
          </p:cNvSpPr>
          <p:nvPr/>
        </p:nvSpPr>
        <p:spPr bwMode="auto">
          <a:xfrm>
            <a:off x="0" y="0"/>
            <a:ext cx="9144000" cy="6858000"/>
          </a:xfrm>
          <a:prstGeom prst="foldedCorner">
            <a:avLst>
              <a:gd name="adj" fmla="val 23069"/>
            </a:avLst>
          </a:prstGeom>
          <a:solidFill>
            <a:srgbClr val="85FBF5"/>
          </a:solidFill>
          <a:ln w="9525">
            <a:solidFill>
              <a:schemeClr val="bg1"/>
            </a:solidFill>
            <a:round/>
            <a:headEnd/>
            <a:tailEnd/>
          </a:ln>
        </p:spPr>
        <p:txBody>
          <a:bodyPr wrap="none" anchor="ctr"/>
          <a:lstStyle/>
          <a:p>
            <a:pPr algn="ctr"/>
            <a:endParaRPr lang="ru-RU" dirty="0"/>
          </a:p>
        </p:txBody>
      </p:sp>
      <p:pic>
        <p:nvPicPr>
          <p:cNvPr id="5123" name="Picture 7" descr="MC900432586[1]"/>
          <p:cNvPicPr>
            <a:picLocks noChangeAspect="1" noChangeArrowheads="1"/>
          </p:cNvPicPr>
          <p:nvPr/>
        </p:nvPicPr>
        <p:blipFill>
          <a:blip r:embed="rId2" cstate="email"/>
          <a:srcRect/>
          <a:stretch>
            <a:fillRect/>
          </a:stretch>
        </p:blipFill>
        <p:spPr bwMode="auto">
          <a:xfrm>
            <a:off x="6553200" y="228600"/>
            <a:ext cx="762000" cy="762000"/>
          </a:xfrm>
          <a:prstGeom prst="rect">
            <a:avLst/>
          </a:prstGeom>
          <a:noFill/>
          <a:ln w="9525">
            <a:noFill/>
            <a:miter lim="800000"/>
            <a:headEnd/>
            <a:tailEnd/>
          </a:ln>
        </p:spPr>
      </p:pic>
      <p:pic>
        <p:nvPicPr>
          <p:cNvPr id="5127" name="Picture 7" descr="MC900432586[1]"/>
          <p:cNvPicPr>
            <a:picLocks noChangeAspect="1" noChangeArrowheads="1"/>
          </p:cNvPicPr>
          <p:nvPr/>
        </p:nvPicPr>
        <p:blipFill>
          <a:blip r:embed="rId2" cstate="email"/>
          <a:srcRect/>
          <a:stretch>
            <a:fillRect/>
          </a:stretch>
        </p:blipFill>
        <p:spPr bwMode="auto">
          <a:xfrm>
            <a:off x="1447800" y="228600"/>
            <a:ext cx="762000" cy="762000"/>
          </a:xfrm>
          <a:prstGeom prst="rect">
            <a:avLst/>
          </a:prstGeom>
          <a:noFill/>
          <a:ln w="9525">
            <a:noFill/>
            <a:miter lim="800000"/>
            <a:headEnd/>
            <a:tailEnd/>
          </a:ln>
        </p:spPr>
      </p:pic>
      <p:sp>
        <p:nvSpPr>
          <p:cNvPr id="7" name="Текст 2"/>
          <p:cNvSpPr txBox="1">
            <a:spLocks/>
          </p:cNvSpPr>
          <p:nvPr/>
        </p:nvSpPr>
        <p:spPr>
          <a:xfrm>
            <a:off x="381000" y="1600200"/>
            <a:ext cx="6934200" cy="1066800"/>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endParaRPr kumimoji="0" lang="ru-RU" sz="2000" b="0" i="0" u="sng" strike="noStrike" kern="0" cap="none" spc="0" normalizeH="0" baseline="0" noProof="0" dirty="0" smtClean="0">
              <a:ln>
                <a:noFill/>
              </a:ln>
              <a:solidFill>
                <a:srgbClr val="00B0F0"/>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tabLst/>
              <a:defRPr/>
            </a:pPr>
            <a:r>
              <a:rPr kumimoji="0" lang="ru-RU" sz="2000" b="0" i="0" u="sng" strike="noStrike" kern="0" cap="none" spc="0" normalizeH="0" baseline="0" noProof="0" dirty="0" smtClean="0">
                <a:ln>
                  <a:noFill/>
                </a:ln>
                <a:solidFill>
                  <a:srgbClr val="00B0F0"/>
                </a:solidFill>
                <a:effectLst/>
                <a:uLnTx/>
                <a:uFillTx/>
                <a:latin typeface="+mn-lt"/>
                <a:ea typeface="+mn-ea"/>
                <a:cs typeface="+mn-cs"/>
              </a:rPr>
              <a:t>Преимущества </a:t>
            </a:r>
            <a:r>
              <a:rPr lang="ru-RU" sz="2000" u="sng" kern="0" dirty="0" smtClean="0">
                <a:solidFill>
                  <a:srgbClr val="00B0F0"/>
                </a:solidFill>
                <a:latin typeface="+mn-lt"/>
                <a:cs typeface="+mn-cs"/>
              </a:rPr>
              <a:t>групповых </a:t>
            </a:r>
            <a:r>
              <a:rPr kumimoji="0" lang="ru-RU" sz="2000" b="0" i="0" u="sng" strike="noStrike" kern="0" cap="none" spc="0" normalizeH="0" baseline="0" noProof="0" dirty="0" smtClean="0">
                <a:ln>
                  <a:noFill/>
                </a:ln>
                <a:solidFill>
                  <a:srgbClr val="00B0F0"/>
                </a:solidFill>
                <a:effectLst/>
                <a:uLnTx/>
                <a:uFillTx/>
                <a:latin typeface="+mn-lt"/>
                <a:ea typeface="+mn-ea"/>
                <a:cs typeface="+mn-cs"/>
              </a:rPr>
              <a:t>проектов:</a:t>
            </a:r>
            <a:endParaRPr kumimoji="0" lang="ru-RU" sz="2000" b="0" i="0" u="sng" strike="noStrike" kern="0" cap="none" spc="0" normalizeH="0" baseline="0" noProof="0" dirty="0">
              <a:ln>
                <a:noFill/>
              </a:ln>
              <a:solidFill>
                <a:srgbClr val="00B0F0"/>
              </a:solidFill>
              <a:effectLst/>
              <a:uLnTx/>
              <a:uFillTx/>
              <a:latin typeface="+mn-lt"/>
              <a:ea typeface="+mn-ea"/>
              <a:cs typeface="+mn-cs"/>
            </a:endParaRPr>
          </a:p>
        </p:txBody>
      </p:sp>
      <p:sp>
        <p:nvSpPr>
          <p:cNvPr id="9" name="Содержимое 5"/>
          <p:cNvSpPr txBox="1">
            <a:spLocks/>
          </p:cNvSpPr>
          <p:nvPr/>
        </p:nvSpPr>
        <p:spPr>
          <a:xfrm>
            <a:off x="1066801" y="2819400"/>
            <a:ext cx="7543799" cy="3428999"/>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ru-RU" sz="2000" b="0" i="0" u="none" strike="noStrike" kern="0" cap="none" spc="0" normalizeH="0" baseline="0" noProof="0" dirty="0" smtClean="0">
                <a:ln>
                  <a:noFill/>
                </a:ln>
                <a:solidFill>
                  <a:schemeClr val="tx1"/>
                </a:solidFill>
                <a:effectLst/>
                <a:uLnTx/>
                <a:uFillTx/>
                <a:latin typeface="+mn-lt"/>
                <a:ea typeface="+mn-ea"/>
                <a:cs typeface="+mn-cs"/>
              </a:rPr>
              <a:t>Формируются навыки сотрудничества</a:t>
            </a:r>
          </a:p>
          <a:p>
            <a:pPr marL="342900" marR="0" lvl="0" indent="-342900"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ru-RU" sz="2000" b="0" i="0" u="none" strike="noStrike" kern="0" cap="none" spc="0" normalizeH="0" baseline="0" noProof="0" dirty="0" smtClean="0">
                <a:ln>
                  <a:noFill/>
                </a:ln>
                <a:solidFill>
                  <a:schemeClr val="tx1"/>
                </a:solidFill>
                <a:effectLst/>
                <a:uLnTx/>
                <a:uFillTx/>
                <a:latin typeface="+mn-lt"/>
                <a:ea typeface="+mn-ea"/>
                <a:cs typeface="+mn-cs"/>
              </a:rPr>
              <a:t>Выполняется глубже и разностороннее</a:t>
            </a:r>
          </a:p>
          <a:p>
            <a:pPr marL="342900" marR="0" lvl="0" indent="-342900"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ru-RU" sz="2000" b="0" i="0" u="none" strike="noStrike" kern="0" cap="none" spc="0" normalizeH="0" baseline="0" noProof="0" dirty="0" smtClean="0">
                <a:ln>
                  <a:noFill/>
                </a:ln>
                <a:solidFill>
                  <a:schemeClr val="tx1"/>
                </a:solidFill>
                <a:effectLst/>
                <a:uLnTx/>
                <a:uFillTx/>
                <a:latin typeface="+mn-lt"/>
                <a:ea typeface="+mn-ea"/>
                <a:cs typeface="+mn-cs"/>
              </a:rPr>
              <a:t>Появляется	свой ситуативный лидер на каждом этапе</a:t>
            </a:r>
          </a:p>
          <a:p>
            <a:pPr marL="342900" marR="0" lvl="0" indent="-342900"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ru-RU" sz="2000" b="0" i="0" u="none" strike="noStrike" kern="0" cap="none" spc="0" normalizeH="0" baseline="0" noProof="0" dirty="0" smtClean="0">
                <a:ln>
                  <a:noFill/>
                </a:ln>
                <a:solidFill>
                  <a:schemeClr val="tx1"/>
                </a:solidFill>
                <a:effectLst/>
                <a:uLnTx/>
                <a:uFillTx/>
                <a:latin typeface="+mn-lt"/>
                <a:ea typeface="+mn-ea"/>
                <a:cs typeface="+mn-cs"/>
              </a:rPr>
              <a:t>Появляются подгруппы с	элементом соревнования</a:t>
            </a:r>
            <a:endParaRPr kumimoji="0" lang="ru-RU"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ru-RU" sz="4000" b="1" dirty="0" smtClean="0">
                <a:solidFill>
                  <a:srgbClr val="C00000"/>
                </a:solidFill>
              </a:rPr>
              <a:t>Роль учителя</a:t>
            </a:r>
            <a:endParaRPr lang="en-US" sz="4000" b="1" dirty="0">
              <a:solidFill>
                <a:srgbClr val="C00000"/>
              </a:solidFill>
            </a:endParaRPr>
          </a:p>
        </p:txBody>
      </p:sp>
      <p:grpSp>
        <p:nvGrpSpPr>
          <p:cNvPr id="2" name="Group 3"/>
          <p:cNvGrpSpPr>
            <a:grpSpLocks/>
          </p:cNvGrpSpPr>
          <p:nvPr/>
        </p:nvGrpSpPr>
        <p:grpSpPr bwMode="auto">
          <a:xfrm>
            <a:off x="6248400" y="2667000"/>
            <a:ext cx="2514600" cy="2438400"/>
            <a:chOff x="3217" y="1371"/>
            <a:chExt cx="2106" cy="2106"/>
          </a:xfrm>
        </p:grpSpPr>
        <p:sp>
          <p:nvSpPr>
            <p:cNvPr id="15364" name="AutoShape 4"/>
            <p:cNvSpPr>
              <a:spLocks noChangeArrowheads="1"/>
            </p:cNvSpPr>
            <p:nvPr/>
          </p:nvSpPr>
          <p:spPr bwMode="gray">
            <a:xfrm rot="-5545250">
              <a:off x="3217" y="1371"/>
              <a:ext cx="2106" cy="2106"/>
            </a:xfrm>
            <a:custGeom>
              <a:avLst/>
              <a:gdLst>
                <a:gd name="G0" fmla="+- 0 0 0"/>
                <a:gd name="G1" fmla="+- -3915913 0 0"/>
                <a:gd name="G2" fmla="+- 0 0 -3915913"/>
                <a:gd name="G3" fmla="+- 10800 0 0"/>
                <a:gd name="G4" fmla="+- 0 0 0"/>
                <a:gd name="T0" fmla="*/ 360 256 1"/>
                <a:gd name="T1" fmla="*/ 0 256 1"/>
                <a:gd name="G5" fmla="+- G2 T0 T1"/>
                <a:gd name="G6" fmla="?: G2 G2 G5"/>
                <a:gd name="G7" fmla="+- 0 0 G6"/>
                <a:gd name="G8" fmla="+- 7330 0 0"/>
                <a:gd name="G9" fmla="+- 0 0 -3915913"/>
                <a:gd name="G10" fmla="+- 7330 0 2700"/>
                <a:gd name="G11" fmla="cos G10 0"/>
                <a:gd name="G12" fmla="sin G10 0"/>
                <a:gd name="G13" fmla="cos 13500 0"/>
                <a:gd name="G14" fmla="sin 13500 0"/>
                <a:gd name="G15" fmla="+- G11 10800 0"/>
                <a:gd name="G16" fmla="+- G12 10800 0"/>
                <a:gd name="G17" fmla="+- G13 10800 0"/>
                <a:gd name="G18" fmla="+- G14 10800 0"/>
                <a:gd name="G19" fmla="*/ 7330 1 2"/>
                <a:gd name="G20" fmla="+- G19 5400 0"/>
                <a:gd name="G21" fmla="cos G20 0"/>
                <a:gd name="G22" fmla="sin G20 0"/>
                <a:gd name="G23" fmla="+- G21 10800 0"/>
                <a:gd name="G24" fmla="+- G12 G23 G22"/>
                <a:gd name="G25" fmla="+- G22 G23 G11"/>
                <a:gd name="G26" fmla="cos 10800 0"/>
                <a:gd name="G27" fmla="sin 10800 0"/>
                <a:gd name="G28" fmla="cos 7330 0"/>
                <a:gd name="G29" fmla="sin 7330 0"/>
                <a:gd name="G30" fmla="+- G26 10800 0"/>
                <a:gd name="G31" fmla="+- G27 10800 0"/>
                <a:gd name="G32" fmla="+- G28 10800 0"/>
                <a:gd name="G33" fmla="+- G29 10800 0"/>
                <a:gd name="G34" fmla="+- G19 5400 0"/>
                <a:gd name="G35" fmla="cos G34 -3915913"/>
                <a:gd name="G36" fmla="sin G34 -3915913"/>
                <a:gd name="G37" fmla="+/ -3915913 0 2"/>
                <a:gd name="T2" fmla="*/ 180 256 1"/>
                <a:gd name="T3" fmla="*/ 0 256 1"/>
                <a:gd name="G38" fmla="+- G37 T2 T3"/>
                <a:gd name="G39" fmla="?: G2 G37 G38"/>
                <a:gd name="G40" fmla="cos 10800 G39"/>
                <a:gd name="G41" fmla="sin 10800 G39"/>
                <a:gd name="G42" fmla="cos 7330 G39"/>
                <a:gd name="G43" fmla="sin 7330 G39"/>
                <a:gd name="G44" fmla="+- G40 10800 0"/>
                <a:gd name="G45" fmla="+- G41 10800 0"/>
                <a:gd name="G46" fmla="+- G42 10800 0"/>
                <a:gd name="G47" fmla="+- G43 10800 0"/>
                <a:gd name="G48" fmla="+- G35 10800 0"/>
                <a:gd name="G49" fmla="+- G36 10800 0"/>
                <a:gd name="T4" fmla="*/ 20164 w 21600"/>
                <a:gd name="T5" fmla="*/ 5420 h 21600"/>
                <a:gd name="T6" fmla="*/ 15366 w 21600"/>
                <a:gd name="T7" fmla="*/ 2969 h 21600"/>
                <a:gd name="T8" fmla="*/ 17155 w 21600"/>
                <a:gd name="T9" fmla="*/ 7148 h 21600"/>
                <a:gd name="T10" fmla="*/ 24300 w 21600"/>
                <a:gd name="T11" fmla="*/ 10800 h 21600"/>
                <a:gd name="T12" fmla="*/ 19865 w 21600"/>
                <a:gd name="T13" fmla="*/ 15235 h 21600"/>
                <a:gd name="T14" fmla="*/ 1543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130" y="10800"/>
                  </a:moveTo>
                  <a:cubicBezTo>
                    <a:pt x="18130" y="8192"/>
                    <a:pt x="16744" y="5781"/>
                    <a:pt x="14492" y="4467"/>
                  </a:cubicBezTo>
                  <a:lnTo>
                    <a:pt x="16240" y="1470"/>
                  </a:lnTo>
                  <a:cubicBezTo>
                    <a:pt x="19559" y="3405"/>
                    <a:pt x="21599" y="6958"/>
                    <a:pt x="21600" y="10799"/>
                  </a:cubicBezTo>
                  <a:lnTo>
                    <a:pt x="21600" y="10800"/>
                  </a:lnTo>
                  <a:lnTo>
                    <a:pt x="24300" y="10800"/>
                  </a:lnTo>
                  <a:lnTo>
                    <a:pt x="19865" y="15235"/>
                  </a:lnTo>
                  <a:lnTo>
                    <a:pt x="15430" y="10800"/>
                  </a:lnTo>
                  <a:lnTo>
                    <a:pt x="18130" y="10800"/>
                  </a:lnTo>
                  <a:close/>
                </a:path>
              </a:pathLst>
            </a:custGeom>
            <a:gradFill rotWithShape="1">
              <a:gsLst>
                <a:gs pos="0">
                  <a:schemeClr val="accent1">
                    <a:gamma/>
                    <a:shade val="60392"/>
                    <a:invGamma/>
                  </a:schemeClr>
                </a:gs>
                <a:gs pos="50000">
                  <a:schemeClr val="accent1"/>
                </a:gs>
                <a:gs pos="100000">
                  <a:schemeClr val="accent1">
                    <a:gamma/>
                    <a:shade val="60392"/>
                    <a:invGamma/>
                  </a:schemeClr>
                </a:gs>
              </a:gsLst>
              <a:lin ang="2700000" scaled="1"/>
            </a:gradFill>
            <a:ln w="9525">
              <a:noFill/>
              <a:miter lim="800000"/>
              <a:headEnd/>
              <a:tailEnd/>
            </a:ln>
            <a:effectLst/>
            <a:scene3d>
              <a:camera prst="legacyPerspectiveBottomRight">
                <a:rot lat="20699999" lon="1500000" rev="0"/>
              </a:camera>
              <a:lightRig rig="legacyHarsh3" dir="b"/>
            </a:scene3d>
            <a:sp3d extrusionH="290500" prstMaterial="legacyMetal">
              <a:bevelT w="13500" h="13500" prst="angle"/>
              <a:bevelB w="13500" h="13500" prst="angle"/>
              <a:extrusionClr>
                <a:schemeClr val="accent1"/>
              </a:extrusionClr>
            </a:sp3d>
          </p:spPr>
          <p:txBody>
            <a:bodyPr wrap="none" anchor="ctr">
              <a:flatTx/>
            </a:bodyPr>
            <a:lstStyle/>
            <a:p>
              <a:endParaRPr lang="ru-RU"/>
            </a:p>
          </p:txBody>
        </p:sp>
        <p:sp>
          <p:nvSpPr>
            <p:cNvPr id="15365" name="AutoShape 5"/>
            <p:cNvSpPr>
              <a:spLocks noChangeArrowheads="1"/>
            </p:cNvSpPr>
            <p:nvPr/>
          </p:nvSpPr>
          <p:spPr bwMode="gray">
            <a:xfrm rot="10800000">
              <a:off x="3217" y="1371"/>
              <a:ext cx="2106" cy="2106"/>
            </a:xfrm>
            <a:custGeom>
              <a:avLst/>
              <a:gdLst>
                <a:gd name="G0" fmla="+- 365983 0 0"/>
                <a:gd name="G1" fmla="+- -3923966 0 0"/>
                <a:gd name="G2" fmla="+- 365983 0 -3923966"/>
                <a:gd name="G3" fmla="+- 10800 0 0"/>
                <a:gd name="G4" fmla="+- 0 0 365983"/>
                <a:gd name="T0" fmla="*/ 360 256 1"/>
                <a:gd name="T1" fmla="*/ 0 256 1"/>
                <a:gd name="G5" fmla="+- G2 T0 T1"/>
                <a:gd name="G6" fmla="?: G2 G2 G5"/>
                <a:gd name="G7" fmla="+- 0 0 G6"/>
                <a:gd name="G8" fmla="+- 7367 0 0"/>
                <a:gd name="G9" fmla="+- 0 0 -3923966"/>
                <a:gd name="G10" fmla="+- 7367 0 2700"/>
                <a:gd name="G11" fmla="cos G10 365983"/>
                <a:gd name="G12" fmla="sin G10 365983"/>
                <a:gd name="G13" fmla="cos 13500 365983"/>
                <a:gd name="G14" fmla="sin 13500 365983"/>
                <a:gd name="G15" fmla="+- G11 10800 0"/>
                <a:gd name="G16" fmla="+- G12 10800 0"/>
                <a:gd name="G17" fmla="+- G13 10800 0"/>
                <a:gd name="G18" fmla="+- G14 10800 0"/>
                <a:gd name="G19" fmla="*/ 7367 1 2"/>
                <a:gd name="G20" fmla="+- G19 5400 0"/>
                <a:gd name="G21" fmla="cos G20 365983"/>
                <a:gd name="G22" fmla="sin G20 365983"/>
                <a:gd name="G23" fmla="+- G21 10800 0"/>
                <a:gd name="G24" fmla="+- G12 G23 G22"/>
                <a:gd name="G25" fmla="+- G22 G23 G11"/>
                <a:gd name="G26" fmla="cos 10800 365983"/>
                <a:gd name="G27" fmla="sin 10800 365983"/>
                <a:gd name="G28" fmla="cos 7367 365983"/>
                <a:gd name="G29" fmla="sin 7367 365983"/>
                <a:gd name="G30" fmla="+- G26 10800 0"/>
                <a:gd name="G31" fmla="+- G27 10800 0"/>
                <a:gd name="G32" fmla="+- G28 10800 0"/>
                <a:gd name="G33" fmla="+- G29 10800 0"/>
                <a:gd name="G34" fmla="+- G19 5400 0"/>
                <a:gd name="G35" fmla="cos G34 -3923966"/>
                <a:gd name="G36" fmla="sin G34 -3923966"/>
                <a:gd name="G37" fmla="+/ -3923966 365983 2"/>
                <a:gd name="T2" fmla="*/ 180 256 1"/>
                <a:gd name="T3" fmla="*/ 0 256 1"/>
                <a:gd name="G38" fmla="+- G37 T2 T3"/>
                <a:gd name="G39" fmla="?: G2 G37 G38"/>
                <a:gd name="G40" fmla="cos 10800 G39"/>
                <a:gd name="G41" fmla="sin 10800 G39"/>
                <a:gd name="G42" fmla="cos 7367 G39"/>
                <a:gd name="G43" fmla="sin 7367 G39"/>
                <a:gd name="G44" fmla="+- G40 10800 0"/>
                <a:gd name="G45" fmla="+- G41 10800 0"/>
                <a:gd name="G46" fmla="+- G42 10800 0"/>
                <a:gd name="G47" fmla="+- G43 10800 0"/>
                <a:gd name="G48" fmla="+- G35 10800 0"/>
                <a:gd name="G49" fmla="+- G36 10800 0"/>
                <a:gd name="T4" fmla="*/ 20410 w 21600"/>
                <a:gd name="T5" fmla="*/ 5872 h 21600"/>
                <a:gd name="T6" fmla="*/ 15359 w 21600"/>
                <a:gd name="T7" fmla="*/ 2942 h 21600"/>
                <a:gd name="T8" fmla="*/ 17355 w 21600"/>
                <a:gd name="T9" fmla="*/ 7438 h 21600"/>
                <a:gd name="T10" fmla="*/ 24235 w 21600"/>
                <a:gd name="T11" fmla="*/ 12113 h 21600"/>
                <a:gd name="T12" fmla="*/ 19411 w 21600"/>
                <a:gd name="T13" fmla="*/ 16079 h 21600"/>
                <a:gd name="T14" fmla="*/ 15444 w 21600"/>
                <a:gd name="T15" fmla="*/ 112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132" y="11516"/>
                  </a:moveTo>
                  <a:cubicBezTo>
                    <a:pt x="18155" y="11278"/>
                    <a:pt x="18167" y="11039"/>
                    <a:pt x="18167" y="10800"/>
                  </a:cubicBezTo>
                  <a:cubicBezTo>
                    <a:pt x="18167" y="8173"/>
                    <a:pt x="16768" y="5746"/>
                    <a:pt x="14497" y="4428"/>
                  </a:cubicBezTo>
                  <a:lnTo>
                    <a:pt x="16220" y="1458"/>
                  </a:lnTo>
                  <a:cubicBezTo>
                    <a:pt x="19550" y="3391"/>
                    <a:pt x="21600" y="6949"/>
                    <a:pt x="21600" y="10800"/>
                  </a:cubicBezTo>
                  <a:cubicBezTo>
                    <a:pt x="21600" y="11150"/>
                    <a:pt x="21582" y="11501"/>
                    <a:pt x="21548" y="11850"/>
                  </a:cubicBezTo>
                  <a:lnTo>
                    <a:pt x="24235" y="12113"/>
                  </a:lnTo>
                  <a:lnTo>
                    <a:pt x="19411" y="16079"/>
                  </a:lnTo>
                  <a:lnTo>
                    <a:pt x="15444" y="11254"/>
                  </a:lnTo>
                  <a:lnTo>
                    <a:pt x="18132" y="11516"/>
                  </a:lnTo>
                  <a:close/>
                </a:path>
              </a:pathLst>
            </a:custGeom>
            <a:gradFill rotWithShape="1">
              <a:gsLst>
                <a:gs pos="0">
                  <a:schemeClr val="folHlink">
                    <a:gamma/>
                    <a:shade val="60392"/>
                    <a:invGamma/>
                  </a:schemeClr>
                </a:gs>
                <a:gs pos="50000">
                  <a:schemeClr val="folHlink"/>
                </a:gs>
                <a:gs pos="100000">
                  <a:schemeClr val="folHlink">
                    <a:gamma/>
                    <a:shade val="60392"/>
                    <a:invGamma/>
                  </a:schemeClr>
                </a:gs>
              </a:gsLst>
              <a:lin ang="2700000" scaled="1"/>
            </a:gradFill>
            <a:ln w="9525">
              <a:noFill/>
              <a:miter lim="800000"/>
              <a:headEnd/>
              <a:tailEnd/>
            </a:ln>
            <a:effectLst/>
            <a:scene3d>
              <a:camera prst="legacyPerspectiveBottomRight">
                <a:rot lat="20999999" lon="1500000" rev="0"/>
              </a:camera>
              <a:lightRig rig="legacyHarsh3" dir="b"/>
            </a:scene3d>
            <a:sp3d extrusionH="290500" prstMaterial="legacyMetal">
              <a:bevelT w="13500" h="13500" prst="angle"/>
              <a:bevelB w="13500" h="13500" prst="angle"/>
              <a:extrusionClr>
                <a:schemeClr val="folHlink"/>
              </a:extrusionClr>
            </a:sp3d>
          </p:spPr>
          <p:txBody>
            <a:bodyPr wrap="none" anchor="ctr">
              <a:flatTx/>
            </a:bodyPr>
            <a:lstStyle/>
            <a:p>
              <a:endParaRPr lang="ru-RU"/>
            </a:p>
          </p:txBody>
        </p:sp>
        <p:sp>
          <p:nvSpPr>
            <p:cNvPr id="15366" name="AutoShape 6"/>
            <p:cNvSpPr>
              <a:spLocks noChangeArrowheads="1"/>
            </p:cNvSpPr>
            <p:nvPr/>
          </p:nvSpPr>
          <p:spPr bwMode="gray">
            <a:xfrm rot="5400000">
              <a:off x="3217" y="1371"/>
              <a:ext cx="2106" cy="2106"/>
            </a:xfrm>
            <a:custGeom>
              <a:avLst/>
              <a:gdLst>
                <a:gd name="G0" fmla="+- 0 0 0"/>
                <a:gd name="G1" fmla="+- -3863678 0 0"/>
                <a:gd name="G2" fmla="+- 0 0 -3863678"/>
                <a:gd name="G3" fmla="+- 10800 0 0"/>
                <a:gd name="G4" fmla="+- 0 0 0"/>
                <a:gd name="T0" fmla="*/ 360 256 1"/>
                <a:gd name="T1" fmla="*/ 0 256 1"/>
                <a:gd name="G5" fmla="+- G2 T0 T1"/>
                <a:gd name="G6" fmla="?: G2 G2 G5"/>
                <a:gd name="G7" fmla="+- 0 0 G6"/>
                <a:gd name="G8" fmla="+- 7330 0 0"/>
                <a:gd name="G9" fmla="+- 0 0 -3863678"/>
                <a:gd name="G10" fmla="+- 7330 0 2700"/>
                <a:gd name="G11" fmla="cos G10 0"/>
                <a:gd name="G12" fmla="sin G10 0"/>
                <a:gd name="G13" fmla="cos 13500 0"/>
                <a:gd name="G14" fmla="sin 13500 0"/>
                <a:gd name="G15" fmla="+- G11 10800 0"/>
                <a:gd name="G16" fmla="+- G12 10800 0"/>
                <a:gd name="G17" fmla="+- G13 10800 0"/>
                <a:gd name="G18" fmla="+- G14 10800 0"/>
                <a:gd name="G19" fmla="*/ 7330 1 2"/>
                <a:gd name="G20" fmla="+- G19 5400 0"/>
                <a:gd name="G21" fmla="cos G20 0"/>
                <a:gd name="G22" fmla="sin G20 0"/>
                <a:gd name="G23" fmla="+- G21 10800 0"/>
                <a:gd name="G24" fmla="+- G12 G23 G22"/>
                <a:gd name="G25" fmla="+- G22 G23 G11"/>
                <a:gd name="G26" fmla="cos 10800 0"/>
                <a:gd name="G27" fmla="sin 10800 0"/>
                <a:gd name="G28" fmla="cos 7330 0"/>
                <a:gd name="G29" fmla="sin 7330 0"/>
                <a:gd name="G30" fmla="+- G26 10800 0"/>
                <a:gd name="G31" fmla="+- G27 10800 0"/>
                <a:gd name="G32" fmla="+- G28 10800 0"/>
                <a:gd name="G33" fmla="+- G29 10800 0"/>
                <a:gd name="G34" fmla="+- G19 5400 0"/>
                <a:gd name="G35" fmla="cos G34 -3863678"/>
                <a:gd name="G36" fmla="sin G34 -3863678"/>
                <a:gd name="G37" fmla="+/ -3863678 0 2"/>
                <a:gd name="T2" fmla="*/ 180 256 1"/>
                <a:gd name="T3" fmla="*/ 0 256 1"/>
                <a:gd name="G38" fmla="+- G37 T2 T3"/>
                <a:gd name="G39" fmla="?: G2 G37 G38"/>
                <a:gd name="G40" fmla="cos 10800 G39"/>
                <a:gd name="G41" fmla="sin 10800 G39"/>
                <a:gd name="G42" fmla="cos 7330 G39"/>
                <a:gd name="G43" fmla="sin 7330 G39"/>
                <a:gd name="G44" fmla="+- G40 10800 0"/>
                <a:gd name="G45" fmla="+- G41 10800 0"/>
                <a:gd name="G46" fmla="+- G42 10800 0"/>
                <a:gd name="G47" fmla="+- G43 10800 0"/>
                <a:gd name="G48" fmla="+- G35 10800 0"/>
                <a:gd name="G49" fmla="+- G36 10800 0"/>
                <a:gd name="T4" fmla="*/ 20201 w 21600"/>
                <a:gd name="T5" fmla="*/ 5485 h 21600"/>
                <a:gd name="T6" fmla="*/ 15474 w 21600"/>
                <a:gd name="T7" fmla="*/ 3033 h 21600"/>
                <a:gd name="T8" fmla="*/ 17181 w 21600"/>
                <a:gd name="T9" fmla="*/ 7193 h 21600"/>
                <a:gd name="T10" fmla="*/ 24300 w 21600"/>
                <a:gd name="T11" fmla="*/ 10800 h 21600"/>
                <a:gd name="T12" fmla="*/ 19865 w 21600"/>
                <a:gd name="T13" fmla="*/ 15235 h 21600"/>
                <a:gd name="T14" fmla="*/ 1543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130" y="10800"/>
                  </a:moveTo>
                  <a:cubicBezTo>
                    <a:pt x="18130" y="8228"/>
                    <a:pt x="16782" y="5845"/>
                    <a:pt x="14580" y="4519"/>
                  </a:cubicBezTo>
                  <a:lnTo>
                    <a:pt x="16369" y="1546"/>
                  </a:lnTo>
                  <a:cubicBezTo>
                    <a:pt x="19615" y="3500"/>
                    <a:pt x="21599" y="7011"/>
                    <a:pt x="21600" y="10799"/>
                  </a:cubicBezTo>
                  <a:lnTo>
                    <a:pt x="21600" y="10800"/>
                  </a:lnTo>
                  <a:lnTo>
                    <a:pt x="24300" y="10800"/>
                  </a:lnTo>
                  <a:lnTo>
                    <a:pt x="19865" y="15235"/>
                  </a:lnTo>
                  <a:lnTo>
                    <a:pt x="15430" y="10800"/>
                  </a:lnTo>
                  <a:lnTo>
                    <a:pt x="18130" y="10800"/>
                  </a:lnTo>
                  <a:close/>
                </a:path>
              </a:pathLst>
            </a:custGeom>
            <a:gradFill rotWithShape="1">
              <a:gsLst>
                <a:gs pos="0">
                  <a:schemeClr val="hlink">
                    <a:gamma/>
                    <a:shade val="60392"/>
                    <a:invGamma/>
                  </a:schemeClr>
                </a:gs>
                <a:gs pos="50000">
                  <a:schemeClr val="hlink"/>
                </a:gs>
                <a:gs pos="100000">
                  <a:schemeClr val="hlink">
                    <a:gamma/>
                    <a:shade val="60392"/>
                    <a:invGamma/>
                  </a:schemeClr>
                </a:gs>
              </a:gsLst>
              <a:lin ang="2700000" scaled="1"/>
            </a:gradFill>
            <a:ln w="9525">
              <a:noFill/>
              <a:miter lim="800000"/>
              <a:headEnd/>
              <a:tailEnd/>
            </a:ln>
            <a:effectLst/>
            <a:scene3d>
              <a:camera prst="legacyPerspectiveBottomRight">
                <a:rot lat="20999999" lon="1500000" rev="0"/>
              </a:camera>
              <a:lightRig rig="legacyHarsh3" dir="b"/>
            </a:scene3d>
            <a:sp3d extrusionH="290500" prstMaterial="legacyMetal">
              <a:bevelT w="13500" h="13500" prst="angle"/>
              <a:bevelB w="13500" h="13500" prst="angle"/>
              <a:extrusionClr>
                <a:schemeClr val="hlink"/>
              </a:extrusionClr>
            </a:sp3d>
          </p:spPr>
          <p:txBody>
            <a:bodyPr wrap="none" anchor="ctr">
              <a:flatTx/>
            </a:bodyPr>
            <a:lstStyle/>
            <a:p>
              <a:endParaRPr lang="ru-RU"/>
            </a:p>
          </p:txBody>
        </p:sp>
        <p:sp>
          <p:nvSpPr>
            <p:cNvPr id="15367" name="AutoShape 7"/>
            <p:cNvSpPr>
              <a:spLocks noChangeArrowheads="1"/>
            </p:cNvSpPr>
            <p:nvPr/>
          </p:nvSpPr>
          <p:spPr bwMode="gray">
            <a:xfrm>
              <a:off x="3217" y="1371"/>
              <a:ext cx="2106" cy="2106"/>
            </a:xfrm>
            <a:custGeom>
              <a:avLst/>
              <a:gdLst>
                <a:gd name="G0" fmla="+- -68763 0 0"/>
                <a:gd name="G1" fmla="+- -3981460 0 0"/>
                <a:gd name="G2" fmla="+- -68763 0 -3981460"/>
                <a:gd name="G3" fmla="+- 10800 0 0"/>
                <a:gd name="G4" fmla="+- 0 0 -68763"/>
                <a:gd name="T0" fmla="*/ 360 256 1"/>
                <a:gd name="T1" fmla="*/ 0 256 1"/>
                <a:gd name="G5" fmla="+- G2 T0 T1"/>
                <a:gd name="G6" fmla="?: G2 G2 G5"/>
                <a:gd name="G7" fmla="+- 0 0 G6"/>
                <a:gd name="G8" fmla="+- 7263 0 0"/>
                <a:gd name="G9" fmla="+- 0 0 -3981460"/>
                <a:gd name="G10" fmla="+- 7263 0 2700"/>
                <a:gd name="G11" fmla="cos G10 -68763"/>
                <a:gd name="G12" fmla="sin G10 -68763"/>
                <a:gd name="G13" fmla="cos 13500 -68763"/>
                <a:gd name="G14" fmla="sin 13500 -68763"/>
                <a:gd name="G15" fmla="+- G11 10800 0"/>
                <a:gd name="G16" fmla="+- G12 10800 0"/>
                <a:gd name="G17" fmla="+- G13 10800 0"/>
                <a:gd name="G18" fmla="+- G14 10800 0"/>
                <a:gd name="G19" fmla="*/ 7263 1 2"/>
                <a:gd name="G20" fmla="+- G19 5400 0"/>
                <a:gd name="G21" fmla="cos G20 -68763"/>
                <a:gd name="G22" fmla="sin G20 -68763"/>
                <a:gd name="G23" fmla="+- G21 10800 0"/>
                <a:gd name="G24" fmla="+- G12 G23 G22"/>
                <a:gd name="G25" fmla="+- G22 G23 G11"/>
                <a:gd name="G26" fmla="cos 10800 -68763"/>
                <a:gd name="G27" fmla="sin 10800 -68763"/>
                <a:gd name="G28" fmla="cos 7263 -68763"/>
                <a:gd name="G29" fmla="sin 7263 -68763"/>
                <a:gd name="G30" fmla="+- G26 10800 0"/>
                <a:gd name="G31" fmla="+- G27 10800 0"/>
                <a:gd name="G32" fmla="+- G28 10800 0"/>
                <a:gd name="G33" fmla="+- G29 10800 0"/>
                <a:gd name="G34" fmla="+- G19 5400 0"/>
                <a:gd name="G35" fmla="cos G34 -3981460"/>
                <a:gd name="G36" fmla="sin G34 -3981460"/>
                <a:gd name="G37" fmla="+/ -3981460 -68763 2"/>
                <a:gd name="T2" fmla="*/ 180 256 1"/>
                <a:gd name="T3" fmla="*/ 0 256 1"/>
                <a:gd name="G38" fmla="+- G37 T2 T3"/>
                <a:gd name="G39" fmla="?: G2 G37 G38"/>
                <a:gd name="G40" fmla="cos 10800 G39"/>
                <a:gd name="G41" fmla="sin 10800 G39"/>
                <a:gd name="G42" fmla="cos 7263 G39"/>
                <a:gd name="G43" fmla="sin 7263 G39"/>
                <a:gd name="G44" fmla="+- G40 10800 0"/>
                <a:gd name="G45" fmla="+- G41 10800 0"/>
                <a:gd name="G46" fmla="+- G42 10800 0"/>
                <a:gd name="G47" fmla="+- G43 10800 0"/>
                <a:gd name="G48" fmla="+- G35 10800 0"/>
                <a:gd name="G49" fmla="+- G36 10800 0"/>
                <a:gd name="T4" fmla="*/ 20067 w 21600"/>
                <a:gd name="T5" fmla="*/ 5253 h 21600"/>
                <a:gd name="T6" fmla="*/ 15212 w 21600"/>
                <a:gd name="T7" fmla="*/ 2919 h 21600"/>
                <a:gd name="T8" fmla="*/ 17032 w 21600"/>
                <a:gd name="T9" fmla="*/ 7070 h 21600"/>
                <a:gd name="T10" fmla="*/ 24297 w 21600"/>
                <a:gd name="T11" fmla="*/ 10552 h 21600"/>
                <a:gd name="T12" fmla="*/ 19912 w 21600"/>
                <a:gd name="T13" fmla="*/ 15102 h 21600"/>
                <a:gd name="T14" fmla="*/ 15362 w 21600"/>
                <a:gd name="T15" fmla="*/ 10716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61" y="10667"/>
                  </a:moveTo>
                  <a:cubicBezTo>
                    <a:pt x="18014" y="8086"/>
                    <a:pt x="16600" y="5724"/>
                    <a:pt x="14348" y="4462"/>
                  </a:cubicBezTo>
                  <a:lnTo>
                    <a:pt x="16076" y="1376"/>
                  </a:lnTo>
                  <a:cubicBezTo>
                    <a:pt x="19425" y="3252"/>
                    <a:pt x="21527" y="6764"/>
                    <a:pt x="21598" y="10602"/>
                  </a:cubicBezTo>
                  <a:lnTo>
                    <a:pt x="24297" y="10552"/>
                  </a:lnTo>
                  <a:lnTo>
                    <a:pt x="19912" y="15102"/>
                  </a:lnTo>
                  <a:lnTo>
                    <a:pt x="15362" y="10716"/>
                  </a:lnTo>
                  <a:lnTo>
                    <a:pt x="18061" y="10667"/>
                  </a:lnTo>
                  <a:close/>
                </a:path>
              </a:pathLst>
            </a:custGeom>
            <a:gradFill rotWithShape="1">
              <a:gsLst>
                <a:gs pos="0">
                  <a:schemeClr val="accent2">
                    <a:gamma/>
                    <a:shade val="60392"/>
                    <a:invGamma/>
                  </a:schemeClr>
                </a:gs>
                <a:gs pos="50000">
                  <a:schemeClr val="accent2"/>
                </a:gs>
                <a:gs pos="100000">
                  <a:schemeClr val="accent2">
                    <a:gamma/>
                    <a:shade val="60392"/>
                    <a:invGamma/>
                  </a:schemeClr>
                </a:gs>
              </a:gsLst>
              <a:lin ang="2700000" scaled="1"/>
            </a:gradFill>
            <a:ln w="9525">
              <a:noFill/>
              <a:miter lim="800000"/>
              <a:headEnd/>
              <a:tailEnd/>
            </a:ln>
            <a:effectLst/>
            <a:scene3d>
              <a:camera prst="legacyPerspectiveBottomRight">
                <a:rot lat="20999999" lon="1500000" rev="0"/>
              </a:camera>
              <a:lightRig rig="legacyHarsh3" dir="b"/>
            </a:scene3d>
            <a:sp3d extrusionH="290500" prstMaterial="legacyMetal">
              <a:bevelT w="13500" h="13500" prst="angle"/>
              <a:bevelB w="13500" h="13500" prst="angle"/>
              <a:extrusionClr>
                <a:schemeClr val="accent2"/>
              </a:extrusionClr>
            </a:sp3d>
          </p:spPr>
          <p:txBody>
            <a:bodyPr wrap="none" anchor="ctr">
              <a:flatTx/>
            </a:bodyPr>
            <a:lstStyle/>
            <a:p>
              <a:endParaRPr lang="ru-RU"/>
            </a:p>
          </p:txBody>
        </p:sp>
      </p:grpSp>
      <p:pic>
        <p:nvPicPr>
          <p:cNvPr id="15369" name="Picture 9" descr="1"/>
          <p:cNvPicPr>
            <a:picLocks noChangeAspect="1" noChangeArrowheads="1"/>
          </p:cNvPicPr>
          <p:nvPr/>
        </p:nvPicPr>
        <p:blipFill>
          <a:blip r:embed="rId2" cstate="print">
            <a:lum bright="-18000" contrast="18000"/>
          </a:blip>
          <a:srcRect/>
          <a:stretch>
            <a:fillRect/>
          </a:stretch>
        </p:blipFill>
        <p:spPr bwMode="gray">
          <a:xfrm>
            <a:off x="914400" y="3332163"/>
            <a:ext cx="5800725" cy="962025"/>
          </a:xfrm>
          <a:prstGeom prst="rect">
            <a:avLst/>
          </a:prstGeom>
          <a:noFill/>
        </p:spPr>
      </p:pic>
      <p:pic>
        <p:nvPicPr>
          <p:cNvPr id="15370" name="Picture 10" descr="1"/>
          <p:cNvPicPr>
            <a:picLocks noChangeAspect="1" noChangeArrowheads="1"/>
          </p:cNvPicPr>
          <p:nvPr/>
        </p:nvPicPr>
        <p:blipFill>
          <a:blip r:embed="rId2" cstate="print">
            <a:lum bright="-18000" contrast="18000"/>
          </a:blip>
          <a:srcRect/>
          <a:stretch>
            <a:fillRect/>
          </a:stretch>
        </p:blipFill>
        <p:spPr bwMode="gray">
          <a:xfrm>
            <a:off x="914400" y="5153025"/>
            <a:ext cx="5800725" cy="962025"/>
          </a:xfrm>
          <a:prstGeom prst="rect">
            <a:avLst/>
          </a:prstGeom>
          <a:noFill/>
        </p:spPr>
      </p:pic>
      <p:sp>
        <p:nvSpPr>
          <p:cNvPr id="15371" name="Rectangle 11"/>
          <p:cNvSpPr>
            <a:spLocks noChangeArrowheads="1"/>
          </p:cNvSpPr>
          <p:nvPr/>
        </p:nvSpPr>
        <p:spPr bwMode="black">
          <a:xfrm>
            <a:off x="838200" y="1857364"/>
            <a:ext cx="5948378" cy="400110"/>
          </a:xfrm>
          <a:prstGeom prst="rect">
            <a:avLst/>
          </a:prstGeom>
          <a:noFill/>
          <a:ln w="9525" algn="ctr">
            <a:noFill/>
            <a:miter lim="800000"/>
            <a:headEnd/>
            <a:tailEnd/>
          </a:ln>
          <a:effectLst/>
        </p:spPr>
        <p:txBody>
          <a:bodyPr wrap="square">
            <a:spAutoFit/>
          </a:bodyPr>
          <a:lstStyle/>
          <a:p>
            <a:pPr>
              <a:buFontTx/>
              <a:buChar char="•"/>
            </a:pPr>
            <a:r>
              <a:rPr lang="en-US" sz="2000" b="1" dirty="0">
                <a:solidFill>
                  <a:schemeClr val="accent1"/>
                </a:solidFill>
              </a:rPr>
              <a:t> </a:t>
            </a:r>
            <a:r>
              <a:rPr lang="ru-RU" sz="2000" b="1" dirty="0" smtClean="0">
                <a:solidFill>
                  <a:schemeClr val="accent1"/>
                </a:solidFill>
              </a:rPr>
              <a:t>Энтузиаст (вдохновляет и мотивирует)</a:t>
            </a:r>
            <a:endParaRPr lang="en-US" sz="2000" b="1" dirty="0">
              <a:solidFill>
                <a:schemeClr val="accent1"/>
              </a:solidFill>
            </a:endParaRPr>
          </a:p>
        </p:txBody>
      </p:sp>
      <p:sp>
        <p:nvSpPr>
          <p:cNvPr id="15372" name="Text Box 12"/>
          <p:cNvSpPr txBox="1">
            <a:spLocks noChangeArrowheads="1"/>
          </p:cNvSpPr>
          <p:nvPr/>
        </p:nvSpPr>
        <p:spPr bwMode="gray">
          <a:xfrm>
            <a:off x="844550" y="2143116"/>
            <a:ext cx="5727714" cy="615553"/>
          </a:xfrm>
          <a:prstGeom prst="rect">
            <a:avLst/>
          </a:prstGeom>
          <a:noFill/>
          <a:ln w="9525" algn="ctr">
            <a:noFill/>
            <a:miter lim="800000"/>
            <a:headEnd/>
            <a:tailEnd/>
          </a:ln>
          <a:effectLst/>
        </p:spPr>
        <p:txBody>
          <a:bodyPr wrap="square">
            <a:spAutoFit/>
          </a:bodyPr>
          <a:lstStyle/>
          <a:p>
            <a:pPr eaLnBrk="0" hangingPunct="0"/>
            <a:endParaRPr lang="ru-RU" sz="1400" dirty="0" smtClean="0">
              <a:solidFill>
                <a:srgbClr val="080808"/>
              </a:solidFill>
            </a:endParaRPr>
          </a:p>
          <a:p>
            <a:pPr eaLnBrk="0" hangingPunct="0"/>
            <a:r>
              <a:rPr lang="ru-RU" sz="2000" dirty="0" smtClean="0">
                <a:solidFill>
                  <a:srgbClr val="080808"/>
                </a:solidFill>
              </a:rPr>
              <a:t>Специалист  (обладает знаниями и умениями)</a:t>
            </a:r>
            <a:endParaRPr lang="en-US" sz="2000" dirty="0">
              <a:solidFill>
                <a:srgbClr val="080808"/>
              </a:solidFill>
            </a:endParaRPr>
          </a:p>
        </p:txBody>
      </p:sp>
      <p:sp>
        <p:nvSpPr>
          <p:cNvPr id="15373" name="Rectangle 13"/>
          <p:cNvSpPr>
            <a:spLocks noChangeArrowheads="1"/>
          </p:cNvSpPr>
          <p:nvPr/>
        </p:nvSpPr>
        <p:spPr bwMode="black">
          <a:xfrm>
            <a:off x="838200" y="2857496"/>
            <a:ext cx="4448180" cy="707886"/>
          </a:xfrm>
          <a:prstGeom prst="rect">
            <a:avLst/>
          </a:prstGeom>
          <a:noFill/>
          <a:ln w="9525" algn="ctr">
            <a:noFill/>
            <a:miter lim="800000"/>
            <a:headEnd/>
            <a:tailEnd/>
          </a:ln>
          <a:effectLst/>
        </p:spPr>
        <p:txBody>
          <a:bodyPr wrap="square">
            <a:spAutoFit/>
          </a:bodyPr>
          <a:lstStyle/>
          <a:p>
            <a:pPr>
              <a:buFontTx/>
              <a:buChar char="•"/>
            </a:pPr>
            <a:r>
              <a:rPr lang="en-US" sz="2000" b="1" dirty="0">
                <a:solidFill>
                  <a:schemeClr val="accent2"/>
                </a:solidFill>
              </a:rPr>
              <a:t> </a:t>
            </a:r>
            <a:r>
              <a:rPr lang="ru-RU" sz="2000" b="1" dirty="0" smtClean="0">
                <a:solidFill>
                  <a:schemeClr val="accent2"/>
                </a:solidFill>
              </a:rPr>
              <a:t>Консультант (организует доступ к информационным ресурсам)</a:t>
            </a:r>
            <a:endParaRPr lang="en-US" sz="2000" b="1" dirty="0">
              <a:solidFill>
                <a:schemeClr val="accent2"/>
              </a:solidFill>
            </a:endParaRPr>
          </a:p>
        </p:txBody>
      </p:sp>
      <p:sp>
        <p:nvSpPr>
          <p:cNvPr id="15374" name="Text Box 14"/>
          <p:cNvSpPr txBox="1">
            <a:spLocks noChangeArrowheads="1"/>
          </p:cNvSpPr>
          <p:nvPr/>
        </p:nvSpPr>
        <p:spPr bwMode="gray">
          <a:xfrm>
            <a:off x="844550" y="3643314"/>
            <a:ext cx="5013334" cy="1015663"/>
          </a:xfrm>
          <a:prstGeom prst="rect">
            <a:avLst/>
          </a:prstGeom>
          <a:noFill/>
          <a:ln w="9525" algn="ctr">
            <a:noFill/>
            <a:miter lim="800000"/>
            <a:headEnd/>
            <a:tailEnd/>
          </a:ln>
          <a:effectLst/>
        </p:spPr>
        <p:txBody>
          <a:bodyPr wrap="square">
            <a:spAutoFit/>
          </a:bodyPr>
          <a:lstStyle/>
          <a:p>
            <a:pPr eaLnBrk="0" hangingPunct="0"/>
            <a:r>
              <a:rPr lang="ru-RU" sz="2000" dirty="0" smtClean="0">
                <a:solidFill>
                  <a:srgbClr val="080808"/>
                </a:solidFill>
              </a:rPr>
              <a:t>«Человек, который задаёт вопросы» (наводящие вопросы при преодолении трудностей)</a:t>
            </a:r>
            <a:endParaRPr lang="en-US" sz="2000" dirty="0">
              <a:solidFill>
                <a:srgbClr val="080808"/>
              </a:solidFill>
            </a:endParaRPr>
          </a:p>
        </p:txBody>
      </p:sp>
      <p:sp>
        <p:nvSpPr>
          <p:cNvPr id="15375" name="Rectangle 15"/>
          <p:cNvSpPr>
            <a:spLocks noChangeArrowheads="1"/>
          </p:cNvSpPr>
          <p:nvPr/>
        </p:nvSpPr>
        <p:spPr bwMode="black">
          <a:xfrm>
            <a:off x="838200" y="4643446"/>
            <a:ext cx="4948246" cy="400110"/>
          </a:xfrm>
          <a:prstGeom prst="rect">
            <a:avLst/>
          </a:prstGeom>
          <a:noFill/>
          <a:ln w="9525" algn="ctr">
            <a:noFill/>
            <a:miter lim="800000"/>
            <a:headEnd/>
            <a:tailEnd/>
          </a:ln>
          <a:effectLst/>
        </p:spPr>
        <p:txBody>
          <a:bodyPr wrap="square">
            <a:spAutoFit/>
          </a:bodyPr>
          <a:lstStyle/>
          <a:p>
            <a:pPr>
              <a:buFontTx/>
              <a:buChar char="•"/>
            </a:pPr>
            <a:r>
              <a:rPr lang="en-US" sz="2000" b="1" dirty="0">
                <a:solidFill>
                  <a:schemeClr val="hlink"/>
                </a:solidFill>
              </a:rPr>
              <a:t> </a:t>
            </a:r>
            <a:r>
              <a:rPr lang="ru-RU" sz="2000" b="1" dirty="0" smtClean="0">
                <a:solidFill>
                  <a:schemeClr val="hlink"/>
                </a:solidFill>
              </a:rPr>
              <a:t>Координатор группового процесса</a:t>
            </a:r>
            <a:endParaRPr lang="en-US" sz="2000" b="1" dirty="0">
              <a:solidFill>
                <a:schemeClr val="hlink"/>
              </a:solidFill>
            </a:endParaRPr>
          </a:p>
        </p:txBody>
      </p:sp>
      <p:sp>
        <p:nvSpPr>
          <p:cNvPr id="15377" name="Rectangle 17"/>
          <p:cNvSpPr>
            <a:spLocks noChangeArrowheads="1"/>
          </p:cNvSpPr>
          <p:nvPr/>
        </p:nvSpPr>
        <p:spPr bwMode="black">
          <a:xfrm>
            <a:off x="838200" y="5218113"/>
            <a:ext cx="5448312" cy="707886"/>
          </a:xfrm>
          <a:prstGeom prst="rect">
            <a:avLst/>
          </a:prstGeom>
          <a:noFill/>
          <a:ln w="9525" algn="ctr">
            <a:noFill/>
            <a:miter lim="800000"/>
            <a:headEnd/>
            <a:tailEnd/>
          </a:ln>
          <a:effectLst/>
        </p:spPr>
        <p:txBody>
          <a:bodyPr wrap="square">
            <a:spAutoFit/>
          </a:bodyPr>
          <a:lstStyle/>
          <a:p>
            <a:pPr>
              <a:buFontTx/>
              <a:buChar char="•"/>
            </a:pPr>
            <a:r>
              <a:rPr lang="en-US" sz="2000" b="1" dirty="0">
                <a:solidFill>
                  <a:srgbClr val="7030A0"/>
                </a:solidFill>
              </a:rPr>
              <a:t> </a:t>
            </a:r>
            <a:r>
              <a:rPr lang="ru-RU" sz="2000" b="1" dirty="0" smtClean="0">
                <a:solidFill>
                  <a:srgbClr val="7030A0"/>
                </a:solidFill>
              </a:rPr>
              <a:t>Эксперт, анализирующий результаты выполненного проекта</a:t>
            </a:r>
            <a:endParaRPr lang="en-US" sz="2000" b="1" dirty="0">
              <a:solidFill>
                <a:srgbClr val="7030A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928662" y="0"/>
            <a:ext cx="6934200" cy="914400"/>
          </a:xfrm>
        </p:spPr>
        <p:txBody>
          <a:bodyPr/>
          <a:lstStyle/>
          <a:p>
            <a:pPr algn="ctr"/>
            <a:r>
              <a:rPr lang="ru-RU" sz="4000" dirty="0" smtClean="0"/>
              <a:t/>
            </a:r>
            <a:br>
              <a:rPr lang="ru-RU" sz="4000" dirty="0" smtClean="0"/>
            </a:br>
            <a:r>
              <a:rPr lang="ru-RU" sz="4000" dirty="0" smtClean="0"/>
              <a:t>Требования к учебному проекту (5 «</a:t>
            </a:r>
            <a:r>
              <a:rPr lang="ru-RU" sz="4000" dirty="0" err="1" smtClean="0"/>
              <a:t>п</a:t>
            </a:r>
            <a:r>
              <a:rPr lang="ru-RU" sz="4000" dirty="0" smtClean="0"/>
              <a:t>»)</a:t>
            </a:r>
            <a:endParaRPr lang="en-US" sz="4000" dirty="0"/>
          </a:p>
        </p:txBody>
      </p:sp>
      <p:sp>
        <p:nvSpPr>
          <p:cNvPr id="5133" name="Line 13"/>
          <p:cNvSpPr>
            <a:spLocks noChangeShapeType="1"/>
          </p:cNvSpPr>
          <p:nvPr/>
        </p:nvSpPr>
        <p:spPr bwMode="gray">
          <a:xfrm>
            <a:off x="2362200" y="4854575"/>
            <a:ext cx="4800600" cy="0"/>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5134" name="Rectangle 14"/>
          <p:cNvSpPr>
            <a:spLocks noChangeArrowheads="1"/>
          </p:cNvSpPr>
          <p:nvPr/>
        </p:nvSpPr>
        <p:spPr bwMode="gray">
          <a:xfrm rot="3419336">
            <a:off x="2078037" y="4278313"/>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a:p>
        </p:txBody>
      </p:sp>
      <p:sp>
        <p:nvSpPr>
          <p:cNvPr id="5135" name="Text Box 15"/>
          <p:cNvSpPr txBox="1">
            <a:spLocks noChangeArrowheads="1"/>
          </p:cNvSpPr>
          <p:nvPr/>
        </p:nvSpPr>
        <p:spPr bwMode="gray">
          <a:xfrm>
            <a:off x="2133600" y="4321175"/>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rPr>
              <a:t>4</a:t>
            </a:r>
          </a:p>
        </p:txBody>
      </p:sp>
      <p:sp>
        <p:nvSpPr>
          <p:cNvPr id="5136" name="Line 16"/>
          <p:cNvSpPr>
            <a:spLocks noChangeShapeType="1"/>
          </p:cNvSpPr>
          <p:nvPr/>
        </p:nvSpPr>
        <p:spPr bwMode="gray">
          <a:xfrm>
            <a:off x="2362200" y="2339975"/>
            <a:ext cx="4800600" cy="0"/>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5137" name="Rectangle 17"/>
          <p:cNvSpPr>
            <a:spLocks noChangeArrowheads="1"/>
          </p:cNvSpPr>
          <p:nvPr/>
        </p:nvSpPr>
        <p:spPr bwMode="gray">
          <a:xfrm rot="3419336">
            <a:off x="2078037" y="1763713"/>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p>
        </p:txBody>
      </p:sp>
      <p:sp>
        <p:nvSpPr>
          <p:cNvPr id="5138" name="Text Box 18"/>
          <p:cNvSpPr txBox="1">
            <a:spLocks noChangeArrowheads="1"/>
          </p:cNvSpPr>
          <p:nvPr/>
        </p:nvSpPr>
        <p:spPr bwMode="gray">
          <a:xfrm>
            <a:off x="2928926" y="1851025"/>
            <a:ext cx="2474589" cy="523220"/>
          </a:xfrm>
          <a:prstGeom prst="rect">
            <a:avLst/>
          </a:prstGeom>
          <a:noFill/>
          <a:ln w="9525" algn="ctr">
            <a:noFill/>
            <a:miter lim="800000"/>
            <a:headEnd/>
            <a:tailEnd/>
          </a:ln>
          <a:effectLst/>
        </p:spPr>
        <p:txBody>
          <a:bodyPr wrap="square">
            <a:spAutoFit/>
          </a:bodyPr>
          <a:lstStyle/>
          <a:p>
            <a:pPr eaLnBrk="0" hangingPunct="0"/>
            <a:r>
              <a:rPr lang="ru-RU" sz="2800" b="1" dirty="0" smtClean="0"/>
              <a:t>Проблема</a:t>
            </a:r>
            <a:endParaRPr lang="en-US" sz="2800" b="1" dirty="0"/>
          </a:p>
        </p:txBody>
      </p:sp>
      <p:sp>
        <p:nvSpPr>
          <p:cNvPr id="5139" name="Text Box 19"/>
          <p:cNvSpPr txBox="1">
            <a:spLocks noChangeArrowheads="1"/>
          </p:cNvSpPr>
          <p:nvPr/>
        </p:nvSpPr>
        <p:spPr bwMode="gray">
          <a:xfrm>
            <a:off x="2133600" y="1806575"/>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rPr>
              <a:t>1</a:t>
            </a:r>
          </a:p>
        </p:txBody>
      </p:sp>
      <p:sp>
        <p:nvSpPr>
          <p:cNvPr id="5140" name="Line 20"/>
          <p:cNvSpPr>
            <a:spLocks noChangeShapeType="1"/>
          </p:cNvSpPr>
          <p:nvPr/>
        </p:nvSpPr>
        <p:spPr bwMode="gray">
          <a:xfrm>
            <a:off x="2362200" y="3178175"/>
            <a:ext cx="4800600" cy="0"/>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5141" name="Rectangle 21"/>
          <p:cNvSpPr>
            <a:spLocks noChangeArrowheads="1"/>
          </p:cNvSpPr>
          <p:nvPr/>
        </p:nvSpPr>
        <p:spPr bwMode="gray">
          <a:xfrm rot="3419336">
            <a:off x="2078037" y="2601913"/>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5142" name="Text Box 22"/>
          <p:cNvSpPr txBox="1">
            <a:spLocks noChangeArrowheads="1"/>
          </p:cNvSpPr>
          <p:nvPr/>
        </p:nvSpPr>
        <p:spPr bwMode="gray">
          <a:xfrm>
            <a:off x="2133600" y="2644775"/>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rPr>
              <a:t>2</a:t>
            </a:r>
          </a:p>
        </p:txBody>
      </p:sp>
      <p:sp>
        <p:nvSpPr>
          <p:cNvPr id="5143" name="Line 23"/>
          <p:cNvSpPr>
            <a:spLocks noChangeShapeType="1"/>
          </p:cNvSpPr>
          <p:nvPr/>
        </p:nvSpPr>
        <p:spPr bwMode="gray">
          <a:xfrm>
            <a:off x="2363788" y="4014788"/>
            <a:ext cx="4799012" cy="1587"/>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5144" name="Rectangle 24"/>
          <p:cNvSpPr>
            <a:spLocks noChangeArrowheads="1"/>
          </p:cNvSpPr>
          <p:nvPr/>
        </p:nvSpPr>
        <p:spPr bwMode="gray">
          <a:xfrm rot="3419336">
            <a:off x="2078037" y="3440113"/>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ru-RU"/>
          </a:p>
        </p:txBody>
      </p:sp>
      <p:sp>
        <p:nvSpPr>
          <p:cNvPr id="5145" name="Text Box 25"/>
          <p:cNvSpPr txBox="1">
            <a:spLocks noChangeArrowheads="1"/>
          </p:cNvSpPr>
          <p:nvPr/>
        </p:nvSpPr>
        <p:spPr bwMode="gray">
          <a:xfrm>
            <a:off x="2133600" y="3482975"/>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rPr>
              <a:t>3</a:t>
            </a:r>
          </a:p>
        </p:txBody>
      </p:sp>
      <p:sp>
        <p:nvSpPr>
          <p:cNvPr id="5146" name="Line 26"/>
          <p:cNvSpPr>
            <a:spLocks noChangeShapeType="1"/>
          </p:cNvSpPr>
          <p:nvPr/>
        </p:nvSpPr>
        <p:spPr bwMode="gray">
          <a:xfrm>
            <a:off x="2362200" y="5715000"/>
            <a:ext cx="4800600" cy="0"/>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5147" name="Rectangle 27"/>
          <p:cNvSpPr>
            <a:spLocks noChangeArrowheads="1"/>
          </p:cNvSpPr>
          <p:nvPr/>
        </p:nvSpPr>
        <p:spPr bwMode="ltGray">
          <a:xfrm rot="3419336">
            <a:off x="2078037" y="5138738"/>
            <a:ext cx="479425" cy="52070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p>
        </p:txBody>
      </p:sp>
      <p:sp>
        <p:nvSpPr>
          <p:cNvPr id="5148" name="Text Box 28"/>
          <p:cNvSpPr txBox="1">
            <a:spLocks noChangeArrowheads="1"/>
          </p:cNvSpPr>
          <p:nvPr/>
        </p:nvSpPr>
        <p:spPr bwMode="gray">
          <a:xfrm>
            <a:off x="2133600" y="5181600"/>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rPr>
              <a:t>5</a:t>
            </a:r>
          </a:p>
        </p:txBody>
      </p:sp>
      <p:sp>
        <p:nvSpPr>
          <p:cNvPr id="5149" name="Text Box 29"/>
          <p:cNvSpPr txBox="1">
            <a:spLocks noChangeArrowheads="1"/>
          </p:cNvSpPr>
          <p:nvPr/>
        </p:nvSpPr>
        <p:spPr bwMode="gray">
          <a:xfrm>
            <a:off x="2857488" y="2713038"/>
            <a:ext cx="6260057" cy="523220"/>
          </a:xfrm>
          <a:prstGeom prst="rect">
            <a:avLst/>
          </a:prstGeom>
          <a:noFill/>
          <a:ln w="9525" algn="ctr">
            <a:noFill/>
            <a:miter lim="800000"/>
            <a:headEnd/>
            <a:tailEnd/>
          </a:ln>
          <a:effectLst/>
        </p:spPr>
        <p:txBody>
          <a:bodyPr wrap="square">
            <a:spAutoFit/>
          </a:bodyPr>
          <a:lstStyle/>
          <a:p>
            <a:pPr eaLnBrk="0" hangingPunct="0"/>
            <a:r>
              <a:rPr lang="ru-RU" sz="2800" b="1" dirty="0" smtClean="0"/>
              <a:t>Планирование</a:t>
            </a:r>
            <a:endParaRPr lang="en-US" sz="2800" b="1" dirty="0"/>
          </a:p>
        </p:txBody>
      </p:sp>
      <p:sp>
        <p:nvSpPr>
          <p:cNvPr id="5150" name="Text Box 30"/>
          <p:cNvSpPr txBox="1">
            <a:spLocks noChangeArrowheads="1"/>
          </p:cNvSpPr>
          <p:nvPr/>
        </p:nvSpPr>
        <p:spPr bwMode="gray">
          <a:xfrm>
            <a:off x="2857488" y="3552825"/>
            <a:ext cx="3738469" cy="523220"/>
          </a:xfrm>
          <a:prstGeom prst="rect">
            <a:avLst/>
          </a:prstGeom>
          <a:noFill/>
          <a:ln w="9525" algn="ctr">
            <a:noFill/>
            <a:miter lim="800000"/>
            <a:headEnd/>
            <a:tailEnd/>
          </a:ln>
          <a:effectLst/>
        </p:spPr>
        <p:txBody>
          <a:bodyPr wrap="square">
            <a:spAutoFit/>
          </a:bodyPr>
          <a:lstStyle/>
          <a:p>
            <a:pPr eaLnBrk="0" hangingPunct="0"/>
            <a:r>
              <a:rPr lang="ru-RU" sz="2800" b="1" dirty="0" smtClean="0"/>
              <a:t>Поиск информации</a:t>
            </a:r>
            <a:endParaRPr lang="en-US" sz="2800" b="1" dirty="0"/>
          </a:p>
        </p:txBody>
      </p:sp>
      <p:sp>
        <p:nvSpPr>
          <p:cNvPr id="5151" name="Text Box 31"/>
          <p:cNvSpPr txBox="1">
            <a:spLocks noChangeArrowheads="1"/>
          </p:cNvSpPr>
          <p:nvPr/>
        </p:nvSpPr>
        <p:spPr bwMode="gray">
          <a:xfrm>
            <a:off x="2928926" y="4394200"/>
            <a:ext cx="3700474" cy="523220"/>
          </a:xfrm>
          <a:prstGeom prst="rect">
            <a:avLst/>
          </a:prstGeom>
          <a:noFill/>
          <a:ln w="9525" algn="ctr">
            <a:noFill/>
            <a:miter lim="800000"/>
            <a:headEnd/>
            <a:tailEnd/>
          </a:ln>
          <a:effectLst/>
        </p:spPr>
        <p:txBody>
          <a:bodyPr wrap="square">
            <a:spAutoFit/>
          </a:bodyPr>
          <a:lstStyle/>
          <a:p>
            <a:pPr eaLnBrk="0" hangingPunct="0"/>
            <a:r>
              <a:rPr lang="ru-RU" sz="2800" b="1" dirty="0" smtClean="0"/>
              <a:t>Продукт (изделие) </a:t>
            </a:r>
            <a:endParaRPr lang="en-US" sz="2800" b="1" dirty="0"/>
          </a:p>
        </p:txBody>
      </p:sp>
      <p:sp>
        <p:nvSpPr>
          <p:cNvPr id="5152" name="Text Box 32"/>
          <p:cNvSpPr txBox="1">
            <a:spLocks noChangeArrowheads="1"/>
          </p:cNvSpPr>
          <p:nvPr/>
        </p:nvSpPr>
        <p:spPr bwMode="gray">
          <a:xfrm>
            <a:off x="2857488" y="5245100"/>
            <a:ext cx="5408990" cy="523220"/>
          </a:xfrm>
          <a:prstGeom prst="rect">
            <a:avLst/>
          </a:prstGeom>
          <a:noFill/>
          <a:ln w="9525" algn="ctr">
            <a:noFill/>
            <a:miter lim="800000"/>
            <a:headEnd/>
            <a:tailEnd/>
          </a:ln>
          <a:effectLst/>
        </p:spPr>
        <p:txBody>
          <a:bodyPr wrap="square">
            <a:spAutoFit/>
          </a:bodyPr>
          <a:lstStyle/>
          <a:p>
            <a:pPr eaLnBrk="0" hangingPunct="0"/>
            <a:r>
              <a:rPr lang="ru-RU" sz="2800" b="1" dirty="0" smtClean="0"/>
              <a:t>Презентация (защита)</a:t>
            </a:r>
            <a:endParaRPr lang="en-US" sz="2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0"/>
          <p:cNvSpPr>
            <a:spLocks noChangeArrowheads="1"/>
          </p:cNvSpPr>
          <p:nvPr/>
        </p:nvSpPr>
        <p:spPr bwMode="auto">
          <a:xfrm>
            <a:off x="0" y="0"/>
            <a:ext cx="9144000" cy="6858000"/>
          </a:xfrm>
          <a:prstGeom prst="foldedCorner">
            <a:avLst>
              <a:gd name="adj" fmla="val 23069"/>
            </a:avLst>
          </a:prstGeom>
          <a:solidFill>
            <a:srgbClr val="85FBF5"/>
          </a:solidFill>
          <a:ln w="9525">
            <a:solidFill>
              <a:schemeClr val="bg1"/>
            </a:solidFill>
            <a:round/>
            <a:headEnd/>
            <a:tailEnd/>
          </a:ln>
        </p:spPr>
        <p:txBody>
          <a:bodyPr wrap="none" anchor="ctr"/>
          <a:lstStyle/>
          <a:p>
            <a:pPr algn="ctr"/>
            <a:endParaRPr lang="ru-RU" dirty="0"/>
          </a:p>
        </p:txBody>
      </p:sp>
      <p:pic>
        <p:nvPicPr>
          <p:cNvPr id="6147" name="Picture 7" descr="MC900432586[1]"/>
          <p:cNvPicPr>
            <a:picLocks noChangeAspect="1" noChangeArrowheads="1"/>
          </p:cNvPicPr>
          <p:nvPr/>
        </p:nvPicPr>
        <p:blipFill>
          <a:blip r:embed="rId2" cstate="email"/>
          <a:srcRect/>
          <a:stretch>
            <a:fillRect/>
          </a:stretch>
        </p:blipFill>
        <p:spPr bwMode="auto">
          <a:xfrm>
            <a:off x="6553200" y="228600"/>
            <a:ext cx="762000" cy="762000"/>
          </a:xfrm>
          <a:prstGeom prst="rect">
            <a:avLst/>
          </a:prstGeom>
          <a:noFill/>
          <a:ln w="9525">
            <a:noFill/>
            <a:miter lim="800000"/>
            <a:headEnd/>
            <a:tailEnd/>
          </a:ln>
        </p:spPr>
      </p:pic>
      <p:sp>
        <p:nvSpPr>
          <p:cNvPr id="6148" name="Прямоугольник 3"/>
          <p:cNvSpPr>
            <a:spLocks noChangeArrowheads="1"/>
          </p:cNvSpPr>
          <p:nvPr/>
        </p:nvSpPr>
        <p:spPr bwMode="auto">
          <a:xfrm>
            <a:off x="990600" y="838200"/>
            <a:ext cx="7391400" cy="5139869"/>
          </a:xfrm>
          <a:prstGeom prst="rect">
            <a:avLst/>
          </a:prstGeom>
          <a:noFill/>
          <a:ln w="9525">
            <a:noFill/>
            <a:miter lim="800000"/>
            <a:headEnd/>
            <a:tailEnd/>
          </a:ln>
        </p:spPr>
        <p:txBody>
          <a:bodyPr wrap="square">
            <a:spAutoFit/>
          </a:bodyPr>
          <a:lstStyle/>
          <a:p>
            <a:r>
              <a:rPr lang="ru-RU" sz="2400" dirty="0"/>
              <a:t> </a:t>
            </a:r>
            <a:endParaRPr lang="ru-RU" sz="2400" b="1" dirty="0">
              <a:latin typeface="Times New Roman" pitchFamily="18" charset="0"/>
              <a:cs typeface="Times New Roman" pitchFamily="18" charset="0"/>
            </a:endParaRPr>
          </a:p>
          <a:p>
            <a:pPr lvl="0" indent="228600"/>
            <a:r>
              <a:rPr lang="ru-RU" sz="1600" dirty="0" smtClean="0">
                <a:latin typeface="+mj-lt"/>
                <a:ea typeface="Times New Roman" pitchFamily="18" charset="0"/>
                <a:cs typeface="Times New Roman" pitchFamily="18" charset="0"/>
              </a:rPr>
              <a:t>В процессе выполнения проектов реализуется определенная часть учебной программы. Тематика проектных заданий подбирается с учетом содержания программного материала и интересов учащихся.</a:t>
            </a:r>
            <a:endParaRPr lang="ru-RU" sz="1600" dirty="0" smtClean="0">
              <a:latin typeface="+mj-lt"/>
              <a:ea typeface="Times New Roman" pitchFamily="18" charset="0"/>
            </a:endParaRPr>
          </a:p>
          <a:p>
            <a:r>
              <a:rPr lang="ru-RU" sz="1600" dirty="0" smtClean="0">
                <a:latin typeface="+mj-lt"/>
                <a:ea typeface="Times New Roman" pitchFamily="18" charset="0"/>
              </a:rPr>
              <a:t>Элементы проектной деятельности  можно использовать при изучении раздела «Практическое повторение», в ходе изучения данного раздела учащиеся обобщают и закрепляют знания и умения по пошиву программных изделий, изготавливая аналогичные.</a:t>
            </a:r>
            <a:r>
              <a:rPr lang="ru-RU" sz="1600" dirty="0" smtClean="0">
                <a:latin typeface="+mj-lt"/>
              </a:rPr>
              <a:t> </a:t>
            </a:r>
            <a:r>
              <a:rPr lang="ru-RU" sz="1600" dirty="0" smtClean="0"/>
              <a:t>Школьники с интеллектуальной недостаточностью могут испытывать трудности в выборе темы проекта. Для решения этой проблемы учитель готовит «копилку проектов», состоящую из реально выполнимых заданий, сгруппированных по интересам и степени подготовленности учащихся. Все эти виды деятельности по изучению и обработке швейных изделий входят в программный материал по предмету “швейное дело” для коррекционных школ, и разработка проекта может идти параллельно с изучением материала по теме, только расширенно.</a:t>
            </a:r>
          </a:p>
          <a:p>
            <a:r>
              <a:rPr lang="ru-RU" sz="1600" dirty="0" smtClean="0"/>
              <a:t>Велико разнообразие учебных проектов: от проекта на один урок (разработка эскиза изделия), до проекта на четверть, на учебный год.</a:t>
            </a:r>
          </a:p>
          <a:p>
            <a:pPr lvl="0" indent="228600" eaLnBrk="0" hangingPunct="0"/>
            <a:r>
              <a:rPr lang="ru-RU" sz="1600" dirty="0" smtClean="0">
                <a:latin typeface="+mj-lt"/>
              </a:rPr>
              <a:t>               </a:t>
            </a:r>
          </a:p>
          <a:p>
            <a:endParaRPr lang="ru-RU" sz="1600" b="1" dirty="0">
              <a:latin typeface="+mj-lt"/>
              <a:cs typeface="Times New Roman" pitchFamily="18" charset="0"/>
            </a:endParaRPr>
          </a:p>
        </p:txBody>
      </p:sp>
      <p:pic>
        <p:nvPicPr>
          <p:cNvPr id="2" name="Picture 7" descr="MC900432586[1]"/>
          <p:cNvPicPr>
            <a:picLocks noChangeAspect="1" noChangeArrowheads="1"/>
          </p:cNvPicPr>
          <p:nvPr/>
        </p:nvPicPr>
        <p:blipFill>
          <a:blip r:embed="rId2" cstate="email"/>
          <a:srcRect/>
          <a:stretch>
            <a:fillRect/>
          </a:stretch>
        </p:blipFill>
        <p:spPr bwMode="auto">
          <a:xfrm>
            <a:off x="1219200" y="228600"/>
            <a:ext cx="762000" cy="762000"/>
          </a:xfrm>
          <a:prstGeom prst="rect">
            <a:avLst/>
          </a:prstGeom>
          <a:noFill/>
          <a:ln w="9525">
            <a:noFill/>
            <a:miter lim="800000"/>
            <a:headEnd/>
            <a:tailEnd/>
          </a:ln>
        </p:spPr>
      </p:pic>
      <p:sp>
        <p:nvSpPr>
          <p:cNvPr id="19461" name="Rectangle 5"/>
          <p:cNvSpPr>
            <a:spLocks noChangeArrowheads="1"/>
          </p:cNvSpPr>
          <p:nvPr/>
        </p:nvSpPr>
        <p:spPr bwMode="auto">
          <a:xfrm>
            <a:off x="0" y="43934"/>
            <a:ext cx="41549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57158" y="76200"/>
            <a:ext cx="7796242" cy="1676400"/>
          </a:xfrm>
        </p:spPr>
        <p:txBody>
          <a:bodyPr/>
          <a:lstStyle/>
          <a:p>
            <a:pPr algn="ctr"/>
            <a:r>
              <a:rPr lang="ru-RU" sz="4000" dirty="0" smtClean="0"/>
              <a:t/>
            </a:r>
            <a:br>
              <a:rPr lang="ru-RU" sz="4000" dirty="0" smtClean="0"/>
            </a:br>
            <a:r>
              <a:rPr lang="ru-RU" sz="4000" b="1" dirty="0" smtClean="0">
                <a:solidFill>
                  <a:schemeClr val="accent5">
                    <a:lumMod val="25000"/>
                  </a:schemeClr>
                </a:solidFill>
              </a:rPr>
              <a:t>Классификация проектов по продолжительности</a:t>
            </a:r>
            <a:endParaRPr lang="en-US" sz="4000" b="1" dirty="0">
              <a:solidFill>
                <a:schemeClr val="accent5">
                  <a:lumMod val="25000"/>
                </a:schemeClr>
              </a:solidFill>
            </a:endParaRPr>
          </a:p>
        </p:txBody>
      </p:sp>
      <p:sp>
        <p:nvSpPr>
          <p:cNvPr id="25603" name="Rectangle 3"/>
          <p:cNvSpPr>
            <a:spLocks noChangeArrowheads="1"/>
          </p:cNvSpPr>
          <p:nvPr/>
        </p:nvSpPr>
        <p:spPr bwMode="gray">
          <a:xfrm>
            <a:off x="6088063" y="4527550"/>
            <a:ext cx="2522537" cy="1477963"/>
          </a:xfrm>
          <a:prstGeom prst="rect">
            <a:avLst/>
          </a:prstGeom>
          <a:gradFill rotWithShape="1">
            <a:gsLst>
              <a:gs pos="0">
                <a:schemeClr val="accent2">
                  <a:gamma/>
                  <a:shade val="72549"/>
                  <a:invGamma/>
                </a:schemeClr>
              </a:gs>
              <a:gs pos="100000">
                <a:schemeClr val="accent2"/>
              </a:gs>
            </a:gsLst>
            <a:lin ang="0" scaled="1"/>
          </a:gradFill>
          <a:ln w="9525" algn="ctr">
            <a:noFill/>
            <a:miter lim="800000"/>
            <a:headEnd/>
            <a:tailEnd/>
          </a:ln>
          <a:effectLst/>
        </p:spPr>
        <p:txBody>
          <a:bodyPr wrap="none" anchor="ctr"/>
          <a:lstStyle/>
          <a:p>
            <a:endParaRPr lang="ru-RU"/>
          </a:p>
        </p:txBody>
      </p:sp>
      <p:sp>
        <p:nvSpPr>
          <p:cNvPr id="25606" name="Rectangle 6"/>
          <p:cNvSpPr>
            <a:spLocks noChangeArrowheads="1"/>
          </p:cNvSpPr>
          <p:nvPr/>
        </p:nvSpPr>
        <p:spPr bwMode="gray">
          <a:xfrm>
            <a:off x="3473450" y="4672013"/>
            <a:ext cx="2503488" cy="1477962"/>
          </a:xfrm>
          <a:prstGeom prst="rect">
            <a:avLst/>
          </a:prstGeom>
          <a:gradFill rotWithShape="1">
            <a:gsLst>
              <a:gs pos="0">
                <a:schemeClr val="accent2">
                  <a:gamma/>
                  <a:shade val="86275"/>
                  <a:invGamma/>
                </a:schemeClr>
              </a:gs>
              <a:gs pos="100000">
                <a:schemeClr val="accent2"/>
              </a:gs>
            </a:gsLst>
            <a:lin ang="0" scaled="1"/>
          </a:gradFill>
          <a:ln w="9525" algn="ctr">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25607" name="Text Box 7"/>
          <p:cNvSpPr txBox="1">
            <a:spLocks noChangeArrowheads="1"/>
          </p:cNvSpPr>
          <p:nvPr/>
        </p:nvSpPr>
        <p:spPr bwMode="white">
          <a:xfrm>
            <a:off x="3428992" y="4643446"/>
            <a:ext cx="2571768" cy="1200329"/>
          </a:xfrm>
          <a:prstGeom prst="rect">
            <a:avLst/>
          </a:prstGeom>
          <a:noFill/>
          <a:ln w="9525" algn="ctr">
            <a:noFill/>
            <a:miter lim="800000"/>
            <a:headEnd/>
            <a:tailEnd/>
          </a:ln>
          <a:effectLst/>
        </p:spPr>
        <p:txBody>
          <a:bodyPr wrap="square">
            <a:spAutoFit/>
          </a:bodyPr>
          <a:lstStyle/>
          <a:p>
            <a:pPr algn="ctr">
              <a:spcBef>
                <a:spcPct val="50000"/>
              </a:spcBef>
            </a:pPr>
            <a:r>
              <a:rPr lang="ru-RU" sz="2400" b="1" dirty="0" smtClean="0">
                <a:solidFill>
                  <a:schemeClr val="bg2"/>
                </a:solidFill>
              </a:rPr>
              <a:t>Краткосрочный  (выполняемый на уроках)</a:t>
            </a:r>
            <a:endParaRPr lang="en-US" sz="2400" b="1" dirty="0">
              <a:solidFill>
                <a:schemeClr val="bg2"/>
              </a:solidFill>
            </a:endParaRPr>
          </a:p>
        </p:txBody>
      </p:sp>
      <p:grpSp>
        <p:nvGrpSpPr>
          <p:cNvPr id="2" name="Group 8"/>
          <p:cNvGrpSpPr>
            <a:grpSpLocks/>
          </p:cNvGrpSpPr>
          <p:nvPr/>
        </p:nvGrpSpPr>
        <p:grpSpPr bwMode="auto">
          <a:xfrm>
            <a:off x="1295400" y="3225800"/>
            <a:ext cx="2111375" cy="1446213"/>
            <a:chOff x="4397" y="1430"/>
            <a:chExt cx="1005" cy="960"/>
          </a:xfrm>
        </p:grpSpPr>
        <p:sp>
          <p:nvSpPr>
            <p:cNvPr id="25609" name="AutoShape 9"/>
            <p:cNvSpPr>
              <a:spLocks noChangeArrowheads="1"/>
            </p:cNvSpPr>
            <p:nvPr/>
          </p:nvSpPr>
          <p:spPr bwMode="gray">
            <a:xfrm>
              <a:off x="4397" y="1430"/>
              <a:ext cx="1005" cy="960"/>
            </a:xfrm>
            <a:prstGeom prst="homePlate">
              <a:avLst>
                <a:gd name="adj" fmla="val 26172"/>
              </a:avLst>
            </a:prstGeom>
            <a:gradFill rotWithShape="1">
              <a:gsLst>
                <a:gs pos="0">
                  <a:srgbClr val="D5E0E5">
                    <a:gamma/>
                    <a:shade val="66275"/>
                    <a:invGamma/>
                  </a:srgbClr>
                </a:gs>
                <a:gs pos="50000">
                  <a:srgbClr val="D5E0E5"/>
                </a:gs>
                <a:gs pos="100000">
                  <a:srgbClr val="D5E0E5">
                    <a:gamma/>
                    <a:shade val="66275"/>
                    <a:invGamma/>
                  </a:srgbClr>
                </a:gs>
              </a:gsLst>
              <a:lin ang="5400000" scaled="1"/>
            </a:gradFill>
            <a:ln w="9525" algn="ctr">
              <a:solidFill>
                <a:srgbClr val="76858A"/>
              </a:solidFill>
              <a:miter lim="800000"/>
              <a:headEnd/>
              <a:tailEnd/>
            </a:ln>
            <a:effectLst/>
          </p:spPr>
          <p:txBody>
            <a:bodyPr wrap="none" anchor="ctr"/>
            <a:lstStyle/>
            <a:p>
              <a:endParaRPr lang="ru-RU"/>
            </a:p>
          </p:txBody>
        </p:sp>
        <p:sp>
          <p:nvSpPr>
            <p:cNvPr id="25610" name="AutoShape 10"/>
            <p:cNvSpPr>
              <a:spLocks noChangeArrowheads="1"/>
            </p:cNvSpPr>
            <p:nvPr/>
          </p:nvSpPr>
          <p:spPr bwMode="gray">
            <a:xfrm>
              <a:off x="4407" y="1440"/>
              <a:ext cx="978" cy="934"/>
            </a:xfrm>
            <a:prstGeom prst="homePlate">
              <a:avLst>
                <a:gd name="adj" fmla="val 26178"/>
              </a:avLst>
            </a:prstGeom>
            <a:noFill/>
            <a:ln w="9525" algn="ctr">
              <a:solidFill>
                <a:srgbClr val="FFFFFF"/>
              </a:solidFill>
              <a:miter lim="800000"/>
              <a:headEnd/>
              <a:tailEnd/>
            </a:ln>
            <a:effectLst/>
          </p:spPr>
          <p:txBody>
            <a:bodyPr wrap="none" anchor="ctr"/>
            <a:lstStyle/>
            <a:p>
              <a:endParaRPr lang="ru-RU"/>
            </a:p>
          </p:txBody>
        </p:sp>
      </p:grpSp>
      <p:grpSp>
        <p:nvGrpSpPr>
          <p:cNvPr id="3" name="Group 11"/>
          <p:cNvGrpSpPr>
            <a:grpSpLocks/>
          </p:cNvGrpSpPr>
          <p:nvPr/>
        </p:nvGrpSpPr>
        <p:grpSpPr bwMode="auto">
          <a:xfrm>
            <a:off x="1295400" y="4724400"/>
            <a:ext cx="2111375" cy="1447800"/>
            <a:chOff x="4397" y="1430"/>
            <a:chExt cx="1005" cy="960"/>
          </a:xfrm>
        </p:grpSpPr>
        <p:sp>
          <p:nvSpPr>
            <p:cNvPr id="25612" name="AutoShape 12"/>
            <p:cNvSpPr>
              <a:spLocks noChangeArrowheads="1"/>
            </p:cNvSpPr>
            <p:nvPr/>
          </p:nvSpPr>
          <p:spPr bwMode="gray">
            <a:xfrm>
              <a:off x="4397" y="1430"/>
              <a:ext cx="1005" cy="960"/>
            </a:xfrm>
            <a:prstGeom prst="homePlate">
              <a:avLst>
                <a:gd name="adj" fmla="val 26172"/>
              </a:avLst>
            </a:prstGeom>
            <a:gradFill rotWithShape="1">
              <a:gsLst>
                <a:gs pos="0">
                  <a:srgbClr val="D5E0E5">
                    <a:gamma/>
                    <a:shade val="66275"/>
                    <a:invGamma/>
                  </a:srgbClr>
                </a:gs>
                <a:gs pos="50000">
                  <a:srgbClr val="D5E0E5"/>
                </a:gs>
                <a:gs pos="100000">
                  <a:srgbClr val="D5E0E5">
                    <a:gamma/>
                    <a:shade val="66275"/>
                    <a:invGamma/>
                  </a:srgbClr>
                </a:gs>
              </a:gsLst>
              <a:lin ang="5400000" scaled="1"/>
            </a:gradFill>
            <a:ln w="9525" algn="ctr">
              <a:solidFill>
                <a:srgbClr val="76858A"/>
              </a:solidFill>
              <a:miter lim="800000"/>
              <a:headEnd/>
              <a:tailEnd/>
            </a:ln>
            <a:effectLst/>
          </p:spPr>
          <p:txBody>
            <a:bodyPr wrap="none" anchor="ctr"/>
            <a:lstStyle/>
            <a:p>
              <a:endParaRPr lang="ru-RU"/>
            </a:p>
          </p:txBody>
        </p:sp>
        <p:sp>
          <p:nvSpPr>
            <p:cNvPr id="25613" name="AutoShape 13"/>
            <p:cNvSpPr>
              <a:spLocks noChangeArrowheads="1"/>
            </p:cNvSpPr>
            <p:nvPr/>
          </p:nvSpPr>
          <p:spPr bwMode="gray">
            <a:xfrm>
              <a:off x="4407" y="1440"/>
              <a:ext cx="978" cy="934"/>
            </a:xfrm>
            <a:prstGeom prst="homePlate">
              <a:avLst>
                <a:gd name="adj" fmla="val 26178"/>
              </a:avLst>
            </a:prstGeom>
            <a:gradFill rotWithShape="1">
              <a:gsLst>
                <a:gs pos="0">
                  <a:srgbClr val="D5E0E5">
                    <a:gamma/>
                    <a:shade val="66275"/>
                    <a:invGamma/>
                  </a:srgbClr>
                </a:gs>
                <a:gs pos="50000">
                  <a:srgbClr val="D5E0E5"/>
                </a:gs>
                <a:gs pos="100000">
                  <a:srgbClr val="D5E0E5">
                    <a:gamma/>
                    <a:shade val="66275"/>
                    <a:invGamma/>
                  </a:srgbClr>
                </a:gs>
              </a:gsLst>
              <a:lin ang="5400000" scaled="1"/>
            </a:gradFill>
            <a:ln w="9525" algn="ctr">
              <a:solidFill>
                <a:srgbClr val="FFFFFF"/>
              </a:solidFill>
              <a:miter lim="800000"/>
              <a:headEnd/>
              <a:tailEnd/>
            </a:ln>
            <a:effectLst/>
          </p:spPr>
          <p:txBody>
            <a:bodyPr wrap="none" anchor="ctr"/>
            <a:lstStyle/>
            <a:p>
              <a:endParaRPr lang="ru-RU"/>
            </a:p>
          </p:txBody>
        </p:sp>
      </p:grpSp>
      <p:sp>
        <p:nvSpPr>
          <p:cNvPr id="25614" name="Rectangle 14"/>
          <p:cNvSpPr>
            <a:spLocks noChangeArrowheads="1"/>
          </p:cNvSpPr>
          <p:nvPr/>
        </p:nvSpPr>
        <p:spPr bwMode="gray">
          <a:xfrm>
            <a:off x="1219200" y="3744913"/>
            <a:ext cx="2120900" cy="396875"/>
          </a:xfrm>
          <a:prstGeom prst="rect">
            <a:avLst/>
          </a:prstGeom>
          <a:noFill/>
          <a:ln w="9525" algn="ctr">
            <a:noFill/>
            <a:miter lim="800000"/>
            <a:headEnd/>
            <a:tailEnd/>
          </a:ln>
          <a:effectLst>
            <a:outerShdw dist="17961" dir="2700000" algn="ctr" rotWithShape="0">
              <a:srgbClr val="FFFFFF">
                <a:alpha val="50000"/>
              </a:srgbClr>
            </a:outerShdw>
          </a:effectLst>
        </p:spPr>
        <p:txBody>
          <a:bodyPr>
            <a:spAutoFit/>
          </a:bodyPr>
          <a:lstStyle/>
          <a:p>
            <a:pPr algn="ctr" eaLnBrk="0" hangingPunct="0"/>
            <a:r>
              <a:rPr lang="ru-RU" sz="2000" b="1" dirty="0" smtClean="0">
                <a:solidFill>
                  <a:srgbClr val="333333"/>
                </a:solidFill>
              </a:rPr>
              <a:t>Долгосрочные </a:t>
            </a:r>
            <a:endParaRPr lang="en-US" sz="2000" b="1" dirty="0">
              <a:solidFill>
                <a:srgbClr val="333333"/>
              </a:solidFill>
            </a:endParaRPr>
          </a:p>
        </p:txBody>
      </p:sp>
      <p:sp>
        <p:nvSpPr>
          <p:cNvPr id="25615" name="Rectangle 15"/>
          <p:cNvSpPr>
            <a:spLocks noChangeArrowheads="1"/>
          </p:cNvSpPr>
          <p:nvPr/>
        </p:nvSpPr>
        <p:spPr bwMode="gray">
          <a:xfrm>
            <a:off x="1219200" y="5238750"/>
            <a:ext cx="2281230" cy="400110"/>
          </a:xfrm>
          <a:prstGeom prst="rect">
            <a:avLst/>
          </a:prstGeom>
          <a:noFill/>
          <a:ln w="9525" algn="ctr">
            <a:noFill/>
            <a:miter lim="800000"/>
            <a:headEnd/>
            <a:tailEnd/>
          </a:ln>
          <a:effectLst>
            <a:outerShdw dist="17961" dir="2700000" algn="ctr" rotWithShape="0">
              <a:srgbClr val="FFFFFF">
                <a:alpha val="50000"/>
              </a:srgbClr>
            </a:outerShdw>
          </a:effectLst>
        </p:spPr>
        <p:txBody>
          <a:bodyPr wrap="square">
            <a:spAutoFit/>
          </a:bodyPr>
          <a:lstStyle/>
          <a:p>
            <a:pPr algn="ctr" eaLnBrk="0" hangingPunct="0"/>
            <a:r>
              <a:rPr lang="ru-RU" sz="2000" b="1" dirty="0" smtClean="0">
                <a:solidFill>
                  <a:srgbClr val="333333"/>
                </a:solidFill>
              </a:rPr>
              <a:t>Краткосрочные</a:t>
            </a:r>
            <a:endParaRPr lang="en-US" sz="2000" b="1" dirty="0">
              <a:solidFill>
                <a:srgbClr val="333333"/>
              </a:solidFill>
            </a:endParaRPr>
          </a:p>
        </p:txBody>
      </p:sp>
      <p:sp>
        <p:nvSpPr>
          <p:cNvPr id="25616" name="Rectangle 16"/>
          <p:cNvSpPr>
            <a:spLocks noChangeArrowheads="1"/>
          </p:cNvSpPr>
          <p:nvPr/>
        </p:nvSpPr>
        <p:spPr bwMode="white">
          <a:xfrm>
            <a:off x="6224588" y="5072073"/>
            <a:ext cx="2241550" cy="461665"/>
          </a:xfrm>
          <a:prstGeom prst="rect">
            <a:avLst/>
          </a:prstGeom>
          <a:noFill/>
          <a:ln w="9525" algn="ctr">
            <a:noFill/>
            <a:miter lim="800000"/>
            <a:headEnd/>
            <a:tailEnd/>
          </a:ln>
          <a:effectLst/>
        </p:spPr>
        <p:txBody>
          <a:bodyPr wrap="square">
            <a:spAutoFit/>
          </a:bodyPr>
          <a:lstStyle/>
          <a:p>
            <a:r>
              <a:rPr lang="ru-RU" sz="2400" b="1" dirty="0" smtClean="0">
                <a:solidFill>
                  <a:schemeClr val="bg2"/>
                </a:solidFill>
              </a:rPr>
              <a:t>Мини-проект</a:t>
            </a:r>
            <a:endParaRPr lang="en-US" sz="2400" b="1" dirty="0">
              <a:solidFill>
                <a:schemeClr val="bg2"/>
              </a:solidFill>
            </a:endParaRPr>
          </a:p>
        </p:txBody>
      </p:sp>
      <p:sp>
        <p:nvSpPr>
          <p:cNvPr id="25619" name="Rectangle 19"/>
          <p:cNvSpPr>
            <a:spLocks noChangeArrowheads="1"/>
          </p:cNvSpPr>
          <p:nvPr/>
        </p:nvSpPr>
        <p:spPr bwMode="gray">
          <a:xfrm>
            <a:off x="6088063" y="2986088"/>
            <a:ext cx="2522537" cy="1476375"/>
          </a:xfrm>
          <a:prstGeom prst="rect">
            <a:avLst/>
          </a:prstGeom>
          <a:gradFill rotWithShape="1">
            <a:gsLst>
              <a:gs pos="0">
                <a:schemeClr val="accent1">
                  <a:gamma/>
                  <a:shade val="72549"/>
                  <a:invGamma/>
                </a:schemeClr>
              </a:gs>
              <a:gs pos="100000">
                <a:schemeClr val="accent1"/>
              </a:gs>
            </a:gsLst>
            <a:lin ang="0" scaled="1"/>
          </a:gradFill>
          <a:ln w="9525" algn="ctr">
            <a:noFill/>
            <a:miter lim="800000"/>
            <a:headEnd/>
            <a:tailEnd/>
          </a:ln>
          <a:effectLst/>
        </p:spPr>
        <p:txBody>
          <a:bodyPr wrap="none" anchor="ctr"/>
          <a:lstStyle/>
          <a:p>
            <a:endParaRPr lang="ru-RU"/>
          </a:p>
        </p:txBody>
      </p:sp>
      <p:sp>
        <p:nvSpPr>
          <p:cNvPr id="25620" name="Rectangle 20"/>
          <p:cNvSpPr>
            <a:spLocks noChangeArrowheads="1"/>
          </p:cNvSpPr>
          <p:nvPr/>
        </p:nvSpPr>
        <p:spPr bwMode="gray">
          <a:xfrm>
            <a:off x="3473450" y="3122613"/>
            <a:ext cx="2503488" cy="1477962"/>
          </a:xfrm>
          <a:prstGeom prst="rect">
            <a:avLst/>
          </a:prstGeom>
          <a:gradFill rotWithShape="1">
            <a:gsLst>
              <a:gs pos="0">
                <a:schemeClr val="accent1">
                  <a:gamma/>
                  <a:shade val="86275"/>
                  <a:invGamma/>
                </a:schemeClr>
              </a:gs>
              <a:gs pos="100000">
                <a:schemeClr val="accent1"/>
              </a:gs>
            </a:gsLst>
            <a:lin ang="0" scaled="1"/>
          </a:gradFill>
          <a:ln w="9525" algn="ctr">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ru-RU"/>
          </a:p>
        </p:txBody>
      </p:sp>
      <p:sp>
        <p:nvSpPr>
          <p:cNvPr id="25621" name="Text Box 21"/>
          <p:cNvSpPr txBox="1">
            <a:spLocks noChangeArrowheads="1"/>
          </p:cNvSpPr>
          <p:nvPr/>
        </p:nvSpPr>
        <p:spPr bwMode="white">
          <a:xfrm>
            <a:off x="3428992" y="3143248"/>
            <a:ext cx="2428892" cy="830997"/>
          </a:xfrm>
          <a:prstGeom prst="rect">
            <a:avLst/>
          </a:prstGeom>
          <a:noFill/>
          <a:ln w="9525" algn="ctr">
            <a:noFill/>
            <a:miter lim="800000"/>
            <a:headEnd/>
            <a:tailEnd/>
          </a:ln>
          <a:effectLst/>
        </p:spPr>
        <p:txBody>
          <a:bodyPr wrap="square">
            <a:spAutoFit/>
          </a:bodyPr>
          <a:lstStyle/>
          <a:p>
            <a:pPr algn="ctr">
              <a:spcBef>
                <a:spcPct val="50000"/>
              </a:spcBef>
            </a:pPr>
            <a:r>
              <a:rPr lang="ru-RU" sz="2400" b="1" dirty="0" smtClean="0">
                <a:solidFill>
                  <a:schemeClr val="bg2"/>
                </a:solidFill>
              </a:rPr>
              <a:t>Долгосрочный (годичный)</a:t>
            </a:r>
            <a:endParaRPr lang="en-US" sz="2400" b="1" dirty="0">
              <a:solidFill>
                <a:schemeClr val="bg2"/>
              </a:solidFill>
            </a:endParaRPr>
          </a:p>
        </p:txBody>
      </p:sp>
      <p:sp>
        <p:nvSpPr>
          <p:cNvPr id="25622" name="Rectangle 22"/>
          <p:cNvSpPr>
            <a:spLocks noChangeArrowheads="1"/>
          </p:cNvSpPr>
          <p:nvPr/>
        </p:nvSpPr>
        <p:spPr bwMode="white">
          <a:xfrm>
            <a:off x="6000760" y="2928934"/>
            <a:ext cx="2643206" cy="1200329"/>
          </a:xfrm>
          <a:prstGeom prst="rect">
            <a:avLst/>
          </a:prstGeom>
          <a:noFill/>
          <a:ln w="9525" algn="ctr">
            <a:noFill/>
            <a:miter lim="800000"/>
            <a:headEnd/>
            <a:tailEnd/>
          </a:ln>
          <a:effectLst/>
        </p:spPr>
        <p:txBody>
          <a:bodyPr wrap="square">
            <a:spAutoFit/>
          </a:bodyPr>
          <a:lstStyle/>
          <a:p>
            <a:pPr algn="ctr"/>
            <a:r>
              <a:rPr lang="ru-RU" sz="2400" b="1" dirty="0" smtClean="0">
                <a:solidFill>
                  <a:schemeClr val="bg2"/>
                </a:solidFill>
              </a:rPr>
              <a:t>         Недельный</a:t>
            </a:r>
          </a:p>
          <a:p>
            <a:pPr algn="ctr"/>
            <a:endParaRPr lang="en-US" sz="2400" b="1" dirty="0">
              <a:solidFill>
                <a:schemeClr val="bg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0"/>
          <p:cNvSpPr>
            <a:spLocks noChangeArrowheads="1"/>
          </p:cNvSpPr>
          <p:nvPr/>
        </p:nvSpPr>
        <p:spPr bwMode="auto">
          <a:xfrm>
            <a:off x="0" y="0"/>
            <a:ext cx="9144000" cy="6858000"/>
          </a:xfrm>
          <a:prstGeom prst="foldedCorner">
            <a:avLst>
              <a:gd name="adj" fmla="val 23069"/>
            </a:avLst>
          </a:prstGeom>
          <a:solidFill>
            <a:srgbClr val="85FBF5"/>
          </a:solidFill>
          <a:ln w="9525">
            <a:solidFill>
              <a:schemeClr val="bg1"/>
            </a:solidFill>
            <a:round/>
            <a:headEnd/>
            <a:tailEnd/>
          </a:ln>
        </p:spPr>
        <p:txBody>
          <a:bodyPr wrap="none" anchor="ctr"/>
          <a:lstStyle/>
          <a:p>
            <a:pPr algn="ctr"/>
            <a:endParaRPr lang="ru-RU"/>
          </a:p>
        </p:txBody>
      </p:sp>
      <p:sp>
        <p:nvSpPr>
          <p:cNvPr id="19461" name="Прямоугольник 4"/>
          <p:cNvSpPr>
            <a:spLocks noChangeArrowheads="1"/>
          </p:cNvSpPr>
          <p:nvPr/>
        </p:nvSpPr>
        <p:spPr bwMode="auto">
          <a:xfrm>
            <a:off x="1143000" y="685800"/>
            <a:ext cx="7010400" cy="5755422"/>
          </a:xfrm>
          <a:prstGeom prst="rect">
            <a:avLst/>
          </a:prstGeom>
          <a:noFill/>
          <a:ln w="9525">
            <a:noFill/>
            <a:miter lim="800000"/>
            <a:headEnd/>
            <a:tailEnd/>
          </a:ln>
        </p:spPr>
        <p:txBody>
          <a:bodyPr wrap="square">
            <a:spAutoFit/>
          </a:bodyPr>
          <a:lstStyle/>
          <a:p>
            <a:r>
              <a:rPr lang="ru-RU" sz="1600" dirty="0" smtClean="0">
                <a:latin typeface="+mn-lt"/>
              </a:rPr>
              <a:t>В процессе работы над проектом должно происходить тесное взаимодействие ученика и учителя на принципах равного партнерства, без диктата со стороны учителя и достаточной степенью самостоятельности для ученика. Целью таким образом организованной деятельности является получение интересного для школьника результата (</a:t>
            </a:r>
            <a:r>
              <a:rPr lang="ru-RU" sz="1600" dirty="0" err="1" smtClean="0">
                <a:latin typeface="+mn-lt"/>
              </a:rPr>
              <a:t>результата</a:t>
            </a:r>
            <a:r>
              <a:rPr lang="ru-RU" sz="1600" dirty="0" smtClean="0">
                <a:latin typeface="+mn-lt"/>
              </a:rPr>
              <a:t> работы над проектом) – что является сильной мотивацией к учебной деятельности. </a:t>
            </a:r>
            <a:r>
              <a:rPr lang="ru-RU" sz="1600" dirty="0" smtClean="0"/>
              <a:t>Приступая к использованию элементов проектной технологии, необходимо обязательно учитывались психофизические особенности и способности школьников. Проекты, которые учитель предполагает использовать в рамках классно-урочной предметной системы, должны иметь место и время их использования в воспитательно-образовательном процессе. При составлении календарно-тематического планирования необходимо продумать по какой теме предложить учащимся выполнение проекта и запланировать эту работу.</a:t>
            </a:r>
          </a:p>
          <a:p>
            <a:r>
              <a:rPr lang="ru-RU" sz="1600" dirty="0" smtClean="0"/>
              <a:t>Не все учащиеся в силу их индивидуальных особенностей, уровня интеллектуального и физического развития могут полностью самостоятельно выполнить проект, поэтому необходимо формировать группы так, чтобы были задействованы учащиеся с разными уровнями развития. Выполнение индивидуальных проектов требует </a:t>
            </a:r>
            <a:r>
              <a:rPr lang="ru-RU" sz="1600" dirty="0" err="1" smtClean="0"/>
              <a:t>разноуровневых</a:t>
            </a:r>
            <a:r>
              <a:rPr lang="ru-RU" sz="1600" dirty="0" smtClean="0"/>
              <a:t> заданий (дифференциации по сложности и объему).</a:t>
            </a:r>
          </a:p>
          <a:p>
            <a:pPr algn="ctr"/>
            <a:endParaRPr lang="ru-RU" sz="1600" b="1" dirty="0">
              <a:latin typeface="+mn-lt"/>
              <a:cs typeface="Times New Roman" pitchFamily="18" charset="0"/>
            </a:endParaRPr>
          </a:p>
        </p:txBody>
      </p:sp>
      <p:pic>
        <p:nvPicPr>
          <p:cNvPr id="19463" name="Picture 7" descr="MC900432586[1]"/>
          <p:cNvPicPr>
            <a:picLocks noChangeAspect="1" noChangeArrowheads="1"/>
          </p:cNvPicPr>
          <p:nvPr/>
        </p:nvPicPr>
        <p:blipFill>
          <a:blip r:embed="rId2" cstate="email"/>
          <a:srcRect/>
          <a:stretch>
            <a:fillRect/>
          </a:stretch>
        </p:blipFill>
        <p:spPr bwMode="auto">
          <a:xfrm>
            <a:off x="7543800" y="304800"/>
            <a:ext cx="762000" cy="762000"/>
          </a:xfrm>
          <a:prstGeom prst="rect">
            <a:avLst/>
          </a:prstGeom>
          <a:noFill/>
          <a:ln w="9525">
            <a:noFill/>
            <a:miter lim="800000"/>
            <a:headEnd/>
            <a:tailEnd/>
          </a:ln>
        </p:spPr>
      </p:pic>
      <p:pic>
        <p:nvPicPr>
          <p:cNvPr id="19464" name="Picture 7" descr="MC900432586[1]"/>
          <p:cNvPicPr>
            <a:picLocks noChangeAspect="1" noChangeArrowheads="1"/>
          </p:cNvPicPr>
          <p:nvPr/>
        </p:nvPicPr>
        <p:blipFill>
          <a:blip r:embed="rId2" cstate="email"/>
          <a:srcRect/>
          <a:stretch>
            <a:fillRect/>
          </a:stretch>
        </p:blipFill>
        <p:spPr bwMode="auto">
          <a:xfrm>
            <a:off x="762000" y="381000"/>
            <a:ext cx="762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Презентация1</Template>
  <TotalTime>1949</TotalTime>
  <Words>1419</Words>
  <Application>Microsoft Office PowerPoint</Application>
  <PresentationFormat>Экран (4:3)</PresentationFormat>
  <Paragraphs>149</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Оформление по умолчанию</vt:lpstr>
      <vt:lpstr>                                                                                          Элементы проектной деятельности в процессе обучения учащихся на уроках швейного дела в коррекционной школе VIII вида  </vt:lpstr>
      <vt:lpstr>Слайд 2</vt:lpstr>
      <vt:lpstr>Слайд 3</vt:lpstr>
      <vt:lpstr>Слайд 4</vt:lpstr>
      <vt:lpstr>Роль учителя</vt:lpstr>
      <vt:lpstr> Требования к учебному проекту (5 «п»)</vt:lpstr>
      <vt:lpstr>Слайд 7</vt:lpstr>
      <vt:lpstr> Классификация проектов по продолжительности</vt:lpstr>
      <vt:lpstr>Слайд 9</vt:lpstr>
      <vt:lpstr>Чему учит работа над проектом?</vt:lpstr>
      <vt:lpstr>Слайд 11</vt:lpstr>
      <vt:lpstr>Слайд 12</vt:lpstr>
      <vt:lpstr>Слайд 13</vt:lpstr>
      <vt:lpstr>Слайд 14</vt:lpstr>
      <vt:lpstr>Слайд 15</vt:lpstr>
      <vt:lpstr>  </vt:lpstr>
      <vt:lpstr>   </vt:lpstr>
      <vt:lpstr>              ЭТАПЫ РАБОТЫ НАД ПРОЕКТОМ:  1. Выбор изделия для проекта. 2. Выполнение эскиза изделия. З. Выполнение чертежа, изготовление выкройки. 4. Расчет себестоимости изделия. 5. Технологическая последовательность изготовления изделия. б. Изготовление изделия. 7. Оформление необходимой документации. 8. Защита проекта.   -Учащие на уроках изучают необходимый материал, выполняют чертеж изделия, выполняют работы по пошиву, во внеурочное время оформляют проект. В конце четверти учащиеся выполняют защиту проектов. Можно использовать проекты в качестве контрольных работ за год.       </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Silver</cp:lastModifiedBy>
  <cp:revision>181</cp:revision>
  <cp:lastPrinted>1601-01-01T00:00:00Z</cp:lastPrinted>
  <dcterms:created xsi:type="dcterms:W3CDTF">2011-07-11T05:51:16Z</dcterms:created>
  <dcterms:modified xsi:type="dcterms:W3CDTF">2016-02-15T11:25:28Z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