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B9D4D6-B86E-4D18-B701-46080D669A4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9B87E04-36F7-4D6E-87FE-FC9CDEE01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971650"/>
          </a:xfrm>
        </p:spPr>
        <p:txBody>
          <a:bodyPr/>
          <a:lstStyle/>
          <a:p>
            <a:r>
              <a:rPr lang="ru-RU" dirty="0" smtClean="0"/>
              <a:t>Исследовательский проект </a:t>
            </a:r>
            <a:br>
              <a:rPr lang="ru-RU" dirty="0" smtClean="0"/>
            </a:br>
            <a:r>
              <a:rPr lang="ru-RU" dirty="0" smtClean="0"/>
              <a:t>«Однозначные числа в русских пословицах»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400800" cy="1008112"/>
          </a:xfrm>
        </p:spPr>
        <p:txBody>
          <a:bodyPr/>
          <a:lstStyle/>
          <a:p>
            <a:r>
              <a:rPr lang="ru-RU" dirty="0" smtClean="0"/>
              <a:t> Исследовательский проект учащихся 2 и 3 класса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5517232"/>
            <a:ext cx="4022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руководитель проекта: Некрасова Л. В</a:t>
            </a:r>
            <a:r>
              <a:rPr lang="ru-RU" dirty="0" smtClean="0"/>
              <a:t>.</a:t>
            </a:r>
          </a:p>
          <a:p>
            <a:r>
              <a:rPr lang="ru-RU" dirty="0"/>
              <a:t>МАОУ Омутинская специальная школа</a:t>
            </a:r>
          </a:p>
          <a:p>
            <a:r>
              <a:rPr lang="ru-RU" dirty="0" smtClean="0"/>
              <a:t>Февраль 2016г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Итог исследовательской работы.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Подготовлено и проведено внеклассное мероприятие « Числа могут рассказать многое…». В мероприятии участвовали все дети. Пословицы с наиболее часто встречающимся однозначным числом распределили между ребятами. Каждый ученик на доске делал небольшой рисунок своей пословицы и объяснял значение этой пословицы. Все дети  были похвалены за участие в  исследовательской работе, объявлена благодарность родителям за оказанную помощь.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ум хорошо, а два лучше.</a:t>
            </a:r>
            <a:endParaRPr lang="ru-RU" dirty="0"/>
          </a:p>
        </p:txBody>
      </p:sp>
      <p:pic>
        <p:nvPicPr>
          <p:cNvPr id="11" name="Содержимое 10" descr="SDC11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57" t="10178" r="2270" b="8681"/>
          <a:stretch>
            <a:fillRect/>
          </a:stretch>
        </p:blipFill>
        <p:spPr>
          <a:xfrm>
            <a:off x="1835696" y="2060848"/>
            <a:ext cx="5616624" cy="367240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 раз отмерь, один раз отрежь.</a:t>
            </a:r>
            <a:endParaRPr lang="ru-RU" dirty="0"/>
          </a:p>
        </p:txBody>
      </p:sp>
      <p:pic>
        <p:nvPicPr>
          <p:cNvPr id="4" name="Содержимое 3" descr="SDC11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328" t="6996" r="17782"/>
          <a:stretch>
            <a:fillRect/>
          </a:stretch>
        </p:blipFill>
        <p:spPr>
          <a:xfrm>
            <a:off x="3203848" y="1916832"/>
            <a:ext cx="3312368" cy="420933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 любит троицу.</a:t>
            </a:r>
            <a:endParaRPr lang="ru-RU" dirty="0"/>
          </a:p>
        </p:txBody>
      </p:sp>
      <p:pic>
        <p:nvPicPr>
          <p:cNvPr id="4" name="Содержимое 3" descr="SDC112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62" t="2223" r="22555"/>
          <a:stretch>
            <a:fillRect/>
          </a:stretch>
        </p:blipFill>
        <p:spPr>
          <a:xfrm>
            <a:off x="2843808" y="1700808"/>
            <a:ext cx="3384376" cy="442535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в поле не воин.</a:t>
            </a:r>
            <a:endParaRPr lang="ru-RU" dirty="0"/>
          </a:p>
        </p:txBody>
      </p:sp>
      <p:pic>
        <p:nvPicPr>
          <p:cNvPr id="4" name="Содержимое 3" descr="SDC112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49" t="2223" r="21362" b="3908"/>
          <a:stretch>
            <a:fillRect/>
          </a:stretch>
        </p:blipFill>
        <p:spPr>
          <a:xfrm>
            <a:off x="2987824" y="1700808"/>
            <a:ext cx="3312368" cy="42484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Семеро одного не ждут.</a:t>
            </a:r>
            <a:endParaRPr lang="ru-RU" dirty="0"/>
          </a:p>
        </p:txBody>
      </p:sp>
      <p:pic>
        <p:nvPicPr>
          <p:cNvPr id="4" name="Содержимое 3" descr="SDC11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50" t="8587" r="5850" b="10272"/>
          <a:stretch>
            <a:fillRect/>
          </a:stretch>
        </p:blipFill>
        <p:spPr>
          <a:xfrm>
            <a:off x="1907704" y="1988840"/>
            <a:ext cx="5328592" cy="367240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двух зол выбирай меньшее.</a:t>
            </a:r>
            <a:br>
              <a:rPr lang="ru-RU" dirty="0" smtClean="0"/>
            </a:br>
            <a:r>
              <a:rPr lang="ru-RU" dirty="0" smtClean="0"/>
              <a:t>Одна голова на плечах.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DC112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169" t="5405" r="18976" b="2317"/>
          <a:stretch>
            <a:fillRect/>
          </a:stretch>
        </p:blipFill>
        <p:spPr>
          <a:xfrm rot="526416">
            <a:off x="4869033" y="2028458"/>
            <a:ext cx="3672408" cy="4176464"/>
          </a:xfrm>
        </p:spPr>
      </p:pic>
      <p:pic>
        <p:nvPicPr>
          <p:cNvPr id="5" name="Содержимое 3" descr="SDC11300.JPG"/>
          <p:cNvPicPr>
            <a:picLocks noChangeAspect="1"/>
          </p:cNvPicPr>
          <p:nvPr/>
        </p:nvPicPr>
        <p:blipFill>
          <a:blip r:embed="rId3" cstate="print"/>
          <a:srcRect l="32101" t="5405" r="17782" b="5499"/>
          <a:stretch>
            <a:fillRect/>
          </a:stretch>
        </p:blipFill>
        <p:spPr bwMode="auto">
          <a:xfrm rot="21219137">
            <a:off x="1041231" y="2143666"/>
            <a:ext cx="30243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Исследовательский проект</a:t>
            </a:r>
            <a:br>
              <a:rPr lang="ru-RU" sz="3100" dirty="0" smtClean="0"/>
            </a:br>
            <a:r>
              <a:rPr lang="ru-RU" sz="3100" dirty="0" smtClean="0"/>
              <a:t>         « Однозначные числа в русских пословицах»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Подготовили учащиеся 2 и 3 класса Омутинской специальной школы.</a:t>
            </a:r>
          </a:p>
          <a:p>
            <a:r>
              <a:rPr lang="ru-RU" sz="2000" b="1" dirty="0" smtClean="0"/>
              <a:t>Руководитель проекта </a:t>
            </a:r>
            <a:r>
              <a:rPr lang="ru-RU" sz="2000" dirty="0" smtClean="0"/>
              <a:t>: Некрасова Лидия Викторовна, учитель начальных классов МАОУ Омутинской специальной школы.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Учебный предмет, в рамках которого проводится работа по проекту: </a:t>
            </a:r>
            <a:r>
              <a:rPr lang="ru-RU" sz="2000" dirty="0" smtClean="0"/>
              <a:t>математика.</a:t>
            </a:r>
          </a:p>
          <a:p>
            <a:r>
              <a:rPr lang="ru-RU" sz="2000" b="1" dirty="0" smtClean="0"/>
              <a:t>Учебные дисциплины близкие  к теме проекта: </a:t>
            </a:r>
            <a:r>
              <a:rPr lang="ru-RU" sz="2000" dirty="0" smtClean="0"/>
              <a:t>чтение и развитие речи, изобразительное искусство.</a:t>
            </a:r>
          </a:p>
          <a:p>
            <a:r>
              <a:rPr lang="ru-RU" sz="2000" b="1" dirty="0" smtClean="0"/>
              <a:t>Возраст учащихся , на который рассчитан проект: </a:t>
            </a:r>
            <a:r>
              <a:rPr lang="ru-RU" sz="2000" dirty="0" smtClean="0"/>
              <a:t>дети младшего школьного возраста.</a:t>
            </a:r>
          </a:p>
          <a:p>
            <a:r>
              <a:rPr lang="ru-RU" sz="2000" b="1" dirty="0" smtClean="0"/>
              <a:t>Тип проекта: </a:t>
            </a:r>
            <a:r>
              <a:rPr lang="ru-RU" sz="2000" dirty="0" smtClean="0"/>
              <a:t>исследовательский, </a:t>
            </a:r>
            <a:r>
              <a:rPr lang="ru-RU" sz="2000" dirty="0" err="1" smtClean="0"/>
              <a:t>межпредметный</a:t>
            </a:r>
            <a:r>
              <a:rPr lang="ru-RU" sz="2000" dirty="0" smtClean="0"/>
              <a:t>, коллективный.</a:t>
            </a:r>
          </a:p>
          <a:p>
            <a:r>
              <a:rPr lang="ru-RU" sz="2000" b="1" dirty="0" smtClean="0"/>
              <a:t>              Время работы над проектом: </a:t>
            </a:r>
            <a:r>
              <a:rPr lang="ru-RU" sz="2000" dirty="0" smtClean="0"/>
              <a:t>2 недели.</a:t>
            </a:r>
          </a:p>
          <a:p>
            <a:r>
              <a:rPr lang="ru-RU" sz="2000" b="1" dirty="0" smtClean="0"/>
              <a:t>                 Форма работы: </a:t>
            </a:r>
            <a:r>
              <a:rPr lang="ru-RU" sz="2000" dirty="0" smtClean="0"/>
              <a:t>урочная, внеурочная.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Цель работы над проектом: познакомить с основами организации учебной исследовательской деятельности.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Задачи работы над проектом:</a:t>
            </a:r>
          </a:p>
          <a:p>
            <a:pPr>
              <a:buNone/>
            </a:pPr>
            <a:r>
              <a:rPr lang="ru-RU" sz="2400" dirty="0" smtClean="0"/>
              <a:t>- образовательные: учить работать  со словарями пословиц; формировать представления об отражении чисел в малых жанрах устного народного творчества; закреплять знания о нумерации чисел первого десятка;</a:t>
            </a:r>
          </a:p>
          <a:p>
            <a:pPr>
              <a:buNone/>
            </a:pPr>
            <a:r>
              <a:rPr lang="ru-RU" sz="2400" dirty="0" smtClean="0"/>
              <a:t>- развивающие: развивать познавательные интересы; формировать коллективные навыки ;коррекция  памяти, речи.</a:t>
            </a:r>
          </a:p>
          <a:p>
            <a:pPr>
              <a:buNone/>
            </a:pPr>
            <a:r>
              <a:rPr lang="ru-RU" sz="2400" dirty="0" smtClean="0"/>
              <a:t>-воспитательные: воспитывать чувства ответственности за                                                     порученное дело и взаимопомощи; привлекать родителей к активному участию в школьной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Этапы исследовательской проектной деятельности: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1.Познакомились с темой, предложенной учителем.</a:t>
            </a:r>
          </a:p>
          <a:p>
            <a:pPr>
              <a:buNone/>
            </a:pPr>
            <a:r>
              <a:rPr lang="ru-RU" sz="2800" dirty="0" smtClean="0"/>
              <a:t>2.Составление плана работы над проектом.</a:t>
            </a:r>
          </a:p>
          <a:p>
            <a:pPr>
              <a:buNone/>
            </a:pPr>
            <a:r>
              <a:rPr lang="ru-RU" sz="2800" dirty="0" smtClean="0"/>
              <a:t>3.Определение предмета и объекта исследования.</a:t>
            </a:r>
          </a:p>
          <a:p>
            <a:pPr>
              <a:buNone/>
            </a:pPr>
            <a:r>
              <a:rPr lang="ru-RU" sz="2800" dirty="0" smtClean="0"/>
              <a:t>4. Выбор методов исследования.</a:t>
            </a:r>
          </a:p>
          <a:p>
            <a:pPr>
              <a:buNone/>
            </a:pPr>
            <a:r>
              <a:rPr lang="ru-RU" sz="2800" dirty="0" smtClean="0"/>
              <a:t>5. Организация исследования- сбор фактов и их обработка.</a:t>
            </a:r>
          </a:p>
          <a:p>
            <a:pPr>
              <a:buNone/>
            </a:pPr>
            <a:r>
              <a:rPr lang="ru-RU" sz="2800" dirty="0" smtClean="0"/>
              <a:t>6. Обобщение полученных данных.</a:t>
            </a:r>
          </a:p>
          <a:p>
            <a:pPr>
              <a:buNone/>
            </a:pPr>
            <a:r>
              <a:rPr lang="ru-RU" sz="2800" dirty="0" smtClean="0"/>
              <a:t>             7. Защита исследовательской работы.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Этапы работы над исследовательским проектом.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Выбор темы. </a:t>
            </a:r>
            <a:r>
              <a:rPr lang="ru-RU" sz="2000" dirty="0" smtClean="0"/>
              <a:t>Предложила учащимся вспомнить , с какими числами они познакомились на уроках математики? Как называются эти числа (однозначные), почему они так называются. Далее рассказываю, что для народа однозначные числа во все времена играли важную роль в их жизни.</a:t>
            </a:r>
          </a:p>
          <a:p>
            <a:r>
              <a:rPr lang="ru-RU" sz="2000" dirty="0" smtClean="0"/>
              <a:t>Небольшая беседа о числах. Наши предки часто использовали для счёта слова, которые обозначали предметы, соотносимые с количеством. </a:t>
            </a:r>
          </a:p>
        </p:txBody>
      </p:sp>
      <p:pic>
        <p:nvPicPr>
          <p:cNvPr id="4" name="Рисунок 3" descr="SDC11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05064"/>
            <a:ext cx="3323861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Например , слово двадцать имело значение «мешок, в который помещается двадцать соболиных шкур. Чем дальше развивалось человеческое общество, тем больше  ощущалась необходимость в подсчёте различных предметов , при помощи чисел, однако некоторые числа имели особую значимость для народа,  который отразил понимание данной значимости , создав большое количество пословиц, поговорок и сказок, содержащих эти числа.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sz="2400" dirty="0" smtClean="0"/>
              <a:t>Детям даётся задание вспомнить, найти в словарях, спросить у родителей, разобрать на каждом уроке чтения ,изо, математики пословицы , в которых употребляются однозначные числа.( Один в поле не воин; Семь раз отмерь, один раз отрежь; Один ум хорошо, а два лучше; Семеро одного не ждут; За одним зайцем погонишься – ни одного не поймаешь.)</a:t>
            </a:r>
          </a:p>
          <a:p>
            <a:r>
              <a:rPr lang="ru-RU" sz="2400" dirty="0" smtClean="0"/>
              <a:t>Записываем эти пословицы на плакате и вывешиваем перед глазами на доску .На каждом уроке читаем и разбираем смысл пословиц. Перед детьми ставлю проблему: Как вы думаете . какое число наиболее часто встречается в русских пословицах?» Предстоит провести исследование этой проблемы .Сообщается тема исследования «Однозначные числа в русских пословицах»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Сообщаю учащимся цель исследования: определить, какие однозначные числа наиболее часто встречаются в пословицах русского народа. В классе ведётся обсуждение: что нужно сделать для этого? По всей видимости, нужно как можно больше изучить пословиц и посчитать, сколько в них встречается однозначных чисел. К этой работе можно привлечь родителей. А за тем уже обобщить собранный материал.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Обобщение: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Учащиеся представляют свои результаты. Совместно считаем пословицы, в которых использовались однозначные числа. По результату делается вывод с комментированием:…Данил собрал 4 пословицы. Женя 3 пословицы .Стас две пословицы. Судя по пословицам ,их создатели -наши предки – чаще всего использовали в пословицах числа 1, 2, 7.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нач.школа 7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7. математика.</Template>
  <TotalTime>36</TotalTime>
  <Words>664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нач.школа 7. математика.</vt:lpstr>
      <vt:lpstr>Исследовательский проект  «Однозначные числа в русских пословицах»</vt:lpstr>
      <vt:lpstr>Исследовательский проект          « Однозначные числа в русских пословицах»</vt:lpstr>
      <vt:lpstr>Цель работы над проектом: познакомить с основами организации учебной исследовательской деятельности.</vt:lpstr>
      <vt:lpstr>Этапы исследовательской проектной деятельности:</vt:lpstr>
      <vt:lpstr>Этапы работы над исследовательским проектом.</vt:lpstr>
      <vt:lpstr>Слайд 6</vt:lpstr>
      <vt:lpstr>Слайд 7</vt:lpstr>
      <vt:lpstr>Слайд 8</vt:lpstr>
      <vt:lpstr>Обобщение: </vt:lpstr>
      <vt:lpstr>Итог исследовательской работы. </vt:lpstr>
      <vt:lpstr>Один ум хорошо, а два лучше.</vt:lpstr>
      <vt:lpstr>Семь раз отмерь, один раз отрежь.</vt:lpstr>
      <vt:lpstr>Бог любит троицу.</vt:lpstr>
      <vt:lpstr>Один в поле не воин.</vt:lpstr>
      <vt:lpstr>Семеро одного не ждут.</vt:lpstr>
      <vt:lpstr> Из двух зол выбирай меньшее. Одна голова на плечах.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 «Однозначные числа в русских пословицах»</dc:title>
  <dc:creator>Silver</dc:creator>
  <cp:lastModifiedBy>Silver</cp:lastModifiedBy>
  <cp:revision>16</cp:revision>
  <dcterms:created xsi:type="dcterms:W3CDTF">2016-02-04T01:10:32Z</dcterms:created>
  <dcterms:modified xsi:type="dcterms:W3CDTF">2016-02-11T01:10:21Z</dcterms:modified>
</cp:coreProperties>
</file>